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4"/>
  </p:notesMasterIdLst>
  <p:sldIdLst>
    <p:sldId id="256" r:id="rId2"/>
    <p:sldId id="257" r:id="rId3"/>
    <p:sldId id="258" r:id="rId4"/>
    <p:sldId id="259" r:id="rId5"/>
    <p:sldId id="420" r:id="rId6"/>
    <p:sldId id="414" r:id="rId7"/>
    <p:sldId id="413" r:id="rId8"/>
    <p:sldId id="260" r:id="rId9"/>
    <p:sldId id="261" r:id="rId10"/>
    <p:sldId id="262" r:id="rId11"/>
    <p:sldId id="263" r:id="rId12"/>
    <p:sldId id="264" r:id="rId13"/>
    <p:sldId id="265" r:id="rId14"/>
    <p:sldId id="266" r:id="rId15"/>
    <p:sldId id="267" r:id="rId16"/>
    <p:sldId id="268" r:id="rId17"/>
    <p:sldId id="324" r:id="rId18"/>
    <p:sldId id="392" r:id="rId19"/>
    <p:sldId id="393" r:id="rId20"/>
    <p:sldId id="403" r:id="rId21"/>
    <p:sldId id="404" r:id="rId22"/>
    <p:sldId id="394" r:id="rId23"/>
    <p:sldId id="395" r:id="rId24"/>
    <p:sldId id="396" r:id="rId25"/>
    <p:sldId id="397" r:id="rId26"/>
    <p:sldId id="398" r:id="rId27"/>
    <p:sldId id="399" r:id="rId28"/>
    <p:sldId id="400" r:id="rId29"/>
    <p:sldId id="401" r:id="rId30"/>
    <p:sldId id="402" r:id="rId31"/>
    <p:sldId id="421" r:id="rId32"/>
    <p:sldId id="422" r:id="rId33"/>
    <p:sldId id="443" r:id="rId34"/>
    <p:sldId id="427" r:id="rId35"/>
    <p:sldId id="428" r:id="rId36"/>
    <p:sldId id="429" r:id="rId37"/>
    <p:sldId id="444" r:id="rId38"/>
    <p:sldId id="432" r:id="rId39"/>
    <p:sldId id="445" r:id="rId40"/>
    <p:sldId id="446" r:id="rId41"/>
    <p:sldId id="447" r:id="rId42"/>
    <p:sldId id="436" r:id="rId43"/>
    <p:sldId id="448" r:id="rId44"/>
    <p:sldId id="438" r:id="rId45"/>
    <p:sldId id="439" r:id="rId46"/>
    <p:sldId id="440" r:id="rId47"/>
    <p:sldId id="441" r:id="rId48"/>
    <p:sldId id="442" r:id="rId49"/>
    <p:sldId id="479" r:id="rId50"/>
    <p:sldId id="480" r:id="rId51"/>
    <p:sldId id="481" r:id="rId52"/>
    <p:sldId id="482" r:id="rId53"/>
    <p:sldId id="483" r:id="rId54"/>
    <p:sldId id="484" r:id="rId55"/>
    <p:sldId id="485" r:id="rId56"/>
    <p:sldId id="486" r:id="rId57"/>
    <p:sldId id="487" r:id="rId58"/>
    <p:sldId id="449" r:id="rId59"/>
    <p:sldId id="450" r:id="rId60"/>
    <p:sldId id="451" r:id="rId61"/>
    <p:sldId id="452" r:id="rId62"/>
    <p:sldId id="453" r:id="rId63"/>
    <p:sldId id="454" r:id="rId64"/>
    <p:sldId id="455" r:id="rId65"/>
    <p:sldId id="456" r:id="rId66"/>
    <p:sldId id="457" r:id="rId67"/>
    <p:sldId id="458" r:id="rId68"/>
    <p:sldId id="459" r:id="rId69"/>
    <p:sldId id="460" r:id="rId70"/>
    <p:sldId id="461" r:id="rId71"/>
    <p:sldId id="463" r:id="rId72"/>
    <p:sldId id="477" r:id="rId73"/>
    <p:sldId id="478" r:id="rId74"/>
    <p:sldId id="276" r:id="rId75"/>
    <p:sldId id="385" r:id="rId76"/>
    <p:sldId id="386" r:id="rId77"/>
    <p:sldId id="325" r:id="rId78"/>
    <p:sldId id="415" r:id="rId79"/>
    <p:sldId id="330" r:id="rId80"/>
    <p:sldId id="331" r:id="rId81"/>
    <p:sldId id="332" r:id="rId82"/>
    <p:sldId id="336" r:id="rId83"/>
    <p:sldId id="337" r:id="rId84"/>
    <p:sldId id="339" r:id="rId85"/>
    <p:sldId id="464" r:id="rId86"/>
    <p:sldId id="465" r:id="rId87"/>
    <p:sldId id="466" r:id="rId88"/>
    <p:sldId id="467" r:id="rId89"/>
    <p:sldId id="468" r:id="rId90"/>
    <p:sldId id="469" r:id="rId91"/>
    <p:sldId id="351" r:id="rId92"/>
    <p:sldId id="470" r:id="rId93"/>
    <p:sldId id="471" r:id="rId94"/>
    <p:sldId id="472" r:id="rId95"/>
    <p:sldId id="473" r:id="rId96"/>
    <p:sldId id="359" r:id="rId97"/>
    <p:sldId id="474" r:id="rId98"/>
    <p:sldId id="416" r:id="rId99"/>
    <p:sldId id="418" r:id="rId100"/>
    <p:sldId id="363" r:id="rId101"/>
    <p:sldId id="365" r:id="rId102"/>
    <p:sldId id="366" r:id="rId103"/>
    <p:sldId id="417" r:id="rId104"/>
    <p:sldId id="369" r:id="rId105"/>
    <p:sldId id="475" r:id="rId106"/>
    <p:sldId id="371" r:id="rId107"/>
    <p:sldId id="372" r:id="rId108"/>
    <p:sldId id="476" r:id="rId109"/>
    <p:sldId id="374" r:id="rId110"/>
    <p:sldId id="378" r:id="rId111"/>
    <p:sldId id="301" r:id="rId112"/>
    <p:sldId id="488" r:id="rId1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80" autoAdjust="0"/>
  </p:normalViewPr>
  <p:slideViewPr>
    <p:cSldViewPr snapToGrid="0" snapToObjects="1">
      <p:cViewPr>
        <p:scale>
          <a:sx n="59" d="100"/>
          <a:sy n="59" d="100"/>
        </p:scale>
        <p:origin x="-1590"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2DED6D-50BF-FD4E-88CC-DB248D88382F}" type="datetimeFigureOut">
              <a:rPr lang="en-US" smtClean="0"/>
              <a:t>11/24/2014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3827B-5864-7647-9229-EE1444EA86C2}" type="slidenum">
              <a:rPr lang="en-US" smtClean="0"/>
              <a:t>‹#›</a:t>
            </a:fld>
            <a:endParaRPr lang="en-US"/>
          </a:p>
        </p:txBody>
      </p:sp>
    </p:spTree>
    <p:extLst>
      <p:ext uri="{BB962C8B-B14F-4D97-AF65-F5344CB8AC3E}">
        <p14:creationId xmlns:p14="http://schemas.microsoft.com/office/powerpoint/2010/main" val="39701111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EA158BEF-D4BD-47BF-9A01-0DCB1AE933EE}" type="slidenum">
              <a:rPr lang="en-US" altLang="id-ID" smtClean="0"/>
              <a:pPr eaLnBrk="1" hangingPunct="1">
                <a:spcBef>
                  <a:spcPct val="0"/>
                </a:spcBef>
              </a:pPr>
              <a:t>19</a:t>
            </a:fld>
            <a:endParaRPr lang="en-US" altLang="id-ID" smtClean="0"/>
          </a:p>
        </p:txBody>
      </p:sp>
      <p:sp>
        <p:nvSpPr>
          <p:cNvPr id="107523" name="Rectangle 2"/>
          <p:cNvSpPr>
            <a:spLocks noGrp="1" noRot="1" noChangeAspect="1" noChangeArrowheads="1" noTextEdit="1"/>
          </p:cNvSpPr>
          <p:nvPr>
            <p:ph type="sldImg"/>
          </p:nvPr>
        </p:nvSpPr>
        <p:spPr>
          <a:xfrm>
            <a:off x="1150938" y="692150"/>
            <a:ext cx="4556125" cy="3416300"/>
          </a:xfrm>
          <a:ln/>
        </p:spPr>
      </p:sp>
      <p:sp>
        <p:nvSpPr>
          <p:cNvPr id="107524" name="Rectangle 3"/>
          <p:cNvSpPr>
            <a:spLocks noGrp="1" noChangeArrowheads="1"/>
          </p:cNvSpPr>
          <p:nvPr>
            <p:ph type="body" idx="1"/>
          </p:nvPr>
        </p:nvSpPr>
        <p:spPr>
          <a:xfrm>
            <a:off x="914400" y="4343400"/>
            <a:ext cx="5029200" cy="4114800"/>
          </a:xfrm>
          <a:noFill/>
        </p:spPr>
        <p:txBody>
          <a:bodyPr/>
          <a:lstStyle/>
          <a:p>
            <a:pPr eaLnBrk="1" hangingPunct="1"/>
            <a:endParaRPr lang="id-ID" altLang="id-ID"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587DAA9-E501-420D-818D-CBB3F1D769E5}" type="slidenum">
              <a:rPr lang="en-US" altLang="id-ID" smtClean="0"/>
              <a:pPr eaLnBrk="1" hangingPunct="1">
                <a:spcBef>
                  <a:spcPct val="0"/>
                </a:spcBef>
              </a:pPr>
              <a:t>24</a:t>
            </a:fld>
            <a:endParaRPr lang="en-US" altLang="id-ID" smtClean="0"/>
          </a:p>
        </p:txBody>
      </p:sp>
      <p:sp>
        <p:nvSpPr>
          <p:cNvPr id="108547" name="Rectangle 2"/>
          <p:cNvSpPr>
            <a:spLocks noGrp="1" noRot="1" noChangeAspect="1" noChangeArrowheads="1" noTextEdit="1"/>
          </p:cNvSpPr>
          <p:nvPr>
            <p:ph type="sldImg"/>
          </p:nvPr>
        </p:nvSpPr>
        <p:spPr>
          <a:xfrm>
            <a:off x="1150938" y="692150"/>
            <a:ext cx="4556125" cy="3416300"/>
          </a:xfrm>
          <a:ln/>
        </p:spPr>
      </p:sp>
      <p:sp>
        <p:nvSpPr>
          <p:cNvPr id="108548" name="Rectangle 3"/>
          <p:cNvSpPr>
            <a:spLocks noGrp="1" noChangeArrowheads="1"/>
          </p:cNvSpPr>
          <p:nvPr>
            <p:ph type="body" idx="1"/>
          </p:nvPr>
        </p:nvSpPr>
        <p:spPr>
          <a:xfrm>
            <a:off x="914400" y="4343400"/>
            <a:ext cx="5029200" cy="4114800"/>
          </a:xfrm>
          <a:noFill/>
        </p:spPr>
        <p:txBody>
          <a:bodyPr/>
          <a:lstStyle/>
          <a:p>
            <a:pPr eaLnBrk="1" hangingPunct="1"/>
            <a:endParaRPr lang="id-ID" altLang="id-ID"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B79216-B8F1-4216-B38E-93A855EFF74D}" type="slidenum">
              <a:rPr lang="en-US" altLang="id-ID"/>
              <a:pPr/>
              <a:t>79</a:t>
            </a:fld>
            <a:endParaRPr lang="en-US" altLang="id-ID"/>
          </a:p>
        </p:txBody>
      </p:sp>
      <p:sp>
        <p:nvSpPr>
          <p:cNvPr id="861186" name="Rectangle 2"/>
          <p:cNvSpPr>
            <a:spLocks noGrp="1" noRot="1" noChangeAspect="1" noChangeArrowheads="1" noTextEdit="1"/>
          </p:cNvSpPr>
          <p:nvPr>
            <p:ph type="sldImg"/>
          </p:nvPr>
        </p:nvSpPr>
        <p:spPr>
          <a:xfrm>
            <a:off x="1144588" y="685800"/>
            <a:ext cx="4570412" cy="3429000"/>
          </a:xfrm>
          <a:ln/>
        </p:spPr>
      </p:sp>
      <p:sp>
        <p:nvSpPr>
          <p:cNvPr id="861187" name="Rectangle 3"/>
          <p:cNvSpPr>
            <a:spLocks noGrp="1" noChangeArrowheads="1"/>
          </p:cNvSpPr>
          <p:nvPr>
            <p:ph type="body" idx="1"/>
          </p:nvPr>
        </p:nvSpPr>
        <p:spPr>
          <a:xfrm>
            <a:off x="0" y="4343321"/>
            <a:ext cx="6858000" cy="4800680"/>
          </a:xfrm>
          <a:noFill/>
          <a:ln/>
        </p:spPr>
        <p:txBody>
          <a:bodyPr/>
          <a:lstStyle/>
          <a:p>
            <a:pPr>
              <a:spcBef>
                <a:spcPts val="500"/>
              </a:spcBef>
              <a:spcAft>
                <a:spcPts val="500"/>
              </a:spcAft>
            </a:pPr>
            <a:r>
              <a:rPr lang="en-US" altLang="id-ID" sz="2400"/>
              <a:t>The HOPS is a well-established cohort of patients from a number of US treatment centers, and is coordinated by the Centers for Disease Control and Prevention. A prospective analysis was presented on 337 patients who had no sign of lipoatrophy in an initial assessment, and who were evaluated again 21 months later to identify factors associated with the development of lipoatrophy.</a:t>
            </a:r>
            <a:r>
              <a:rPr lang="en-US" altLang="id-ID" sz="2400" baseline="30000"/>
              <a:t>[5]</a:t>
            </a:r>
            <a:r>
              <a:rPr lang="en-US" altLang="id-ID" sz="2400"/>
              <a:t> Standardized interviews and physician assessments of clinical signs were performed on each occasion. The incidence of moderate or severe fat loss of the extremities, hips, or buttocks and sunken cheeks (without total body weight loss, to differentiate such cases from HIV wasting) was analyzed, and multivariate analyses were performed to assess their relationship to immunologic, virologic, clinical, and drug treatment variables.</a:t>
            </a:r>
          </a:p>
          <a:p>
            <a:pPr>
              <a:spcBef>
                <a:spcPts val="500"/>
              </a:spcBef>
              <a:spcAft>
                <a:spcPts val="500"/>
              </a:spcAft>
            </a:pPr>
            <a:r>
              <a:rPr lang="en-US" altLang="id-ID" sz="2400"/>
              <a:t>The proportion of patients who developed moderate or severe lipoatrophy between the 2 surveys was 13.1% (44 of 337 patients). This is broadly in accordance with the 2-year rates of new onset reported in other studies.</a:t>
            </a:r>
            <a:r>
              <a:rPr lang="en-US" altLang="id-ID" sz="2400" baseline="30000"/>
              <a:t>[6]</a:t>
            </a:r>
            <a:r>
              <a:rPr lang="en-US" altLang="id-ID" sz="2400"/>
              <a:t> Multivariate analyses indicated that disease and host factors were more critical to the development of new lipodystrophy than were drug factors. Specifically, white race was associated with a 5-fold increase in the relative odds of developing lipodystrophy. This racial association has been reported previously and may be linked to the relative prevalence of specific TNF-a promoter genes in the white population. The CD4+ cell count nadir and the magnitude of change in the CD4+ cell count were also associated with increased risk: Individuals with a history of a CD4+ cell count &lt; 100 cells/mm</a:t>
            </a:r>
            <a:r>
              <a:rPr lang="en-US" altLang="id-ID" sz="2400" baseline="30000"/>
              <a:t>3</a:t>
            </a:r>
            <a:r>
              <a:rPr lang="en-US" altLang="id-ID" sz="2400"/>
              <a:t> and those whose CD4+ cell count had risen by &lt; 100 cells/mm</a:t>
            </a:r>
            <a:r>
              <a:rPr lang="en-US" altLang="id-ID" sz="2400" baseline="30000"/>
              <a:t>3</a:t>
            </a:r>
            <a:r>
              <a:rPr lang="en-US" altLang="id-ID" sz="2400"/>
              <a:t> were more likely to develop lipodystrophy. Individuals with body mass index &lt; 24 had a 2.4-fold greater odds of developing lipodystrophy. There was no association between the onset of lipoatrophy and duration, initiation, continuation, or discontinuation of any antiretroviral medication. </a:t>
            </a:r>
          </a:p>
          <a:p>
            <a:pPr>
              <a:spcBef>
                <a:spcPts val="500"/>
              </a:spcBef>
              <a:spcAft>
                <a:spcPts val="500"/>
              </a:spcAft>
            </a:pPr>
            <a:r>
              <a:rPr lang="en-US" altLang="id-ID" sz="2400"/>
              <a:t>Where does this study point us in the investigation and management of lipoatrophy? Certainly away from drugs and more towards the way in which the immune system recovers in an individual. Avoidance of a low CD4+ cell count may be a critical issue in reducing the risk of lipoatrophy, which may have implications for the debate regarding when to start antiretroviral therapy. Equally important may be dietary interventions to aggressively manage weight loss before it becomes substantial. The use of immune modulators may also have a role, because achieving a rapid increase in CD4+ cell count may reduce the risk of lipoatrophy. This question is being examined in substudies of the SILCAAT and ESPRIT studies of interleukin-2. Finally, if white race is a specific risk factor for lipoatrophy, we need to identify the genetic differences between whites and other ethnicities that might reveal potentially modifiable genetic markers of risk of lipodystrophy; eventually, treatment guidelines may need to consider different approaches for patients of different ethnic backgrounds. </a:t>
            </a:r>
          </a:p>
          <a:p>
            <a:pPr>
              <a:spcBef>
                <a:spcPts val="500"/>
              </a:spcBef>
              <a:spcAft>
                <a:spcPts val="500"/>
              </a:spcAft>
            </a:pPr>
            <a:r>
              <a:rPr lang="en-US" altLang="id-ID" sz="2400"/>
              <a:t>Lichtenstein K, Delaney K, Ward D, Moorman A, Wood K, Holmberg S. Incidence and risk factors for lipoatrophy (abnormal fat loss) in ambulatory HIV-1-infected patients. Program and abstracts of the 9th Conference on Retroviruses and Opportunistic Infections; February 24-28, 2002; Seattle, Washington. Abstract 684a.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327E29-9223-4E84-A623-EE0536DC921B}" type="slidenum">
              <a:rPr lang="en-US" altLang="id-ID"/>
              <a:pPr/>
              <a:t>83</a:t>
            </a:fld>
            <a:endParaRPr lang="en-US" altLang="id-ID"/>
          </a:p>
        </p:txBody>
      </p:sp>
      <p:sp>
        <p:nvSpPr>
          <p:cNvPr id="913410" name="Rectangle 1026"/>
          <p:cNvSpPr>
            <a:spLocks noGrp="1" noRot="1" noChangeAspect="1" noChangeArrowheads="1" noTextEdit="1"/>
          </p:cNvSpPr>
          <p:nvPr>
            <p:ph type="sldImg"/>
          </p:nvPr>
        </p:nvSpPr>
        <p:spPr>
          <a:ln/>
        </p:spPr>
      </p:sp>
      <p:sp>
        <p:nvSpPr>
          <p:cNvPr id="913411" name="Rectangle 1027"/>
          <p:cNvSpPr>
            <a:spLocks noGrp="1" noChangeArrowheads="1"/>
          </p:cNvSpPr>
          <p:nvPr>
            <p:ph type="body" idx="1"/>
          </p:nvPr>
        </p:nvSpPr>
        <p:spPr/>
        <p:txBody>
          <a:bodyPr/>
          <a:lstStyle/>
          <a:p>
            <a:r>
              <a:rPr lang="en-US" altLang="id-ID"/>
              <a:t>A further study in 2258</a:t>
            </a:r>
          </a:p>
          <a:p>
            <a:r>
              <a:rPr lang="en-US" altLang="id-ID"/>
              <a:t>HIV-positive patients assessed adipose tissue alterations by</a:t>
            </a:r>
          </a:p>
          <a:p>
            <a:r>
              <a:rPr lang="en-US" altLang="id-ID"/>
              <a:t>gender.16 Logistic regression analysis demonstrated that men</a:t>
            </a:r>
          </a:p>
          <a:p>
            <a:r>
              <a:rPr lang="en-US" altLang="id-ID"/>
              <a:t>had a significantly lower adjusted risk of presenting with any</a:t>
            </a:r>
          </a:p>
          <a:p>
            <a:r>
              <a:rPr lang="en-US" altLang="id-ID"/>
              <a:t>alteration than women (OR: 0.47; 95% CI: 0.38–0.58; P ,</a:t>
            </a:r>
          </a:p>
          <a:p>
            <a:r>
              <a:rPr lang="en-US" altLang="id-ID"/>
              <a:t>0.0001) and a significantly lower risk of lipohypertrophy (P =</a:t>
            </a:r>
          </a:p>
          <a:p>
            <a:r>
              <a:rPr lang="en-US" altLang="id-ID"/>
              <a:t>0.0022) and mixed fat redistribution (P , 0.0001), whereas</a:t>
            </a:r>
          </a:p>
          <a:p>
            <a:r>
              <a:rPr lang="en-US" altLang="id-ID"/>
              <a:t>risk of lipoatrophy was similar between genders.</a:t>
            </a:r>
          </a:p>
          <a:p>
            <a:endParaRPr lang="en-US" alt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F0B531-0B33-47EB-B575-A918EC711B29}" type="slidenum">
              <a:rPr lang="en-US" altLang="id-ID"/>
              <a:pPr/>
              <a:t>84</a:t>
            </a:fld>
            <a:endParaRPr lang="en-US" altLang="id-ID"/>
          </a:p>
        </p:txBody>
      </p:sp>
      <p:sp>
        <p:nvSpPr>
          <p:cNvPr id="917506" name="Rectangle 2"/>
          <p:cNvSpPr>
            <a:spLocks noGrp="1" noRot="1" noChangeAspect="1" noChangeArrowheads="1" noTextEdit="1"/>
          </p:cNvSpPr>
          <p:nvPr>
            <p:ph type="sldImg"/>
          </p:nvPr>
        </p:nvSpPr>
        <p:spPr>
          <a:ln/>
        </p:spPr>
      </p:sp>
      <p:sp>
        <p:nvSpPr>
          <p:cNvPr id="917507" name="Rectangle 3"/>
          <p:cNvSpPr>
            <a:spLocks noGrp="1" noChangeArrowheads="1"/>
          </p:cNvSpPr>
          <p:nvPr>
            <p:ph type="body" idx="1"/>
          </p:nvPr>
        </p:nvSpPr>
        <p:spPr/>
        <p:txBody>
          <a:bodyPr/>
          <a:lstStyle/>
          <a:p>
            <a:r>
              <a:rPr lang="en-US" altLang="id-ID"/>
              <a:t>dysregulation of 11-beta-hydroxysteroid dehydrogenase?</a:t>
            </a:r>
          </a:p>
          <a:p>
            <a:r>
              <a:rPr lang="en-US" altLang="id-ID"/>
              <a:t>Dysregulation of adipocyte differentiation and/or function?</a:t>
            </a:r>
          </a:p>
          <a:p>
            <a:r>
              <a:rPr lang="en-US" altLang="id-ID"/>
              <a:t>The enzyme 11-b-HSD1 has also been implicated as</a:t>
            </a:r>
          </a:p>
          <a:p>
            <a:r>
              <a:rPr lang="en-US" altLang="id-ID"/>
              <a:t>potentially playing a role in fat redistribution syndromes. This</a:t>
            </a:r>
          </a:p>
          <a:p>
            <a:r>
              <a:rPr lang="en-US" altLang="id-ID"/>
              <a:t>enzyme helps catalyze the conversion of the hormonally</a:t>
            </a:r>
          </a:p>
          <a:p>
            <a:r>
              <a:rPr lang="en-US" altLang="id-ID"/>
              <a:t>inactive cortisone to cortisol, which is required for adipocyte</a:t>
            </a:r>
          </a:p>
          <a:p>
            <a:r>
              <a:rPr lang="en-US" altLang="id-ID"/>
              <a:t>differentiation. It is expressed to a higher degree in visceral fat</a:t>
            </a:r>
          </a:p>
          <a:p>
            <a:r>
              <a:rPr lang="en-US" altLang="id-ID"/>
              <a:t>than in subcutaneous fat and is elevated in the presence of</a:t>
            </a:r>
          </a:p>
          <a:p>
            <a:r>
              <a:rPr lang="en-US" altLang="id-ID"/>
              <a:t>cortisol. The differential expression of 11-b-HSD1 in visceral</a:t>
            </a:r>
          </a:p>
          <a:p>
            <a:r>
              <a:rPr lang="en-US" altLang="id-ID"/>
              <a:t>fat, its association with cortisol, and the well-established prevalence</a:t>
            </a:r>
          </a:p>
          <a:p>
            <a:r>
              <a:rPr lang="en-US" altLang="id-ID"/>
              <a:t>of elevated cortisol levels in HIV suggest that this enzyme</a:t>
            </a:r>
          </a:p>
          <a:p>
            <a:r>
              <a:rPr lang="en-US" altLang="id-ID"/>
              <a:t>may play a role in the pathogenesis of central fat accumulation</a:t>
            </a:r>
          </a:p>
          <a:p>
            <a:r>
              <a:rPr lang="en-US" altLang="id-ID"/>
              <a:t>in HIV.26</a:t>
            </a:r>
          </a:p>
          <a:p>
            <a:endParaRPr lang="en-US" alt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D023827B-5864-7647-9229-EE1444EA86C2}" type="slidenum">
              <a:rPr lang="en-US" smtClean="0"/>
              <a:t>95</a:t>
            </a:fld>
            <a:endParaRPr lang="en-US"/>
          </a:p>
        </p:txBody>
      </p:sp>
    </p:spTree>
    <p:extLst>
      <p:ext uri="{BB962C8B-B14F-4D97-AF65-F5344CB8AC3E}">
        <p14:creationId xmlns:p14="http://schemas.microsoft.com/office/powerpoint/2010/main" val="3011172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F78D52-7781-48AC-926B-6679B2DC2A44}" type="slidenum">
              <a:rPr lang="en-US" altLang="id-ID"/>
              <a:pPr/>
              <a:t>100</a:t>
            </a:fld>
            <a:endParaRPr lang="en-US" altLang="id-ID"/>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r>
              <a:rPr lang="en-US" altLang="id-ID">
                <a:solidFill>
                  <a:srgbClr val="FFCC66"/>
                </a:solidFill>
              </a:rPr>
              <a:t>Studies cited in Schambelan et al:</a:t>
            </a:r>
          </a:p>
          <a:p>
            <a:r>
              <a:rPr lang="en-US" altLang="id-ID">
                <a:solidFill>
                  <a:srgbClr val="FFCC66"/>
                </a:solidFill>
              </a:rPr>
              <a:t>1. Grunfeld C et al.  J Clin Endocr Metab 1992;74:1045-52.</a:t>
            </a:r>
          </a:p>
          <a:p>
            <a:r>
              <a:rPr lang="en-US" altLang="id-ID">
                <a:solidFill>
                  <a:srgbClr val="FFCC66"/>
                </a:solidFill>
              </a:rPr>
              <a:t>2. Zangerle R et al.  JAIDS 1994;7:1149-56.</a:t>
            </a:r>
          </a:p>
          <a:p>
            <a:r>
              <a:rPr lang="en-US" altLang="id-ID">
                <a:solidFill>
                  <a:srgbClr val="FFCC66"/>
                </a:solidFill>
              </a:rPr>
              <a:t>3. Feingold KR et al. J Clin Endocr Metab 1993;76:1423-7.</a:t>
            </a:r>
          </a:p>
          <a:p>
            <a:r>
              <a:rPr lang="en-US" altLang="id-ID">
                <a:solidFill>
                  <a:srgbClr val="FFCC66"/>
                </a:solidFill>
              </a:rPr>
              <a:t>4. Grunfeld C et al. Am J Med 1989;86:27-31.</a:t>
            </a:r>
          </a:p>
          <a:p>
            <a:r>
              <a:rPr lang="en-US" altLang="id-ID">
                <a:solidFill>
                  <a:srgbClr val="FFCC66"/>
                </a:solidFill>
              </a:rPr>
              <a:t>5. Noor MA et al. AIDS 2001;15:F11-F18.</a:t>
            </a:r>
          </a:p>
          <a:p>
            <a:r>
              <a:rPr lang="en-US" altLang="id-ID">
                <a:solidFill>
                  <a:srgbClr val="FFCC66"/>
                </a:solidFill>
              </a:rPr>
              <a:t>6. </a:t>
            </a:r>
            <a:r>
              <a:rPr lang="en-US" altLang="id-ID">
                <a:solidFill>
                  <a:schemeClr val="tx2"/>
                </a:solidFill>
              </a:rPr>
              <a:t>9th CROI, February 2001.</a:t>
            </a:r>
          </a:p>
          <a:p>
            <a:r>
              <a:rPr lang="en-US" altLang="id-ID">
                <a:solidFill>
                  <a:schemeClr val="tx2"/>
                </a:solidFill>
              </a:rPr>
              <a:t>7. Echevarria KL et al. Ann Pharmacother 1999;33:859-63.</a:t>
            </a:r>
          </a:p>
          <a:p>
            <a:r>
              <a:rPr lang="en-US" altLang="id-ID">
                <a:solidFill>
                  <a:schemeClr val="tx2"/>
                </a:solidFill>
              </a:rPr>
              <a:t>8. Periard D et al. Circulation 1999;100:700-5.</a:t>
            </a:r>
          </a:p>
          <a:p>
            <a:r>
              <a:rPr lang="en-US" altLang="id-ID">
                <a:solidFill>
                  <a:schemeClr val="tx2"/>
                </a:solidFill>
              </a:rPr>
              <a:t>9. Carr A et al. Lancet 1999;353:2093-9.</a:t>
            </a:r>
          </a:p>
          <a:p>
            <a:r>
              <a:rPr lang="en-US" altLang="id-ID">
                <a:solidFill>
                  <a:schemeClr val="tx2"/>
                </a:solidFill>
              </a:rPr>
              <a:t>10. Mulligan K et al. JAIDS 2000;23:35-43.</a:t>
            </a:r>
          </a:p>
          <a:p>
            <a:endParaRPr lang="en-US" alt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659BDD3D-547D-40E1-9AB1-72067D18B149}" type="slidenum">
              <a:rPr lang="en-US" altLang="id-ID"/>
              <a:pPr/>
              <a:t>104</a:t>
            </a:fld>
            <a:endParaRPr lang="en-US" altLang="id-ID"/>
          </a:p>
        </p:txBody>
      </p:sp>
      <p:sp>
        <p:nvSpPr>
          <p:cNvPr id="662530" name="Rectangle 2"/>
          <p:cNvSpPr>
            <a:spLocks noChangeArrowheads="1"/>
          </p:cNvSpPr>
          <p:nvPr/>
        </p:nvSpPr>
        <p:spPr bwMode="auto">
          <a:xfrm>
            <a:off x="3889375" y="0"/>
            <a:ext cx="2992438" cy="44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662531" name="Rectangle 3"/>
          <p:cNvSpPr>
            <a:spLocks noChangeArrowheads="1"/>
          </p:cNvSpPr>
          <p:nvPr/>
        </p:nvSpPr>
        <p:spPr bwMode="auto">
          <a:xfrm>
            <a:off x="3889375" y="8707430"/>
            <a:ext cx="2992438" cy="449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p>
            <a:pPr algn="r" eaLnBrk="0" hangingPunct="0"/>
            <a:r>
              <a:rPr lang="en-US" altLang="id-ID" sz="1200">
                <a:solidFill>
                  <a:srgbClr val="FFFFFF"/>
                </a:solidFill>
                <a:latin typeface="Arial" pitchFamily="34" charset="0"/>
              </a:rPr>
              <a:t>1</a:t>
            </a:r>
          </a:p>
        </p:txBody>
      </p:sp>
      <p:sp>
        <p:nvSpPr>
          <p:cNvPr id="662532" name="Rectangle 4"/>
          <p:cNvSpPr>
            <a:spLocks noChangeArrowheads="1"/>
          </p:cNvSpPr>
          <p:nvPr/>
        </p:nvSpPr>
        <p:spPr bwMode="auto">
          <a:xfrm>
            <a:off x="0" y="8707430"/>
            <a:ext cx="2992438" cy="449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662533" name="Rectangle 5"/>
          <p:cNvSpPr>
            <a:spLocks noChangeArrowheads="1"/>
          </p:cNvSpPr>
          <p:nvPr/>
        </p:nvSpPr>
        <p:spPr bwMode="auto">
          <a:xfrm>
            <a:off x="0" y="0"/>
            <a:ext cx="2992438" cy="44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662534" name="Rectangle 6"/>
          <p:cNvSpPr>
            <a:spLocks noGrp="1" noRot="1" noChangeAspect="1" noChangeArrowheads="1" noTextEdit="1"/>
          </p:cNvSpPr>
          <p:nvPr>
            <p:ph type="sldImg"/>
          </p:nvPr>
        </p:nvSpPr>
        <p:spPr>
          <a:xfrm>
            <a:off x="1144588" y="685800"/>
            <a:ext cx="4570412" cy="3429000"/>
          </a:xfrm>
          <a:ln w="12700" cap="flat"/>
        </p:spPr>
      </p:sp>
      <p:sp>
        <p:nvSpPr>
          <p:cNvPr id="662535" name="Rectangle 7"/>
          <p:cNvSpPr>
            <a:spLocks noGrp="1" noChangeArrowheads="1"/>
          </p:cNvSpPr>
          <p:nvPr>
            <p:ph type="body" idx="1"/>
          </p:nvPr>
        </p:nvSpPr>
        <p:spPr>
          <a:xfrm>
            <a:off x="228600" y="4343320"/>
            <a:ext cx="6248400" cy="4572001"/>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spcBef>
                <a:spcPts val="500"/>
              </a:spcBef>
              <a:spcAft>
                <a:spcPts val="500"/>
              </a:spcAft>
            </a:pPr>
            <a:r>
              <a:rPr lang="en-US" altLang="id-ID" sz="1800" dirty="0"/>
              <a:t>Investigators from the HIV Outpatient Study (HOPS) group, an ongoing CDC-supported study at 10 sites around the United States, examined the incidence of and risk factors for myocardial infarction in their cohort since 1993.</a:t>
            </a:r>
            <a:r>
              <a:rPr lang="en-US" altLang="id-ID" sz="1800" baseline="30000" dirty="0"/>
              <a:t>[1]</a:t>
            </a:r>
            <a:r>
              <a:rPr lang="en-US" altLang="id-ID" sz="1800" dirty="0"/>
              <a:t> They compared data from patients taking protease inhibitors (PIs) and those not taking PIs. A total of 13 of the 3013 persons taking PIs developed a myocardial infarction, angina, or cerebrovascular accident, for an incidence of 1.2 per 1000 person-years, compared with 2 of 2665 patients not taking PIs (0.5/1000 person-years). The association with PIs remained even when other cardiovascular risk factors were taken into account. However, most incidents of cardiovascular disease occurred in persons with known risk factors.</a:t>
            </a:r>
          </a:p>
          <a:p>
            <a:pPr>
              <a:spcBef>
                <a:spcPts val="500"/>
              </a:spcBef>
              <a:spcAft>
                <a:spcPts val="500"/>
              </a:spcAft>
            </a:pPr>
            <a:r>
              <a:rPr lang="en-US" altLang="id-ID" sz="1600" dirty="0"/>
              <a:t>Holmberg S, Moorman AC, Tong T, et al. Protease inhibitor drug use and myocardial infarction in ambulatory HIV-infected patients. Program and abstracts of the 39th Annual Meeting of the Infectious Diseases Society of America; October 25-28, 2001; San Francisco, California. Abstract 941.</a:t>
            </a:r>
            <a:endParaRPr lang="en-US" altLang="id-ID" sz="24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AB5331-D8EF-443E-BB99-9326994FE85B}" type="slidenum">
              <a:rPr lang="en-US" altLang="id-ID"/>
              <a:pPr/>
              <a:t>109</a:t>
            </a:fld>
            <a:endParaRPr lang="en-US" altLang="id-ID"/>
          </a:p>
        </p:txBody>
      </p:sp>
      <p:sp>
        <p:nvSpPr>
          <p:cNvPr id="834562" name="Rectangle 2"/>
          <p:cNvSpPr>
            <a:spLocks noGrp="1" noRot="1" noChangeAspect="1" noChangeArrowheads="1" noTextEdit="1"/>
          </p:cNvSpPr>
          <p:nvPr>
            <p:ph type="sldImg"/>
          </p:nvPr>
        </p:nvSpPr>
        <p:spPr>
          <a:xfrm>
            <a:off x="1144588" y="685800"/>
            <a:ext cx="4570412" cy="3429000"/>
          </a:xfrm>
          <a:ln/>
        </p:spPr>
      </p:sp>
      <p:sp>
        <p:nvSpPr>
          <p:cNvPr id="834563" name="Rectangle 3"/>
          <p:cNvSpPr>
            <a:spLocks noGrp="1" noChangeArrowheads="1"/>
          </p:cNvSpPr>
          <p:nvPr>
            <p:ph type="body" idx="1"/>
          </p:nvPr>
        </p:nvSpPr>
        <p:spPr>
          <a:xfrm>
            <a:off x="914400" y="4343320"/>
            <a:ext cx="5029200" cy="4114641"/>
          </a:xfrm>
          <a:noFill/>
          <a:ln/>
        </p:spPr>
        <p:txBody>
          <a:bodyPr/>
          <a:lstStyle/>
          <a:p>
            <a:r>
              <a:rPr lang="en-US" altLang="id-ID" dirty="0"/>
              <a:t>Objective: To estimate insulin resistance and its relationship to antiretroviral therapy</a:t>
            </a:r>
          </a:p>
          <a:p>
            <a:r>
              <a:rPr lang="en-US" altLang="id-ID" dirty="0"/>
              <a:t>(ART) in a cohort of HIV-infected persons with comparison to HIV-</a:t>
            </a:r>
            <a:r>
              <a:rPr lang="en-US" altLang="id-ID" dirty="0" err="1"/>
              <a:t>seronegative</a:t>
            </a:r>
            <a:endParaRPr lang="en-US" altLang="id-ID" dirty="0"/>
          </a:p>
          <a:p>
            <a:r>
              <a:rPr lang="en-US" altLang="id-ID" dirty="0"/>
              <a:t>controls.</a:t>
            </a:r>
          </a:p>
          <a:p>
            <a:r>
              <a:rPr lang="en-US" altLang="id-ID" dirty="0"/>
              <a:t>Design: Prospective cohort of 533 HIV-infected and 755 HIV-</a:t>
            </a:r>
            <a:r>
              <a:rPr lang="en-US" altLang="id-ID" dirty="0" err="1"/>
              <a:t>seronegative</a:t>
            </a:r>
            <a:r>
              <a:rPr lang="en-US" altLang="id-ID" dirty="0"/>
              <a:t> men in the</a:t>
            </a:r>
          </a:p>
          <a:p>
            <a:r>
              <a:rPr lang="en-US" altLang="id-ID" dirty="0"/>
              <a:t>Multicenter AIDS Cohort Study evaluated at 6-month intervals between 1999 and 2003.</a:t>
            </a:r>
          </a:p>
          <a:p>
            <a:r>
              <a:rPr lang="en-US" altLang="id-ID" dirty="0"/>
              <a:t>Methods: Recent ART exposure was assessed by type of treatment in the preceding 6</a:t>
            </a:r>
          </a:p>
          <a:p>
            <a:r>
              <a:rPr lang="en-US" altLang="id-ID" dirty="0"/>
              <a:t>months [i.e., no ART, monotherapy, combination ART, or highly active antiretroviral</a:t>
            </a:r>
          </a:p>
          <a:p>
            <a:r>
              <a:rPr lang="en-US" altLang="id-ID" dirty="0"/>
              <a:t>therapy (HAART) with and without a protease inhibitor (PI)]. Cumulative exposure was</a:t>
            </a:r>
          </a:p>
          <a:p>
            <a:r>
              <a:rPr lang="en-US" altLang="id-ID" dirty="0"/>
              <a:t>determined for the three major ART classes and for individual medications within each</a:t>
            </a:r>
          </a:p>
          <a:p>
            <a:r>
              <a:rPr lang="en-US" altLang="id-ID" dirty="0"/>
              <a:t>class. Two endpoints, a modified QUICKI index, 100  1/[log10(glucose) þ log10</a:t>
            </a:r>
          </a:p>
          <a:p>
            <a:r>
              <a:rPr lang="en-US" altLang="id-ID" dirty="0"/>
              <a:t>(insulin)] and fasting </a:t>
            </a:r>
            <a:r>
              <a:rPr lang="en-US" altLang="id-ID" dirty="0" err="1"/>
              <a:t>hyperinsulinemia</a:t>
            </a:r>
            <a:r>
              <a:rPr lang="en-US" altLang="id-ID" dirty="0"/>
              <a:t> (insulin &gt; 15 </a:t>
            </a:r>
            <a:r>
              <a:rPr lang="en-US" altLang="id-ID" dirty="0" err="1"/>
              <a:t>mU</a:t>
            </a:r>
            <a:r>
              <a:rPr lang="en-US" altLang="id-ID" dirty="0"/>
              <a:t>/ml), were assessed. All statistical</a:t>
            </a:r>
          </a:p>
          <a:p>
            <a:r>
              <a:rPr lang="en-US" altLang="id-ID" dirty="0"/>
              <a:t>models were adjusted for age, body mass index, race, nadir CD4 cell count,</a:t>
            </a:r>
          </a:p>
          <a:p>
            <a:r>
              <a:rPr lang="en-US" altLang="id-ID" dirty="0"/>
              <a:t>hepatitis C </a:t>
            </a:r>
            <a:r>
              <a:rPr lang="en-US" altLang="id-ID" dirty="0" err="1"/>
              <a:t>serostatus</a:t>
            </a:r>
            <a:r>
              <a:rPr lang="en-US" altLang="id-ID" dirty="0"/>
              <a:t> and family history of diabetes mellitus.</a:t>
            </a:r>
          </a:p>
          <a:p>
            <a:r>
              <a:rPr lang="en-US" altLang="id-ID" dirty="0"/>
              <a:t>Results: Each of the HIV-infected groups had higher odds of </a:t>
            </a:r>
            <a:r>
              <a:rPr lang="en-US" altLang="id-ID" dirty="0" err="1"/>
              <a:t>hyperinsulinemia</a:t>
            </a:r>
            <a:r>
              <a:rPr lang="en-US" altLang="id-ID" dirty="0"/>
              <a:t> and</a:t>
            </a:r>
          </a:p>
          <a:p>
            <a:r>
              <a:rPr lang="en-US" altLang="id-ID" dirty="0"/>
              <a:t>lower mean QUICKI than the HIV-</a:t>
            </a:r>
            <a:r>
              <a:rPr lang="en-US" altLang="id-ID" dirty="0" err="1"/>
              <a:t>seronegative</a:t>
            </a:r>
            <a:r>
              <a:rPr lang="en-US" altLang="id-ID" dirty="0"/>
              <a:t> men. Each additional year of exposure</a:t>
            </a:r>
          </a:p>
          <a:p>
            <a:r>
              <a:rPr lang="en-US" altLang="id-ID" dirty="0"/>
              <a:t>to nucleoside analogue reverse transcriptase inhibitors (NRTI) was associated with</a:t>
            </a:r>
          </a:p>
          <a:p>
            <a:r>
              <a:rPr lang="en-US" altLang="id-ID" dirty="0"/>
              <a:t>increased odds of </a:t>
            </a:r>
            <a:r>
              <a:rPr lang="en-US" altLang="id-ID" dirty="0" err="1"/>
              <a:t>hyperinsulinemia</a:t>
            </a:r>
            <a:r>
              <a:rPr lang="en-US" altLang="id-ID" dirty="0"/>
              <a:t> [odds ratio (OR), 1.08; 95% confidence interval</a:t>
            </a:r>
          </a:p>
          <a:p>
            <a:r>
              <a:rPr lang="en-US" altLang="id-ID" dirty="0"/>
              <a:t>(CI), 1.02–1.13) and a lower QUICKI (0.04; 95% CI, 0.07 to 0.01). Cumulative</a:t>
            </a:r>
          </a:p>
          <a:p>
            <a:r>
              <a:rPr lang="en-US" altLang="id-ID" dirty="0"/>
              <a:t>exposure to non-nucleoside analogue reverse transcriptase inhibitors or PI drugs was</a:t>
            </a:r>
          </a:p>
          <a:p>
            <a:r>
              <a:rPr lang="en-US" altLang="id-ID" dirty="0"/>
              <a:t>not associated with either insulin resistance marker. Of individual medications</a:t>
            </a:r>
          </a:p>
          <a:p>
            <a:r>
              <a:rPr lang="en-US" altLang="id-ID" dirty="0"/>
              <a:t>examined, </a:t>
            </a:r>
            <a:r>
              <a:rPr lang="en-US" altLang="id-ID" dirty="0" err="1"/>
              <a:t>stavudine</a:t>
            </a:r>
            <a:r>
              <a:rPr lang="en-US" altLang="id-ID" dirty="0"/>
              <a:t> was associated with the highest risk of </a:t>
            </a:r>
            <a:r>
              <a:rPr lang="en-US" altLang="id-ID" dirty="0" err="1"/>
              <a:t>hyperinsulinemia</a:t>
            </a:r>
            <a:r>
              <a:rPr lang="en-US" altLang="id-ID" dirty="0"/>
              <a:t> (OR,</a:t>
            </a:r>
          </a:p>
          <a:p>
            <a:r>
              <a:rPr lang="en-US" altLang="id-ID" dirty="0"/>
              <a:t>1.2; 95% CI, 1.2–1.3).</a:t>
            </a:r>
          </a:p>
          <a:p>
            <a:r>
              <a:rPr lang="en-US" altLang="id-ID" dirty="0"/>
              <a:t>Conclusions: Fasting surrogate markers suggest increased insulin resistance in </a:t>
            </a:r>
            <a:r>
              <a:rPr lang="en-US" altLang="id-ID" dirty="0" err="1"/>
              <a:t>HIVinfected</a:t>
            </a:r>
            <a:endParaRPr lang="en-US" altLang="id-ID" dirty="0"/>
          </a:p>
          <a:p>
            <a:r>
              <a:rPr lang="en-US" altLang="id-ID" dirty="0"/>
              <a:t>men, which is related to cumulative NRTI exposure.</a:t>
            </a:r>
          </a:p>
          <a:p>
            <a:r>
              <a:rPr lang="en-US" altLang="id-ID" i="1" dirty="0"/>
              <a:t> </a:t>
            </a:r>
            <a:r>
              <a:rPr lang="en-US" altLang="id-ID" dirty="0"/>
              <a:t>2005 Lippincott Williams &amp; Wilkins</a:t>
            </a:r>
          </a:p>
          <a:p>
            <a:r>
              <a:rPr lang="en-US" altLang="id-ID" dirty="0"/>
              <a:t>AIDS 2005, 19</a:t>
            </a:r>
            <a:r>
              <a:rPr lang="en-US" altLang="id-ID" i="1" dirty="0"/>
              <a:t>:</a:t>
            </a:r>
            <a:r>
              <a:rPr lang="en-US" altLang="id-ID" dirty="0"/>
              <a:t>1375–1383</a:t>
            </a:r>
          </a:p>
          <a:p>
            <a:endParaRPr lang="en-US" altLang="id-ID"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644625-E213-044E-A51A-FAB3BD37E6F7}" type="datetimeFigureOut">
              <a:rPr lang="en-US" smtClean="0"/>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40E20-CFB3-9A44-BB3B-24AB382C8B40}" type="slidenum">
              <a:rPr lang="en-US" smtClean="0"/>
              <a:t>‹#›</a:t>
            </a:fld>
            <a:endParaRPr lang="en-US"/>
          </a:p>
        </p:txBody>
      </p:sp>
      <p:sp>
        <p:nvSpPr>
          <p:cNvPr id="7" name="Rectangle 6"/>
          <p:cNvSpPr/>
          <p:nvPr userDrawn="1"/>
        </p:nvSpPr>
        <p:spPr>
          <a:xfrm>
            <a:off x="0" y="3309371"/>
            <a:ext cx="9144000" cy="3558086"/>
          </a:xfrm>
          <a:prstGeom prst="rect">
            <a:avLst/>
          </a:prstGeom>
          <a:pattFill prst="smCheck">
            <a:fgClr>
              <a:srgbClr val="CD99BE"/>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Box 6"/>
          <p:cNvSpPr txBox="1"/>
          <p:nvPr userDrawn="1"/>
        </p:nvSpPr>
        <p:spPr>
          <a:xfrm>
            <a:off x="8077200" y="0"/>
            <a:ext cx="571500" cy="6858000"/>
          </a:xfrm>
          <a:prstGeom prst="rect">
            <a:avLst/>
          </a:prstGeom>
          <a:solidFill>
            <a:srgbClr val="F2D9E2"/>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sp>
        <p:nvSpPr>
          <p:cNvPr id="9" name="Text Box 7"/>
          <p:cNvSpPr txBox="1"/>
          <p:nvPr userDrawn="1"/>
        </p:nvSpPr>
        <p:spPr>
          <a:xfrm rot="10800000">
            <a:off x="8271855" y="0"/>
            <a:ext cx="480066" cy="6892382"/>
          </a:xfrm>
          <a:prstGeom prst="rect">
            <a:avLst/>
          </a:prstGeom>
          <a:solidFill>
            <a:srgbClr val="CDA4C8"/>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vert" wrap="square" lIns="91440" tIns="45720" rIns="91440" bIns="45720" numCol="1" spcCol="0" rtlCol="0" fromWordArt="0" anchor="t" anchorCtr="0" forceAA="0" compatLnSpc="1">
            <a:prstTxWarp prst="textNoShape">
              <a:avLst/>
            </a:prstTxWarp>
            <a:noAutofit/>
          </a:bodyPr>
          <a:lstStyle/>
          <a:p>
            <a:pPr>
              <a:spcAft>
                <a:spcPts val="0"/>
              </a:spcAft>
            </a:pPr>
            <a:r>
              <a:rPr lang="en-US" sz="1500" dirty="0" smtClean="0">
                <a:solidFill>
                  <a:schemeClr val="bg2">
                    <a:lumMod val="20000"/>
                    <a:lumOff val="80000"/>
                  </a:schemeClr>
                </a:solidFill>
                <a:ea typeface="ＭＳ 明朝"/>
                <a:cs typeface="Times New Roman"/>
              </a:rPr>
              <a:t> </a:t>
            </a:r>
            <a:r>
              <a:rPr lang="en-US" sz="1500" dirty="0" smtClean="0">
                <a:solidFill>
                  <a:schemeClr val="accent2">
                    <a:lumMod val="20000"/>
                    <a:lumOff val="80000"/>
                  </a:schemeClr>
                </a:solidFill>
                <a:ea typeface="ＭＳ 明朝"/>
                <a:cs typeface="Times New Roman"/>
              </a:rPr>
              <a:t>HIV ART CARE SUPPORT AND TREATMENT  HIV ART CARE SUPPORT HIV ART CARE SUPP</a:t>
            </a:r>
            <a:endParaRPr lang="en-ID" sz="1500" dirty="0">
              <a:solidFill>
                <a:schemeClr val="accent2">
                  <a:lumMod val="20000"/>
                  <a:lumOff val="80000"/>
                </a:schemeClr>
              </a:solidFill>
              <a:effectLst/>
              <a:ea typeface="ＭＳ 明朝"/>
              <a:cs typeface="Times New Roman"/>
            </a:endParaRPr>
          </a:p>
        </p:txBody>
      </p:sp>
      <p:sp>
        <p:nvSpPr>
          <p:cNvPr id="10" name="Text Box 8"/>
          <p:cNvSpPr txBox="1"/>
          <p:nvPr userDrawn="1"/>
        </p:nvSpPr>
        <p:spPr>
          <a:xfrm>
            <a:off x="8686800" y="-1"/>
            <a:ext cx="228600" cy="6858001"/>
          </a:xfrm>
          <a:prstGeom prst="rect">
            <a:avLst/>
          </a:prstGeom>
          <a:solidFill>
            <a:srgbClr val="DBAECB"/>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pic>
        <p:nvPicPr>
          <p:cNvPr id="11" name="Picture 10" descr="husada bakti.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5332" cy="1368152"/>
          </a:xfrm>
          <a:prstGeom prst="rect">
            <a:avLst/>
          </a:prstGeom>
        </p:spPr>
      </p:pic>
      <p:pic>
        <p:nvPicPr>
          <p:cNvPr id="12" name="Picture 11" descr="pita merah.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46903" y="17489"/>
            <a:ext cx="1230297" cy="1350663"/>
          </a:xfrm>
          <a:prstGeom prst="rect">
            <a:avLst/>
          </a:prstGeom>
        </p:spPr>
      </p:pic>
    </p:spTree>
    <p:extLst>
      <p:ext uri="{BB962C8B-B14F-4D97-AF65-F5344CB8AC3E}">
        <p14:creationId xmlns:p14="http://schemas.microsoft.com/office/powerpoint/2010/main" val="2934528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7984963" y="6328715"/>
            <a:ext cx="955534" cy="365125"/>
          </a:xfrm>
        </p:spPr>
        <p:txBody>
          <a:bodyPr/>
          <a:lstStyle/>
          <a:p>
            <a:fld id="{74644625-E213-044E-A51A-FAB3BD37E6F7}" type="datetimeFigureOut">
              <a:rPr lang="en-US" smtClean="0"/>
              <a:t>11/24/2014</a:t>
            </a:fld>
            <a:endParaRPr lang="en-US" dirty="0"/>
          </a:p>
        </p:txBody>
      </p:sp>
      <p:sp>
        <p:nvSpPr>
          <p:cNvPr id="5" name="Footer Placeholder 4"/>
          <p:cNvSpPr>
            <a:spLocks noGrp="1"/>
          </p:cNvSpPr>
          <p:nvPr>
            <p:ph type="ftr" sz="quarter" idx="11"/>
          </p:nvPr>
        </p:nvSpPr>
        <p:spPr/>
        <p:txBody>
          <a:bodyPr/>
          <a:lstStyle/>
          <a:p>
            <a:endParaRPr lang="en-US"/>
          </a:p>
        </p:txBody>
      </p:sp>
      <p:sp>
        <p:nvSpPr>
          <p:cNvPr id="7" name="Rectangle 6"/>
          <p:cNvSpPr/>
          <p:nvPr userDrawn="1"/>
        </p:nvSpPr>
        <p:spPr>
          <a:xfrm>
            <a:off x="0" y="1192382"/>
            <a:ext cx="9144000" cy="373027"/>
          </a:xfrm>
          <a:prstGeom prst="rect">
            <a:avLst/>
          </a:prstGeom>
          <a:pattFill prst="smCheck">
            <a:fgClr>
              <a:srgbClr val="CD99BE"/>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Box 6"/>
          <p:cNvSpPr txBox="1"/>
          <p:nvPr userDrawn="1"/>
        </p:nvSpPr>
        <p:spPr>
          <a:xfrm>
            <a:off x="0" y="0"/>
            <a:ext cx="260946" cy="6858000"/>
          </a:xfrm>
          <a:prstGeom prst="rect">
            <a:avLst/>
          </a:prstGeom>
          <a:solidFill>
            <a:srgbClr val="F2D9E2"/>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sp>
        <p:nvSpPr>
          <p:cNvPr id="9" name="Text Box 7"/>
          <p:cNvSpPr txBox="1"/>
          <p:nvPr userDrawn="1"/>
        </p:nvSpPr>
        <p:spPr>
          <a:xfrm rot="10800000">
            <a:off x="182375" y="-17395"/>
            <a:ext cx="480066" cy="6892382"/>
          </a:xfrm>
          <a:prstGeom prst="rect">
            <a:avLst/>
          </a:prstGeom>
          <a:solidFill>
            <a:srgbClr val="CDA4C8"/>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vert" wrap="square" lIns="91440" tIns="45720" rIns="91440" bIns="45720" numCol="1" spcCol="0" rtlCol="0" fromWordArt="0" anchor="t" anchorCtr="0" forceAA="0" compatLnSpc="1">
            <a:prstTxWarp prst="textNoShape">
              <a:avLst/>
            </a:prstTxWarp>
            <a:noAutofit/>
          </a:bodyPr>
          <a:lstStyle/>
          <a:p>
            <a:pPr>
              <a:spcAft>
                <a:spcPts val="0"/>
              </a:spcAft>
            </a:pPr>
            <a:r>
              <a:rPr lang="en-US" sz="1500" dirty="0" smtClean="0">
                <a:solidFill>
                  <a:schemeClr val="bg2">
                    <a:lumMod val="20000"/>
                    <a:lumOff val="80000"/>
                  </a:schemeClr>
                </a:solidFill>
                <a:ea typeface="ＭＳ 明朝"/>
                <a:cs typeface="Times New Roman"/>
              </a:rPr>
              <a:t> </a:t>
            </a:r>
            <a:r>
              <a:rPr lang="en-US" sz="1500" dirty="0" smtClean="0">
                <a:solidFill>
                  <a:schemeClr val="accent2">
                    <a:lumMod val="20000"/>
                    <a:lumOff val="80000"/>
                  </a:schemeClr>
                </a:solidFill>
                <a:ea typeface="ＭＳ 明朝"/>
                <a:cs typeface="Times New Roman"/>
              </a:rPr>
              <a:t>HIV  ART CARE SUPPORT AND TREATMENT  HIV  ART CARE SUPPORT HIV ART CARE HIV</a:t>
            </a:r>
            <a:endParaRPr lang="en-ID" sz="1500" dirty="0">
              <a:solidFill>
                <a:schemeClr val="accent2">
                  <a:lumMod val="20000"/>
                  <a:lumOff val="80000"/>
                </a:schemeClr>
              </a:solidFill>
              <a:effectLst/>
              <a:ea typeface="ＭＳ 明朝"/>
              <a:cs typeface="Times New Roman"/>
            </a:endParaRPr>
          </a:p>
        </p:txBody>
      </p:sp>
      <p:sp>
        <p:nvSpPr>
          <p:cNvPr id="10" name="Text Box 8"/>
          <p:cNvSpPr txBox="1"/>
          <p:nvPr userDrawn="1"/>
        </p:nvSpPr>
        <p:spPr>
          <a:xfrm>
            <a:off x="513350" y="2634"/>
            <a:ext cx="228600" cy="6858001"/>
          </a:xfrm>
          <a:prstGeom prst="rect">
            <a:avLst/>
          </a:prstGeom>
          <a:solidFill>
            <a:srgbClr val="DBAECB"/>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spTree>
    <p:extLst>
      <p:ext uri="{BB962C8B-B14F-4D97-AF65-F5344CB8AC3E}">
        <p14:creationId xmlns:p14="http://schemas.microsoft.com/office/powerpoint/2010/main" val="526036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id-ID"/>
          </a:p>
        </p:txBody>
      </p:sp>
      <p:sp>
        <p:nvSpPr>
          <p:cNvPr id="3" name="Footer Placeholder 2"/>
          <p:cNvSpPr>
            <a:spLocks noGrp="1"/>
          </p:cNvSpPr>
          <p:nvPr>
            <p:ph type="ftr" sz="quarter" idx="11"/>
          </p:nvPr>
        </p:nvSpPr>
        <p:spPr/>
        <p:txBody>
          <a:bodyPr/>
          <a:lstStyle>
            <a:lvl1pPr>
              <a:defRPr/>
            </a:lvl1pPr>
          </a:lstStyle>
          <a:p>
            <a:endParaRPr lang="en-US" altLang="id-ID"/>
          </a:p>
        </p:txBody>
      </p:sp>
      <p:sp>
        <p:nvSpPr>
          <p:cNvPr id="4" name="Slide Number Placeholder 3"/>
          <p:cNvSpPr>
            <a:spLocks noGrp="1"/>
          </p:cNvSpPr>
          <p:nvPr>
            <p:ph type="sldNum" sz="quarter" idx="12"/>
          </p:nvPr>
        </p:nvSpPr>
        <p:spPr/>
        <p:txBody>
          <a:bodyPr/>
          <a:lstStyle>
            <a:lvl1pPr>
              <a:defRPr/>
            </a:lvl1pPr>
          </a:lstStyle>
          <a:p>
            <a:fld id="{52F8A7A1-4243-4D38-8B69-EFEC30090629}" type="slidenum">
              <a:rPr lang="en-US" altLang="id-ID"/>
              <a:pPr/>
              <a:t>‹#›</a:t>
            </a:fld>
            <a:endParaRPr lang="en-US" altLang="id-ID"/>
          </a:p>
        </p:txBody>
      </p:sp>
    </p:spTree>
    <p:extLst>
      <p:ext uri="{BB962C8B-B14F-4D97-AF65-F5344CB8AC3E}">
        <p14:creationId xmlns:p14="http://schemas.microsoft.com/office/powerpoint/2010/main" val="878470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US" altLang="id-ID"/>
          </a:p>
        </p:txBody>
      </p:sp>
      <p:sp>
        <p:nvSpPr>
          <p:cNvPr id="6" name="Footer Placeholder 5"/>
          <p:cNvSpPr>
            <a:spLocks noGrp="1"/>
          </p:cNvSpPr>
          <p:nvPr>
            <p:ph type="ftr" sz="quarter" idx="11"/>
          </p:nvPr>
        </p:nvSpPr>
        <p:spPr/>
        <p:txBody>
          <a:bodyPr/>
          <a:lstStyle>
            <a:lvl1pPr>
              <a:defRPr/>
            </a:lvl1pPr>
          </a:lstStyle>
          <a:p>
            <a:endParaRPr lang="en-US" altLang="id-ID"/>
          </a:p>
        </p:txBody>
      </p:sp>
      <p:sp>
        <p:nvSpPr>
          <p:cNvPr id="7" name="Slide Number Placeholder 6"/>
          <p:cNvSpPr>
            <a:spLocks noGrp="1"/>
          </p:cNvSpPr>
          <p:nvPr>
            <p:ph type="sldNum" sz="quarter" idx="12"/>
          </p:nvPr>
        </p:nvSpPr>
        <p:spPr/>
        <p:txBody>
          <a:bodyPr/>
          <a:lstStyle>
            <a:lvl1pPr>
              <a:defRPr/>
            </a:lvl1pPr>
          </a:lstStyle>
          <a:p>
            <a:fld id="{BB18A5AB-D93E-48D9-BDC2-399620919041}" type="slidenum">
              <a:rPr lang="en-US" altLang="id-ID"/>
              <a:pPr/>
              <a:t>‹#›</a:t>
            </a:fld>
            <a:endParaRPr lang="en-US" altLang="id-ID"/>
          </a:p>
        </p:txBody>
      </p:sp>
    </p:spTree>
    <p:extLst>
      <p:ext uri="{BB962C8B-B14F-4D97-AF65-F5344CB8AC3E}">
        <p14:creationId xmlns:p14="http://schemas.microsoft.com/office/powerpoint/2010/main" val="31472699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644625-E213-044E-A51A-FAB3BD37E6F7}" type="datetimeFigureOut">
              <a:rPr lang="en-US" smtClean="0"/>
              <a:t>11/24/2014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240E20-CFB3-9A44-BB3B-24AB382C8B40}" type="slidenum">
              <a:rPr lang="en-US" smtClean="0"/>
              <a:t>‹#›</a:t>
            </a:fld>
            <a:endParaRPr lang="en-US"/>
          </a:p>
        </p:txBody>
      </p:sp>
    </p:spTree>
    <p:extLst>
      <p:ext uri="{BB962C8B-B14F-4D97-AF65-F5344CB8AC3E}">
        <p14:creationId xmlns:p14="http://schemas.microsoft.com/office/powerpoint/2010/main" val="1172161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5"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4.emf"/></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5257800"/>
            <a:ext cx="8033888" cy="1482823"/>
          </a:xfrm>
          <a:prstGeom prst="rect">
            <a:avLst/>
          </a:prstGeom>
        </p:spPr>
        <p:txBody>
          <a:bodyPr vert="horz" lIns="91440" tIns="45720" rIns="91440" bIns="45720" rtlCol="0">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id-ID" sz="2600" b="1" dirty="0" smtClean="0">
                <a:solidFill>
                  <a:srgbClr val="254061"/>
                </a:solidFill>
              </a:rPr>
              <a:t>Tim Fasilitator Perawatan, Dukungan dan Pengobatan HIV/ART</a:t>
            </a:r>
          </a:p>
          <a:p>
            <a:r>
              <a:rPr lang="id-ID" sz="2300" dirty="0" smtClean="0">
                <a:solidFill>
                  <a:srgbClr val="254061"/>
                </a:solidFill>
              </a:rPr>
              <a:t>Kementerian Kesehatan Republik Indonesia</a:t>
            </a:r>
          </a:p>
          <a:p>
            <a:r>
              <a:rPr lang="id-ID" sz="2300" dirty="0" smtClean="0">
                <a:solidFill>
                  <a:srgbClr val="254061"/>
                </a:solidFill>
              </a:rPr>
              <a:t>Direktorat Jenderal Pengendalian Penyakit dan Penyehatan Lingkungan </a:t>
            </a:r>
          </a:p>
          <a:p>
            <a:r>
              <a:rPr lang="id-ID" b="1" dirty="0" smtClean="0">
                <a:solidFill>
                  <a:srgbClr val="254061"/>
                </a:solidFill>
              </a:rPr>
              <a:t>2014 </a:t>
            </a:r>
          </a:p>
          <a:p>
            <a:endParaRPr lang="id-ID" dirty="0">
              <a:solidFill>
                <a:schemeClr val="tx1"/>
              </a:solidFill>
            </a:endParaRPr>
          </a:p>
        </p:txBody>
      </p:sp>
      <p:sp>
        <p:nvSpPr>
          <p:cNvPr id="3" name="Rectangle 2"/>
          <p:cNvSpPr>
            <a:spLocks noGrp="1" noChangeArrowheads="1"/>
          </p:cNvSpPr>
          <p:nvPr>
            <p:ph type="ctrTitle"/>
          </p:nvPr>
        </p:nvSpPr>
        <p:spPr>
          <a:xfrm>
            <a:off x="228612" y="1283039"/>
            <a:ext cx="7772400" cy="1871663"/>
          </a:xfrm>
          <a:effectLst>
            <a:outerShdw dist="35921" dir="2700000" algn="ctr" rotWithShape="0">
              <a:schemeClr val="bg2"/>
            </a:outerShdw>
          </a:effectLst>
        </p:spPr>
        <p:txBody>
          <a:bodyPr>
            <a:noAutofit/>
          </a:bodyPr>
          <a:lstStyle/>
          <a:p>
            <a:pPr eaLnBrk="1" hangingPunct="1">
              <a:lnSpc>
                <a:spcPct val="150000"/>
              </a:lnSpc>
            </a:pPr>
            <a:r>
              <a:rPr lang="en-US" altLang="en-US" b="1" dirty="0" err="1" smtClean="0">
                <a:solidFill>
                  <a:srgbClr val="7030A0"/>
                </a:solidFill>
              </a:rPr>
              <a:t>Efek</a:t>
            </a:r>
            <a:r>
              <a:rPr lang="en-US" altLang="en-US" b="1" dirty="0" smtClean="0">
                <a:solidFill>
                  <a:srgbClr val="7030A0"/>
                </a:solidFill>
              </a:rPr>
              <a:t> </a:t>
            </a:r>
            <a:r>
              <a:rPr lang="en-US" altLang="en-US" b="1" dirty="0" err="1" smtClean="0">
                <a:solidFill>
                  <a:srgbClr val="7030A0"/>
                </a:solidFill>
              </a:rPr>
              <a:t>samping</a:t>
            </a:r>
            <a:r>
              <a:rPr lang="en-US" altLang="en-US" b="1" dirty="0" smtClean="0">
                <a:solidFill>
                  <a:srgbClr val="7030A0"/>
                </a:solidFill>
              </a:rPr>
              <a:t> &amp;</a:t>
            </a:r>
            <a:br>
              <a:rPr lang="en-US" altLang="en-US" b="1" dirty="0" smtClean="0">
                <a:solidFill>
                  <a:srgbClr val="7030A0"/>
                </a:solidFill>
              </a:rPr>
            </a:br>
            <a:r>
              <a:rPr lang="en-US" altLang="en-US" b="1" dirty="0" err="1" smtClean="0">
                <a:solidFill>
                  <a:srgbClr val="7030A0"/>
                </a:solidFill>
              </a:rPr>
              <a:t>toksisitas</a:t>
            </a:r>
            <a:r>
              <a:rPr lang="en-US" altLang="en-US" b="1" dirty="0" smtClean="0">
                <a:solidFill>
                  <a:srgbClr val="7030A0"/>
                </a:solidFill>
              </a:rPr>
              <a:t> </a:t>
            </a:r>
            <a:r>
              <a:rPr lang="en-US" altLang="en-US" b="1" dirty="0" err="1" smtClean="0">
                <a:solidFill>
                  <a:srgbClr val="7030A0"/>
                </a:solidFill>
              </a:rPr>
              <a:t>obat</a:t>
            </a:r>
            <a:r>
              <a:rPr lang="en-US" altLang="en-US" b="1" dirty="0" smtClean="0">
                <a:solidFill>
                  <a:srgbClr val="7030A0"/>
                </a:solidFill>
              </a:rPr>
              <a:t> ARV</a:t>
            </a:r>
            <a:endParaRPr lang="en-US" altLang="id-ID" b="1" dirty="0" smtClean="0">
              <a:solidFill>
                <a:srgbClr val="7030A0"/>
              </a:solidFill>
            </a:endParaRPr>
          </a:p>
        </p:txBody>
      </p:sp>
    </p:spTree>
    <p:extLst>
      <p:ext uri="{BB962C8B-B14F-4D97-AF65-F5344CB8AC3E}">
        <p14:creationId xmlns:p14="http://schemas.microsoft.com/office/powerpoint/2010/main" val="197983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348646" y="203788"/>
            <a:ext cx="7125113" cy="924475"/>
          </a:xfrm>
        </p:spPr>
        <p:txBody>
          <a:bodyPr/>
          <a:lstStyle/>
          <a:p>
            <a:pPr eaLnBrk="1" hangingPunct="1"/>
            <a:r>
              <a:rPr lang="en-US" altLang="en-US" b="1" dirty="0" err="1" smtClean="0">
                <a:solidFill>
                  <a:srgbClr val="7030A0"/>
                </a:solidFill>
              </a:rPr>
              <a:t>Efek</a:t>
            </a:r>
            <a:r>
              <a:rPr lang="en-US" altLang="en-US" b="1" dirty="0" smtClean="0">
                <a:solidFill>
                  <a:srgbClr val="7030A0"/>
                </a:solidFill>
              </a:rPr>
              <a:t> </a:t>
            </a:r>
            <a:r>
              <a:rPr lang="en-US" altLang="en-US" b="1" dirty="0" err="1" smtClean="0">
                <a:solidFill>
                  <a:srgbClr val="7030A0"/>
                </a:solidFill>
              </a:rPr>
              <a:t>samping</a:t>
            </a:r>
            <a:r>
              <a:rPr lang="en-US" altLang="en-US" b="1" dirty="0" smtClean="0">
                <a:solidFill>
                  <a:srgbClr val="7030A0"/>
                </a:solidFill>
              </a:rPr>
              <a:t> AR</a:t>
            </a:r>
            <a:r>
              <a:rPr lang="id-ID" altLang="en-US" b="1" dirty="0" smtClean="0">
                <a:solidFill>
                  <a:srgbClr val="7030A0"/>
                </a:solidFill>
              </a:rPr>
              <a:t>V</a:t>
            </a:r>
            <a:endParaRPr lang="en-US" altLang="id-ID" b="1" dirty="0" smtClean="0">
              <a:solidFill>
                <a:srgbClr val="7030A0"/>
              </a:solidFill>
            </a:endParaRPr>
          </a:p>
        </p:txBody>
      </p:sp>
      <p:sp>
        <p:nvSpPr>
          <p:cNvPr id="5" name="Rectangle 3"/>
          <p:cNvSpPr>
            <a:spLocks noGrp="1" noChangeArrowheads="1"/>
          </p:cNvSpPr>
          <p:nvPr>
            <p:ph idx="1"/>
          </p:nvPr>
        </p:nvSpPr>
        <p:spPr>
          <a:xfrm>
            <a:off x="796404" y="1879491"/>
            <a:ext cx="8229600" cy="4525963"/>
          </a:xfrm>
        </p:spPr>
        <p:txBody>
          <a:bodyPr>
            <a:normAutofit/>
          </a:bodyPr>
          <a:lstStyle/>
          <a:p>
            <a:pPr eaLnBrk="1" hangingPunct="1">
              <a:buClr>
                <a:schemeClr val="tx1"/>
              </a:buClr>
            </a:pPr>
            <a:r>
              <a:rPr lang="en-US" altLang="en-US" sz="2800" dirty="0" err="1" smtClean="0"/>
              <a:t>Umumnya</a:t>
            </a:r>
            <a:r>
              <a:rPr lang="en-US" altLang="en-US" sz="2800" dirty="0" smtClean="0"/>
              <a:t> </a:t>
            </a:r>
            <a:r>
              <a:rPr lang="en-US" altLang="en-US" sz="2800" dirty="0" err="1" smtClean="0"/>
              <a:t>sering</a:t>
            </a:r>
            <a:r>
              <a:rPr lang="en-US" altLang="en-US" sz="2800" dirty="0" smtClean="0"/>
              <a:t> </a:t>
            </a:r>
            <a:r>
              <a:rPr lang="en-US" altLang="en-US" sz="2800" dirty="0" err="1" smtClean="0"/>
              <a:t>terjadi</a:t>
            </a:r>
            <a:endParaRPr lang="en-US" altLang="en-US" sz="2800" dirty="0" smtClean="0"/>
          </a:p>
          <a:p>
            <a:pPr eaLnBrk="1" hangingPunct="1">
              <a:buClr>
                <a:schemeClr val="tx1"/>
              </a:buClr>
              <a:buFontTx/>
              <a:buNone/>
            </a:pPr>
            <a:endParaRPr lang="en-US" altLang="en-US" sz="2800" dirty="0" smtClean="0"/>
          </a:p>
          <a:p>
            <a:pPr eaLnBrk="1" hangingPunct="1">
              <a:buClr>
                <a:schemeClr val="tx1"/>
              </a:buClr>
            </a:pPr>
            <a:r>
              <a:rPr lang="en-US" altLang="en-US" sz="2800" dirty="0" err="1" smtClean="0"/>
              <a:t>Dapat</a:t>
            </a:r>
            <a:r>
              <a:rPr lang="en-US" altLang="en-US" sz="2800" dirty="0" smtClean="0"/>
              <a:t> </a:t>
            </a:r>
            <a:r>
              <a:rPr lang="en-US" altLang="en-US" sz="2800" dirty="0" err="1" smtClean="0"/>
              <a:t>menjadi</a:t>
            </a:r>
            <a:r>
              <a:rPr lang="en-US" altLang="en-US" sz="2800" dirty="0" smtClean="0"/>
              <a:t> </a:t>
            </a:r>
            <a:r>
              <a:rPr lang="en-US" altLang="en-US" sz="2800" dirty="0" err="1" smtClean="0"/>
              <a:t>penghalang</a:t>
            </a:r>
            <a:r>
              <a:rPr lang="en-US" altLang="en-US" sz="2800" dirty="0" smtClean="0"/>
              <a:t> </a:t>
            </a:r>
            <a:r>
              <a:rPr lang="en-US" altLang="en-US" sz="2800" dirty="0" err="1" smtClean="0"/>
              <a:t>dari</a:t>
            </a:r>
            <a:r>
              <a:rPr lang="en-US" altLang="en-US" sz="2800" dirty="0" smtClean="0"/>
              <a:t> </a:t>
            </a:r>
            <a:r>
              <a:rPr lang="en-US" altLang="en-US" sz="2800" dirty="0" err="1" smtClean="0"/>
              <a:t>kesuksesan</a:t>
            </a:r>
            <a:r>
              <a:rPr lang="en-US" altLang="en-US" sz="2800" dirty="0" smtClean="0"/>
              <a:t> </a:t>
            </a:r>
            <a:r>
              <a:rPr lang="en-US" altLang="en-US" sz="2800" dirty="0" err="1" smtClean="0"/>
              <a:t>terapi</a:t>
            </a:r>
            <a:endParaRPr lang="en-US" altLang="en-US" sz="2800" dirty="0" smtClean="0"/>
          </a:p>
          <a:p>
            <a:pPr eaLnBrk="1" hangingPunct="1">
              <a:buClr>
                <a:schemeClr val="tx1"/>
              </a:buClr>
              <a:buFontTx/>
              <a:buNone/>
            </a:pPr>
            <a:endParaRPr lang="en-US" altLang="en-US" sz="2800" dirty="0" smtClean="0"/>
          </a:p>
          <a:p>
            <a:pPr eaLnBrk="1" hangingPunct="1">
              <a:buClr>
                <a:schemeClr val="tx1"/>
              </a:buClr>
            </a:pPr>
            <a:r>
              <a:rPr lang="en-US" altLang="en-US" sz="2800" dirty="0" err="1" smtClean="0"/>
              <a:t>Dapat</a:t>
            </a:r>
            <a:r>
              <a:rPr lang="en-US" altLang="en-US" sz="2800" dirty="0" smtClean="0"/>
              <a:t> </a:t>
            </a:r>
            <a:r>
              <a:rPr lang="en-US" altLang="en-US" sz="2800" dirty="0" err="1" smtClean="0"/>
              <a:t>menurunkan</a:t>
            </a:r>
            <a:r>
              <a:rPr lang="en-US" altLang="en-US" sz="2800" dirty="0" smtClean="0"/>
              <a:t> </a:t>
            </a:r>
            <a:r>
              <a:rPr lang="en-US" altLang="en-US" sz="2800" dirty="0" err="1" smtClean="0"/>
              <a:t>kwalitas</a:t>
            </a:r>
            <a:r>
              <a:rPr lang="en-US" altLang="en-US" sz="2800" dirty="0" smtClean="0"/>
              <a:t> </a:t>
            </a:r>
            <a:r>
              <a:rPr lang="en-US" altLang="en-US" sz="2800" dirty="0" err="1" smtClean="0"/>
              <a:t>hidup</a:t>
            </a:r>
            <a:endParaRPr lang="en-US" altLang="en-US" sz="2800" dirty="0" smtClean="0"/>
          </a:p>
          <a:p>
            <a:pPr eaLnBrk="1" hangingPunct="1">
              <a:buClr>
                <a:schemeClr val="tx1"/>
              </a:buClr>
              <a:buFontTx/>
              <a:buNone/>
            </a:pPr>
            <a:endParaRPr lang="en-US" altLang="en-US" sz="2800" dirty="0" smtClean="0"/>
          </a:p>
          <a:p>
            <a:pPr eaLnBrk="1" hangingPunct="1">
              <a:buClr>
                <a:schemeClr val="tx1"/>
              </a:buClr>
            </a:pPr>
            <a:r>
              <a:rPr lang="en-US" altLang="en-US" sz="2800" dirty="0" err="1" smtClean="0"/>
              <a:t>Dapat</a:t>
            </a:r>
            <a:r>
              <a:rPr lang="en-US" altLang="en-US" sz="2800" dirty="0" smtClean="0"/>
              <a:t> </a:t>
            </a:r>
            <a:r>
              <a:rPr lang="en-US" altLang="en-US" sz="2800" dirty="0" err="1" smtClean="0"/>
              <a:t>menjadi</a:t>
            </a:r>
            <a:r>
              <a:rPr lang="en-US" altLang="en-US" sz="2800" dirty="0" smtClean="0"/>
              <a:t> </a:t>
            </a:r>
            <a:r>
              <a:rPr lang="en-US" altLang="en-US" sz="2800" dirty="0" err="1" smtClean="0"/>
              <a:t>penyebab</a:t>
            </a:r>
            <a:r>
              <a:rPr lang="en-US" altLang="en-US" sz="2800" dirty="0" smtClean="0"/>
              <a:t> </a:t>
            </a:r>
            <a:r>
              <a:rPr lang="en-US" altLang="en-US" sz="2800" dirty="0" err="1" smtClean="0"/>
              <a:t>penting</a:t>
            </a:r>
            <a:r>
              <a:rPr lang="en-US" altLang="en-US" sz="2800" dirty="0" smtClean="0"/>
              <a:t> </a:t>
            </a:r>
            <a:r>
              <a:rPr lang="en-US" altLang="en-US" sz="2800" dirty="0" err="1" smtClean="0"/>
              <a:t>pada</a:t>
            </a:r>
            <a:r>
              <a:rPr lang="en-US" altLang="en-US" sz="2800" dirty="0" smtClean="0"/>
              <a:t> </a:t>
            </a:r>
            <a:r>
              <a:rPr lang="en-US" altLang="en-US" sz="2800" dirty="0" err="1" smtClean="0"/>
              <a:t>kasus</a:t>
            </a:r>
            <a:r>
              <a:rPr lang="en-US" altLang="en-US" sz="2800" dirty="0" smtClean="0"/>
              <a:t> non adherence</a:t>
            </a:r>
            <a:endParaRPr lang="en-US" altLang="id-ID" sz="2800" dirty="0" smtClean="0"/>
          </a:p>
        </p:txBody>
      </p:sp>
    </p:spTree>
    <p:extLst>
      <p:ext uri="{BB962C8B-B14F-4D97-AF65-F5344CB8AC3E}">
        <p14:creationId xmlns:p14="http://schemas.microsoft.com/office/powerpoint/2010/main" val="70325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333898" y="174292"/>
            <a:ext cx="7125113" cy="924475"/>
          </a:xfrm>
        </p:spPr>
        <p:txBody>
          <a:bodyPr/>
          <a:lstStyle/>
          <a:p>
            <a:pPr eaLnBrk="1" hangingPunct="1"/>
            <a:r>
              <a:rPr lang="en-US" altLang="id-ID" sz="4000" b="1" dirty="0" err="1" smtClean="0">
                <a:solidFill>
                  <a:srgbClr val="7030A0"/>
                </a:solidFill>
              </a:rPr>
              <a:t>Efek</a:t>
            </a:r>
            <a:r>
              <a:rPr lang="en-US" altLang="id-ID" sz="4000" b="1" dirty="0" smtClean="0">
                <a:solidFill>
                  <a:srgbClr val="7030A0"/>
                </a:solidFill>
              </a:rPr>
              <a:t> </a:t>
            </a:r>
            <a:r>
              <a:rPr lang="en-US" altLang="id-ID" sz="4000" b="1" dirty="0" err="1" smtClean="0">
                <a:solidFill>
                  <a:srgbClr val="7030A0"/>
                </a:solidFill>
              </a:rPr>
              <a:t>samping</a:t>
            </a:r>
            <a:r>
              <a:rPr lang="en-US" altLang="id-ID" sz="4000" b="1" dirty="0" smtClean="0">
                <a:solidFill>
                  <a:srgbClr val="7030A0"/>
                </a:solidFill>
              </a:rPr>
              <a:t> </a:t>
            </a:r>
            <a:r>
              <a:rPr lang="en-US" altLang="id-ID" sz="4000" b="1" dirty="0" err="1" smtClean="0">
                <a:solidFill>
                  <a:srgbClr val="7030A0"/>
                </a:solidFill>
              </a:rPr>
              <a:t>dan</a:t>
            </a:r>
            <a:r>
              <a:rPr lang="en-US" altLang="id-ID" sz="4000" b="1" dirty="0" smtClean="0">
                <a:solidFill>
                  <a:srgbClr val="7030A0"/>
                </a:solidFill>
              </a:rPr>
              <a:t> </a:t>
            </a:r>
            <a:r>
              <a:rPr lang="en-US" altLang="id-ID" sz="4000" b="1" dirty="0" err="1" smtClean="0">
                <a:solidFill>
                  <a:srgbClr val="7030A0"/>
                </a:solidFill>
              </a:rPr>
              <a:t>toksisitas</a:t>
            </a:r>
            <a:r>
              <a:rPr lang="en-US" altLang="id-ID" sz="4000" b="1" dirty="0" smtClean="0">
                <a:solidFill>
                  <a:srgbClr val="7030A0"/>
                </a:solidFill>
              </a:rPr>
              <a:t> AR</a:t>
            </a:r>
            <a:r>
              <a:rPr lang="id-ID" altLang="id-ID" sz="4000" b="1" dirty="0" smtClean="0">
                <a:solidFill>
                  <a:srgbClr val="7030A0"/>
                </a:solidFill>
              </a:rPr>
              <a:t>V</a:t>
            </a:r>
            <a:endParaRPr lang="en-US" altLang="id-ID" sz="4000" b="1" dirty="0" smtClean="0">
              <a:solidFill>
                <a:srgbClr val="7030A0"/>
              </a:solidFill>
            </a:endParaRPr>
          </a:p>
        </p:txBody>
      </p:sp>
      <p:sp>
        <p:nvSpPr>
          <p:cNvPr id="5" name="Rectangle 3"/>
          <p:cNvSpPr>
            <a:spLocks noGrp="1" noChangeArrowheads="1"/>
          </p:cNvSpPr>
          <p:nvPr>
            <p:ph idx="1"/>
          </p:nvPr>
        </p:nvSpPr>
        <p:spPr>
          <a:xfrm>
            <a:off x="781656" y="1844675"/>
            <a:ext cx="8229600" cy="3916363"/>
          </a:xfrm>
        </p:spPr>
        <p:txBody>
          <a:bodyPr>
            <a:normAutofit/>
          </a:bodyPr>
          <a:lstStyle/>
          <a:p>
            <a:pPr eaLnBrk="1" hangingPunct="1"/>
            <a:r>
              <a:rPr lang="en-US" altLang="id-ID" sz="2800" dirty="0" err="1" smtClean="0"/>
              <a:t>Biasanya</a:t>
            </a:r>
            <a:r>
              <a:rPr lang="en-US" altLang="id-ID" sz="2800" dirty="0" smtClean="0"/>
              <a:t> </a:t>
            </a:r>
            <a:r>
              <a:rPr lang="en-US" altLang="id-ID" sz="2800" b="1" dirty="0" err="1" smtClean="0">
                <a:solidFill>
                  <a:srgbClr val="0070C0"/>
                </a:solidFill>
              </a:rPr>
              <a:t>efek</a:t>
            </a:r>
            <a:r>
              <a:rPr lang="en-US" altLang="id-ID" sz="2800" b="1" dirty="0" smtClean="0">
                <a:solidFill>
                  <a:srgbClr val="0070C0"/>
                </a:solidFill>
              </a:rPr>
              <a:t> </a:t>
            </a:r>
            <a:r>
              <a:rPr lang="en-US" altLang="id-ID" sz="2800" b="1" dirty="0" err="1" smtClean="0">
                <a:solidFill>
                  <a:srgbClr val="0070C0"/>
                </a:solidFill>
              </a:rPr>
              <a:t>samping</a:t>
            </a:r>
            <a:r>
              <a:rPr lang="en-US" altLang="id-ID" sz="2800" dirty="0" smtClean="0"/>
              <a:t>  </a:t>
            </a:r>
            <a:r>
              <a:rPr lang="en-US" altLang="id-ID" sz="2800" dirty="0" err="1" smtClean="0"/>
              <a:t>dapat</a:t>
            </a:r>
            <a:r>
              <a:rPr lang="en-US" altLang="id-ID" sz="2800" dirty="0" smtClean="0"/>
              <a:t> </a:t>
            </a:r>
            <a:r>
              <a:rPr lang="en-US" altLang="id-ID" sz="2800" dirty="0" err="1" smtClean="0"/>
              <a:t>diatasi</a:t>
            </a:r>
            <a:r>
              <a:rPr lang="en-US" altLang="id-ID" sz="2800" dirty="0" smtClean="0"/>
              <a:t> </a:t>
            </a:r>
            <a:r>
              <a:rPr lang="en-US" altLang="id-ID" sz="2800" dirty="0" err="1" smtClean="0"/>
              <a:t>dan</a:t>
            </a:r>
            <a:r>
              <a:rPr lang="en-US" altLang="id-ID" sz="2800" dirty="0" smtClean="0"/>
              <a:t> </a:t>
            </a:r>
            <a:r>
              <a:rPr lang="en-US" altLang="id-ID" sz="2800" dirty="0" err="1" smtClean="0"/>
              <a:t>tidak</a:t>
            </a:r>
            <a:r>
              <a:rPr lang="en-US" altLang="id-ID" sz="2800" dirty="0" smtClean="0"/>
              <a:t> </a:t>
            </a:r>
            <a:r>
              <a:rPr lang="en-US" altLang="id-ID" sz="2800" dirty="0" err="1" smtClean="0"/>
              <a:t>merupakan</a:t>
            </a:r>
            <a:r>
              <a:rPr lang="en-US" altLang="id-ID" sz="2800" dirty="0" smtClean="0"/>
              <a:t> </a:t>
            </a:r>
            <a:r>
              <a:rPr lang="en-US" altLang="id-ID" sz="2800" dirty="0" err="1" smtClean="0"/>
              <a:t>ancaman</a:t>
            </a:r>
            <a:r>
              <a:rPr lang="en-US" altLang="id-ID" sz="2800" dirty="0" smtClean="0"/>
              <a:t> </a:t>
            </a:r>
            <a:r>
              <a:rPr lang="en-US" altLang="id-ID" sz="2800" dirty="0" err="1" smtClean="0"/>
              <a:t>jiwa</a:t>
            </a:r>
            <a:r>
              <a:rPr lang="en-US" altLang="id-ID" sz="2800" dirty="0" smtClean="0"/>
              <a:t>, </a:t>
            </a:r>
            <a:r>
              <a:rPr lang="en-US" altLang="id-ID" sz="2800" dirty="0" err="1" smtClean="0"/>
              <a:t>dan</a:t>
            </a:r>
            <a:r>
              <a:rPr lang="en-US" altLang="id-ID" sz="2800" dirty="0" smtClean="0"/>
              <a:t> </a:t>
            </a:r>
            <a:r>
              <a:rPr lang="en-US" altLang="id-ID" sz="2800" dirty="0" err="1" smtClean="0"/>
              <a:t>masalahnya</a:t>
            </a:r>
            <a:r>
              <a:rPr lang="en-US" altLang="id-ID" sz="2800" dirty="0" smtClean="0"/>
              <a:t> </a:t>
            </a:r>
            <a:r>
              <a:rPr lang="en-US" altLang="id-ID" sz="2800" dirty="0" err="1" smtClean="0"/>
              <a:t>dapat</a:t>
            </a:r>
            <a:r>
              <a:rPr lang="en-US" altLang="id-ID" sz="2800" dirty="0" smtClean="0"/>
              <a:t> </a:t>
            </a:r>
            <a:r>
              <a:rPr lang="en-US" altLang="id-ID" sz="2800" dirty="0" err="1" smtClean="0"/>
              <a:t>dipecahkan</a:t>
            </a:r>
            <a:r>
              <a:rPr lang="en-US" altLang="id-ID" sz="2800" dirty="0" smtClean="0"/>
              <a:t> </a:t>
            </a:r>
            <a:r>
              <a:rPr lang="en-US" altLang="id-ID" sz="2800" dirty="0" err="1" smtClean="0"/>
              <a:t>dalam</a:t>
            </a:r>
            <a:r>
              <a:rPr lang="en-US" altLang="id-ID" sz="2800" dirty="0" smtClean="0"/>
              <a:t> </a:t>
            </a:r>
            <a:r>
              <a:rPr lang="en-US" altLang="id-ID" sz="2800" dirty="0" err="1" smtClean="0"/>
              <a:t>waktu</a:t>
            </a:r>
            <a:r>
              <a:rPr lang="en-US" altLang="id-ID" sz="2800" dirty="0" smtClean="0"/>
              <a:t> </a:t>
            </a:r>
            <a:r>
              <a:rPr lang="en-US" altLang="id-ID" sz="2800" dirty="0" err="1" smtClean="0"/>
              <a:t>singkat</a:t>
            </a:r>
            <a:r>
              <a:rPr lang="en-US" altLang="id-ID" sz="2800" dirty="0" smtClean="0"/>
              <a:t> </a:t>
            </a:r>
            <a:r>
              <a:rPr lang="en-US" altLang="id-ID" sz="2800" dirty="0" err="1" smtClean="0"/>
              <a:t>dengan</a:t>
            </a:r>
            <a:r>
              <a:rPr lang="en-US" altLang="id-ID" sz="2800" dirty="0" smtClean="0"/>
              <a:t> </a:t>
            </a:r>
            <a:r>
              <a:rPr lang="en-US" altLang="id-ID" sz="2800" dirty="0" err="1" smtClean="0"/>
              <a:t>bantuan</a:t>
            </a:r>
            <a:r>
              <a:rPr lang="en-US" altLang="id-ID" sz="2800" dirty="0" smtClean="0"/>
              <a:t> </a:t>
            </a:r>
            <a:r>
              <a:rPr lang="en-US" altLang="id-ID" sz="2800" dirty="0" err="1" smtClean="0"/>
              <a:t>terapi</a:t>
            </a:r>
            <a:r>
              <a:rPr lang="en-US" altLang="id-ID" sz="2800" dirty="0" smtClean="0"/>
              <a:t> </a:t>
            </a:r>
            <a:r>
              <a:rPr lang="en-US" altLang="id-ID" sz="2800" dirty="0" err="1" smtClean="0"/>
              <a:t>simptomatik</a:t>
            </a:r>
            <a:r>
              <a:rPr lang="en-US" altLang="id-ID" sz="2800" dirty="0" smtClean="0"/>
              <a:t>. </a:t>
            </a:r>
            <a:r>
              <a:rPr lang="en-US" altLang="id-ID" sz="2800" dirty="0" err="1" smtClean="0"/>
              <a:t>Efek</a:t>
            </a:r>
            <a:r>
              <a:rPr lang="en-US" altLang="id-ID" sz="2800" dirty="0" smtClean="0"/>
              <a:t> </a:t>
            </a:r>
            <a:r>
              <a:rPr lang="en-US" altLang="id-ID" sz="2800" dirty="0" err="1" smtClean="0"/>
              <a:t>samping</a:t>
            </a:r>
            <a:r>
              <a:rPr lang="en-US" altLang="id-ID" sz="2800" dirty="0" smtClean="0"/>
              <a:t> </a:t>
            </a:r>
            <a:r>
              <a:rPr lang="en-US" altLang="id-ID" sz="2800" dirty="0" err="1" smtClean="0"/>
              <a:t>timbul</a:t>
            </a:r>
            <a:r>
              <a:rPr lang="en-US" altLang="id-ID" sz="2800" dirty="0" smtClean="0"/>
              <a:t> </a:t>
            </a:r>
            <a:r>
              <a:rPr lang="en-US" altLang="id-ID" sz="2800" dirty="0" err="1" smtClean="0"/>
              <a:t>beberapa</a:t>
            </a:r>
            <a:r>
              <a:rPr lang="en-US" altLang="id-ID" sz="2800" dirty="0" smtClean="0"/>
              <a:t> </a:t>
            </a:r>
            <a:r>
              <a:rPr lang="en-US" altLang="id-ID" sz="2800" dirty="0" err="1" smtClean="0"/>
              <a:t>saat</a:t>
            </a:r>
            <a:r>
              <a:rPr lang="en-US" altLang="id-ID" sz="2800" dirty="0" smtClean="0"/>
              <a:t> </a:t>
            </a:r>
            <a:r>
              <a:rPr lang="en-US" altLang="id-ID" sz="2800" dirty="0" err="1" smtClean="0"/>
              <a:t>setelah</a:t>
            </a:r>
            <a:r>
              <a:rPr lang="en-US" altLang="id-ID" sz="2800" dirty="0" smtClean="0"/>
              <a:t> </a:t>
            </a:r>
            <a:r>
              <a:rPr lang="en-US" altLang="id-ID" sz="2800" dirty="0" err="1" smtClean="0"/>
              <a:t>dimulainya</a:t>
            </a:r>
            <a:r>
              <a:rPr lang="en-US" altLang="id-ID" sz="2800" dirty="0" smtClean="0"/>
              <a:t> ART.</a:t>
            </a:r>
          </a:p>
          <a:p>
            <a:pPr eaLnBrk="1" hangingPunct="1">
              <a:buFontTx/>
              <a:buNone/>
            </a:pPr>
            <a:endParaRPr lang="en-US" altLang="id-ID" sz="2800" dirty="0" smtClean="0"/>
          </a:p>
          <a:p>
            <a:pPr eaLnBrk="1" hangingPunct="1"/>
            <a:r>
              <a:rPr lang="en-US" altLang="id-ID" sz="2800" b="1" dirty="0" err="1" smtClean="0">
                <a:solidFill>
                  <a:srgbClr val="0070C0"/>
                </a:solidFill>
              </a:rPr>
              <a:t>Toksisitas</a:t>
            </a:r>
            <a:r>
              <a:rPr lang="en-US" altLang="id-ID" sz="2800" dirty="0" smtClean="0"/>
              <a:t> </a:t>
            </a:r>
            <a:r>
              <a:rPr lang="en-US" altLang="id-ID" sz="2800" dirty="0" err="1" smtClean="0"/>
              <a:t>lebih</a:t>
            </a:r>
            <a:r>
              <a:rPr lang="en-US" altLang="id-ID" sz="2800" dirty="0" smtClean="0"/>
              <a:t> </a:t>
            </a:r>
            <a:r>
              <a:rPr lang="en-US" altLang="id-ID" sz="2800" dirty="0" err="1" smtClean="0"/>
              <a:t>berat</a:t>
            </a:r>
            <a:r>
              <a:rPr lang="en-US" altLang="id-ID" sz="2800" dirty="0" smtClean="0"/>
              <a:t> &amp; </a:t>
            </a:r>
            <a:r>
              <a:rPr lang="en-US" altLang="id-ID" sz="2800" dirty="0" err="1" smtClean="0"/>
              <a:t>berpotensial</a:t>
            </a:r>
            <a:r>
              <a:rPr lang="en-US" altLang="id-ID" sz="2800" dirty="0" smtClean="0"/>
              <a:t> </a:t>
            </a:r>
            <a:r>
              <a:rPr lang="en-US" altLang="id-ID" sz="2800" dirty="0" err="1" smtClean="0"/>
              <a:t>mengancam</a:t>
            </a:r>
            <a:r>
              <a:rPr lang="en-US" altLang="id-ID" sz="2800" dirty="0" smtClean="0"/>
              <a:t> </a:t>
            </a:r>
            <a:r>
              <a:rPr lang="en-US" altLang="id-ID" sz="2800" dirty="0" err="1" smtClean="0"/>
              <a:t>jiwa</a:t>
            </a:r>
            <a:r>
              <a:rPr lang="en-US" altLang="id-ID" sz="2800" dirty="0" smtClean="0"/>
              <a:t> </a:t>
            </a:r>
            <a:r>
              <a:rPr lang="en-US" altLang="id-ID" sz="2800" dirty="0" err="1" smtClean="0"/>
              <a:t>dan</a:t>
            </a:r>
            <a:r>
              <a:rPr lang="en-US" altLang="id-ID" sz="2800" dirty="0" smtClean="0"/>
              <a:t> </a:t>
            </a:r>
            <a:r>
              <a:rPr lang="en-US" altLang="id-ID" sz="2800" dirty="0" err="1" smtClean="0"/>
              <a:t>dapat</a:t>
            </a:r>
            <a:r>
              <a:rPr lang="en-US" altLang="id-ID" sz="2800" dirty="0" smtClean="0"/>
              <a:t> </a:t>
            </a:r>
            <a:r>
              <a:rPr lang="en-US" altLang="id-ID" sz="2800" dirty="0" err="1" smtClean="0"/>
              <a:t>terjadi</a:t>
            </a:r>
            <a:r>
              <a:rPr lang="en-US" altLang="id-ID" sz="2800" dirty="0" smtClean="0"/>
              <a:t> </a:t>
            </a:r>
            <a:r>
              <a:rPr lang="en-US" altLang="id-ID" sz="2800" dirty="0" err="1" smtClean="0"/>
              <a:t>setiap</a:t>
            </a:r>
            <a:r>
              <a:rPr lang="en-US" altLang="id-ID" sz="2800" dirty="0" smtClean="0"/>
              <a:t> </a:t>
            </a:r>
            <a:r>
              <a:rPr lang="en-US" altLang="id-ID" sz="2800" dirty="0" err="1" smtClean="0"/>
              <a:t>saat</a:t>
            </a:r>
            <a:r>
              <a:rPr lang="en-US" altLang="id-ID" sz="2800" dirty="0" smtClean="0"/>
              <a:t>.</a:t>
            </a:r>
          </a:p>
        </p:txBody>
      </p:sp>
    </p:spTree>
    <p:extLst>
      <p:ext uri="{BB962C8B-B14F-4D97-AF65-F5344CB8AC3E}">
        <p14:creationId xmlns:p14="http://schemas.microsoft.com/office/powerpoint/2010/main" val="1901678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752168" y="23922"/>
            <a:ext cx="8330429" cy="1143000"/>
          </a:xfrm>
        </p:spPr>
        <p:txBody>
          <a:bodyPr/>
          <a:lstStyle/>
          <a:p>
            <a:pPr eaLnBrk="1" hangingPunct="1"/>
            <a:r>
              <a:rPr lang="en-US" altLang="id-ID" sz="4000" b="1" dirty="0" err="1" smtClean="0">
                <a:solidFill>
                  <a:srgbClr val="7030A0"/>
                </a:solidFill>
              </a:rPr>
              <a:t>Prinsip</a:t>
            </a:r>
            <a:r>
              <a:rPr lang="en-US" altLang="id-ID" sz="4000" b="1" dirty="0" smtClean="0">
                <a:solidFill>
                  <a:srgbClr val="7030A0"/>
                </a:solidFill>
              </a:rPr>
              <a:t> </a:t>
            </a:r>
            <a:r>
              <a:rPr lang="en-US" altLang="id-ID" sz="4000" b="1" dirty="0" err="1" smtClean="0">
                <a:solidFill>
                  <a:srgbClr val="7030A0"/>
                </a:solidFill>
              </a:rPr>
              <a:t>penanganan</a:t>
            </a:r>
            <a:r>
              <a:rPr lang="en-US" altLang="id-ID" sz="4000" b="1" dirty="0" smtClean="0">
                <a:solidFill>
                  <a:srgbClr val="7030A0"/>
                </a:solidFill>
              </a:rPr>
              <a:t> </a:t>
            </a:r>
            <a:r>
              <a:rPr lang="en-US" altLang="id-ID" sz="4000" b="1" dirty="0" err="1" smtClean="0">
                <a:solidFill>
                  <a:srgbClr val="7030A0"/>
                </a:solidFill>
              </a:rPr>
              <a:t>toksisitas</a:t>
            </a:r>
            <a:r>
              <a:rPr lang="en-US" altLang="id-ID" sz="4000" b="1" dirty="0" smtClean="0">
                <a:solidFill>
                  <a:srgbClr val="7030A0"/>
                </a:solidFill>
              </a:rPr>
              <a:t> </a:t>
            </a:r>
            <a:r>
              <a:rPr lang="en-US" altLang="id-ID" sz="4000" b="1" dirty="0" err="1" smtClean="0">
                <a:solidFill>
                  <a:srgbClr val="7030A0"/>
                </a:solidFill>
              </a:rPr>
              <a:t>obat</a:t>
            </a:r>
            <a:endParaRPr lang="en-US" altLang="id-ID" sz="4000" b="1" dirty="0" smtClean="0">
              <a:solidFill>
                <a:srgbClr val="7030A0"/>
              </a:solidFill>
            </a:endParaRPr>
          </a:p>
        </p:txBody>
      </p:sp>
      <p:sp>
        <p:nvSpPr>
          <p:cNvPr id="5" name="Rectangle 3"/>
          <p:cNvSpPr>
            <a:spLocks noGrp="1" noChangeArrowheads="1"/>
          </p:cNvSpPr>
          <p:nvPr>
            <p:ph idx="1"/>
          </p:nvPr>
        </p:nvSpPr>
        <p:spPr>
          <a:xfrm>
            <a:off x="781656" y="1673940"/>
            <a:ext cx="8229600" cy="4924425"/>
          </a:xfrm>
        </p:spPr>
        <p:txBody>
          <a:bodyPr>
            <a:normAutofit/>
          </a:bodyPr>
          <a:lstStyle/>
          <a:p>
            <a:pPr eaLnBrk="1" hangingPunct="1">
              <a:lnSpc>
                <a:spcPct val="90000"/>
              </a:lnSpc>
            </a:pPr>
            <a:r>
              <a:rPr lang="en-US" altLang="id-ID" sz="2800" dirty="0" err="1" smtClean="0"/>
              <a:t>Tentukan</a:t>
            </a:r>
            <a:r>
              <a:rPr lang="en-US" altLang="id-ID" sz="2800" dirty="0" smtClean="0"/>
              <a:t> </a:t>
            </a:r>
            <a:r>
              <a:rPr lang="en-US" altLang="id-ID" sz="2800" dirty="0" err="1" smtClean="0"/>
              <a:t>beratnya</a:t>
            </a:r>
            <a:r>
              <a:rPr lang="en-US" altLang="id-ID" sz="2800" dirty="0" smtClean="0"/>
              <a:t> </a:t>
            </a:r>
            <a:r>
              <a:rPr lang="en-US" altLang="id-ID" sz="2800" dirty="0" err="1" smtClean="0"/>
              <a:t>toksisitas</a:t>
            </a:r>
            <a:endParaRPr lang="en-US" altLang="id-ID" sz="2800" dirty="0" smtClean="0"/>
          </a:p>
          <a:p>
            <a:pPr eaLnBrk="1" hangingPunct="1">
              <a:lnSpc>
                <a:spcPct val="90000"/>
              </a:lnSpc>
            </a:pPr>
            <a:r>
              <a:rPr lang="en-US" altLang="id-ID" sz="2800" dirty="0" err="1" smtClean="0"/>
              <a:t>Evaluasi</a:t>
            </a:r>
            <a:r>
              <a:rPr lang="en-US" altLang="id-ID" sz="2800" dirty="0" smtClean="0"/>
              <a:t> obat2 </a:t>
            </a:r>
            <a:r>
              <a:rPr lang="en-US" altLang="id-ID" sz="2800" dirty="0" err="1" smtClean="0"/>
              <a:t>yg</a:t>
            </a:r>
            <a:r>
              <a:rPr lang="en-US" altLang="id-ID" sz="2800" dirty="0" smtClean="0"/>
              <a:t> </a:t>
            </a:r>
            <a:r>
              <a:rPr lang="en-US" altLang="id-ID" sz="2800" dirty="0" err="1" smtClean="0"/>
              <a:t>sedang</a:t>
            </a:r>
            <a:r>
              <a:rPr lang="en-US" altLang="id-ID" sz="2800" dirty="0" smtClean="0"/>
              <a:t> </a:t>
            </a:r>
            <a:r>
              <a:rPr lang="en-US" altLang="id-ID" sz="2800" dirty="0" err="1" smtClean="0"/>
              <a:t>dipergunakan</a:t>
            </a:r>
            <a:r>
              <a:rPr lang="en-US" altLang="id-ID" sz="2800" dirty="0" smtClean="0"/>
              <a:t> (ARV </a:t>
            </a:r>
            <a:r>
              <a:rPr lang="en-US" altLang="id-ID" sz="2800" dirty="0" err="1" smtClean="0"/>
              <a:t>atau</a:t>
            </a:r>
            <a:r>
              <a:rPr lang="en-US" altLang="id-ID" sz="2800" dirty="0" smtClean="0"/>
              <a:t> non-ARV)</a:t>
            </a:r>
          </a:p>
          <a:p>
            <a:pPr eaLnBrk="1" hangingPunct="1">
              <a:lnSpc>
                <a:spcPct val="90000"/>
              </a:lnSpc>
            </a:pPr>
            <a:r>
              <a:rPr lang="en-US" altLang="id-ID" sz="2800" dirty="0" err="1" smtClean="0"/>
              <a:t>Pertimbangkan</a:t>
            </a:r>
            <a:r>
              <a:rPr lang="en-US" altLang="id-ID" sz="2800" dirty="0" smtClean="0"/>
              <a:t> proses </a:t>
            </a:r>
            <a:r>
              <a:rPr lang="en-US" altLang="id-ID" sz="2800" dirty="0" err="1" smtClean="0"/>
              <a:t>penyakit</a:t>
            </a:r>
            <a:r>
              <a:rPr lang="en-US" altLang="id-ID" sz="2800" dirty="0" smtClean="0"/>
              <a:t> (</a:t>
            </a:r>
            <a:r>
              <a:rPr lang="en-US" altLang="id-ID" sz="2800" dirty="0" err="1" smtClean="0"/>
              <a:t>mis</a:t>
            </a:r>
            <a:r>
              <a:rPr lang="en-US" altLang="id-ID" sz="2800" dirty="0" smtClean="0"/>
              <a:t>, hepatitis </a:t>
            </a:r>
            <a:r>
              <a:rPr lang="en-US" altLang="id-ID" sz="2800" dirty="0" err="1" smtClean="0"/>
              <a:t>yg</a:t>
            </a:r>
            <a:r>
              <a:rPr lang="en-US" altLang="id-ID" sz="2800" dirty="0" smtClean="0"/>
              <a:t> </a:t>
            </a:r>
            <a:r>
              <a:rPr lang="en-US" altLang="id-ID" sz="2800" dirty="0" err="1" smtClean="0"/>
              <a:t>menimbulkan</a:t>
            </a:r>
            <a:r>
              <a:rPr lang="en-US" altLang="id-ID" sz="2800" dirty="0" smtClean="0"/>
              <a:t> </a:t>
            </a:r>
            <a:r>
              <a:rPr lang="en-US" altLang="id-ID" sz="2800" dirty="0" err="1" smtClean="0"/>
              <a:t>ikterus</a:t>
            </a:r>
            <a:r>
              <a:rPr lang="en-US" altLang="id-ID" sz="2800" dirty="0" smtClean="0"/>
              <a:t>)</a:t>
            </a:r>
          </a:p>
          <a:p>
            <a:pPr eaLnBrk="1" hangingPunct="1">
              <a:lnSpc>
                <a:spcPct val="90000"/>
              </a:lnSpc>
            </a:pPr>
            <a:r>
              <a:rPr lang="en-US" altLang="id-ID" sz="2800" dirty="0" err="1" smtClean="0"/>
              <a:t>Tangani</a:t>
            </a:r>
            <a:r>
              <a:rPr lang="en-US" altLang="id-ID" sz="2800" dirty="0" smtClean="0"/>
              <a:t> </a:t>
            </a:r>
            <a:r>
              <a:rPr lang="en-US" altLang="id-ID" sz="2800" dirty="0" err="1" smtClean="0"/>
              <a:t>efek</a:t>
            </a:r>
            <a:r>
              <a:rPr lang="en-US" altLang="id-ID" sz="2800" dirty="0" smtClean="0"/>
              <a:t> </a:t>
            </a:r>
            <a:r>
              <a:rPr lang="en-US" altLang="id-ID" sz="2800" dirty="0" err="1" smtClean="0"/>
              <a:t>samping</a:t>
            </a:r>
            <a:r>
              <a:rPr lang="en-US" altLang="id-ID" sz="2800" dirty="0" smtClean="0"/>
              <a:t> </a:t>
            </a:r>
            <a:r>
              <a:rPr lang="en-US" altLang="id-ID" sz="2800" dirty="0" err="1" smtClean="0"/>
              <a:t>sesuai</a:t>
            </a:r>
            <a:r>
              <a:rPr lang="en-US" altLang="id-ID" sz="2800" dirty="0" smtClean="0"/>
              <a:t> </a:t>
            </a:r>
            <a:r>
              <a:rPr lang="en-US" altLang="id-ID" sz="2800" dirty="0" err="1" smtClean="0"/>
              <a:t>beratnya</a:t>
            </a:r>
            <a:endParaRPr lang="en-US" altLang="id-ID" sz="2800" dirty="0" smtClean="0"/>
          </a:p>
          <a:p>
            <a:pPr lvl="1" eaLnBrk="1" hangingPunct="1">
              <a:lnSpc>
                <a:spcPct val="90000"/>
              </a:lnSpc>
            </a:pPr>
            <a:r>
              <a:rPr lang="en-US" altLang="id-ID" sz="2400" dirty="0" err="1" smtClean="0"/>
              <a:t>Derajat</a:t>
            </a:r>
            <a:r>
              <a:rPr lang="en-US" altLang="id-ID" sz="2400" dirty="0" smtClean="0"/>
              <a:t> 4 (</a:t>
            </a:r>
            <a:r>
              <a:rPr lang="en-US" altLang="id-ID" sz="2400" dirty="0" err="1" smtClean="0"/>
              <a:t>mengancam</a:t>
            </a:r>
            <a:r>
              <a:rPr lang="en-US" altLang="id-ID" sz="2400" dirty="0" smtClean="0"/>
              <a:t> </a:t>
            </a:r>
            <a:r>
              <a:rPr lang="en-US" altLang="id-ID" sz="2400" dirty="0" err="1" smtClean="0"/>
              <a:t>jiwa</a:t>
            </a:r>
            <a:r>
              <a:rPr lang="en-US" altLang="id-ID" sz="2400" dirty="0" smtClean="0"/>
              <a:t>): </a:t>
            </a:r>
            <a:r>
              <a:rPr lang="en-US" altLang="id-ID" sz="2400" dirty="0" err="1" smtClean="0"/>
              <a:t>hentikan</a:t>
            </a:r>
            <a:r>
              <a:rPr lang="en-US" altLang="id-ID" sz="2400" dirty="0" smtClean="0"/>
              <a:t> </a:t>
            </a:r>
            <a:r>
              <a:rPr lang="en-US" altLang="id-ID" sz="2400" dirty="0" err="1" smtClean="0"/>
              <a:t>obat</a:t>
            </a:r>
            <a:r>
              <a:rPr lang="en-US" altLang="id-ID" sz="2400" dirty="0" smtClean="0"/>
              <a:t> ARV</a:t>
            </a:r>
          </a:p>
          <a:p>
            <a:pPr lvl="1" eaLnBrk="1" hangingPunct="1">
              <a:lnSpc>
                <a:spcPct val="90000"/>
              </a:lnSpc>
            </a:pPr>
            <a:r>
              <a:rPr lang="en-US" altLang="id-ID" sz="2400" dirty="0" err="1" smtClean="0"/>
              <a:t>Derajat</a:t>
            </a:r>
            <a:r>
              <a:rPr lang="en-US" altLang="id-ID" sz="2400" dirty="0" smtClean="0"/>
              <a:t> 3 (</a:t>
            </a:r>
            <a:r>
              <a:rPr lang="en-US" altLang="id-ID" sz="2400" dirty="0" err="1" smtClean="0"/>
              <a:t>berat</a:t>
            </a:r>
            <a:r>
              <a:rPr lang="en-US" altLang="id-ID" sz="2400" dirty="0" smtClean="0"/>
              <a:t>): </a:t>
            </a:r>
            <a:r>
              <a:rPr lang="en-US" altLang="id-ID" sz="2400" dirty="0" err="1" smtClean="0"/>
              <a:t>substitusi</a:t>
            </a:r>
            <a:r>
              <a:rPr lang="en-US" altLang="id-ID" sz="2400" dirty="0" smtClean="0"/>
              <a:t> </a:t>
            </a:r>
            <a:r>
              <a:rPr lang="en-US" altLang="id-ID" sz="2400" dirty="0" err="1" smtClean="0"/>
              <a:t>obat</a:t>
            </a:r>
            <a:endParaRPr lang="en-US" altLang="id-ID" sz="2400" dirty="0" smtClean="0"/>
          </a:p>
          <a:p>
            <a:pPr lvl="1" eaLnBrk="1" hangingPunct="1">
              <a:lnSpc>
                <a:spcPct val="90000"/>
              </a:lnSpc>
            </a:pPr>
            <a:r>
              <a:rPr lang="en-US" altLang="id-ID" sz="2400" dirty="0" err="1" smtClean="0"/>
              <a:t>Derajat</a:t>
            </a:r>
            <a:r>
              <a:rPr lang="en-US" altLang="id-ID" sz="2400" dirty="0" smtClean="0"/>
              <a:t> 2 (</a:t>
            </a:r>
            <a:r>
              <a:rPr lang="en-US" altLang="id-ID" sz="2400" dirty="0" err="1" smtClean="0"/>
              <a:t>sedang</a:t>
            </a:r>
            <a:r>
              <a:rPr lang="en-US" altLang="id-ID" sz="2400" dirty="0" smtClean="0"/>
              <a:t>): </a:t>
            </a:r>
            <a:r>
              <a:rPr lang="en-US" altLang="id-ID" sz="2400" dirty="0" err="1" smtClean="0"/>
              <a:t>Lanjutkan</a:t>
            </a:r>
            <a:r>
              <a:rPr lang="en-US" altLang="id-ID" sz="2400" dirty="0" smtClean="0"/>
              <a:t> ARV </a:t>
            </a:r>
            <a:r>
              <a:rPr lang="en-US" altLang="id-ID" sz="2400" dirty="0" err="1" smtClean="0"/>
              <a:t>atau</a:t>
            </a:r>
            <a:r>
              <a:rPr lang="en-US" altLang="id-ID" sz="2400" dirty="0" smtClean="0"/>
              <a:t> </a:t>
            </a:r>
            <a:r>
              <a:rPr lang="en-US" altLang="id-ID" sz="2400" dirty="0" err="1" smtClean="0"/>
              <a:t>substitusi</a:t>
            </a:r>
            <a:endParaRPr lang="en-US" altLang="id-ID" sz="2400" dirty="0" smtClean="0"/>
          </a:p>
          <a:p>
            <a:pPr lvl="1" eaLnBrk="1" hangingPunct="1">
              <a:lnSpc>
                <a:spcPct val="90000"/>
              </a:lnSpc>
            </a:pPr>
            <a:r>
              <a:rPr lang="en-US" altLang="id-ID" sz="2400" dirty="0" err="1" smtClean="0"/>
              <a:t>Derajat</a:t>
            </a:r>
            <a:r>
              <a:rPr lang="en-US" altLang="id-ID" sz="2400" dirty="0" smtClean="0"/>
              <a:t> 1 (</a:t>
            </a:r>
            <a:r>
              <a:rPr lang="en-US" altLang="id-ID" sz="2400" dirty="0" err="1" smtClean="0"/>
              <a:t>ringan</a:t>
            </a:r>
            <a:r>
              <a:rPr lang="en-US" altLang="id-ID" sz="2400" dirty="0" smtClean="0"/>
              <a:t>): </a:t>
            </a:r>
            <a:r>
              <a:rPr lang="en-US" altLang="id-ID" sz="2400" dirty="0" err="1" smtClean="0"/>
              <a:t>Tdk</a:t>
            </a:r>
            <a:r>
              <a:rPr lang="en-US" altLang="id-ID" sz="2400" dirty="0" smtClean="0"/>
              <a:t> </a:t>
            </a:r>
            <a:r>
              <a:rPr lang="en-US" altLang="id-ID" sz="2400" dirty="0" err="1" smtClean="0"/>
              <a:t>perlu</a:t>
            </a:r>
            <a:r>
              <a:rPr lang="en-US" altLang="id-ID" sz="2400" dirty="0" smtClean="0"/>
              <a:t> </a:t>
            </a:r>
            <a:r>
              <a:rPr lang="en-US" altLang="id-ID" sz="2400" dirty="0" err="1" smtClean="0"/>
              <a:t>ganti</a:t>
            </a:r>
            <a:r>
              <a:rPr lang="en-US" altLang="id-ID" sz="2400" dirty="0" smtClean="0"/>
              <a:t> </a:t>
            </a:r>
            <a:r>
              <a:rPr lang="en-US" altLang="id-ID" sz="2400" dirty="0" err="1" smtClean="0"/>
              <a:t>terapi</a:t>
            </a:r>
            <a:r>
              <a:rPr lang="en-US" altLang="id-ID" sz="2400" dirty="0" smtClean="0"/>
              <a:t> </a:t>
            </a:r>
          </a:p>
          <a:p>
            <a:pPr eaLnBrk="1" hangingPunct="1">
              <a:lnSpc>
                <a:spcPct val="90000"/>
              </a:lnSpc>
            </a:pPr>
            <a:r>
              <a:rPr lang="en-US" altLang="id-ID" sz="2800" dirty="0" err="1" smtClean="0"/>
              <a:t>Tekankan</a:t>
            </a:r>
            <a:r>
              <a:rPr lang="en-US" altLang="id-ID" sz="2800" dirty="0" smtClean="0"/>
              <a:t> adherence </a:t>
            </a:r>
            <a:r>
              <a:rPr lang="en-US" altLang="id-ID" sz="2800" dirty="0" err="1" smtClean="0"/>
              <a:t>pd</a:t>
            </a:r>
            <a:r>
              <a:rPr lang="en-US" altLang="id-ID" sz="2800" dirty="0" smtClean="0"/>
              <a:t> </a:t>
            </a:r>
            <a:r>
              <a:rPr lang="en-US" altLang="id-ID" sz="2800" dirty="0" err="1" smtClean="0"/>
              <a:t>kasus</a:t>
            </a:r>
            <a:r>
              <a:rPr lang="en-US" altLang="id-ID" sz="2800" dirty="0" smtClean="0"/>
              <a:t> </a:t>
            </a:r>
            <a:r>
              <a:rPr lang="en-US" altLang="id-ID" sz="2800" dirty="0" err="1" smtClean="0"/>
              <a:t>ringan</a:t>
            </a:r>
            <a:endParaRPr lang="en-US" altLang="id-ID" sz="2800" dirty="0" smtClean="0"/>
          </a:p>
        </p:txBody>
      </p:sp>
    </p:spTree>
    <p:extLst>
      <p:ext uri="{BB962C8B-B14F-4D97-AF65-F5344CB8AC3E}">
        <p14:creationId xmlns:p14="http://schemas.microsoft.com/office/powerpoint/2010/main" val="39517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65224" y="140112"/>
            <a:ext cx="8153400" cy="990600"/>
          </a:xfrm>
        </p:spPr>
        <p:txBody>
          <a:bodyPr/>
          <a:lstStyle/>
          <a:p>
            <a:pPr eaLnBrk="1" hangingPunct="1"/>
            <a:r>
              <a:rPr lang="id-ID" altLang="id-ID" sz="3600" b="1" dirty="0" smtClean="0">
                <a:solidFill>
                  <a:srgbClr val="7030A0"/>
                </a:solidFill>
                <a:latin typeface="Arial" pitchFamily="34" charset="0"/>
                <a:cs typeface="Arial" pitchFamily="34" charset="0"/>
              </a:rPr>
              <a:t>Potensi </a:t>
            </a:r>
            <a:r>
              <a:rPr lang="en-US" altLang="id-ID" sz="3600" b="1" dirty="0" smtClean="0">
                <a:solidFill>
                  <a:srgbClr val="7030A0"/>
                </a:solidFill>
                <a:latin typeface="Arial" pitchFamily="34" charset="0"/>
                <a:cs typeface="Arial" pitchFamily="34" charset="0"/>
              </a:rPr>
              <a:t>To</a:t>
            </a:r>
            <a:r>
              <a:rPr lang="id-ID" altLang="id-ID" sz="3600" b="1" dirty="0" smtClean="0">
                <a:solidFill>
                  <a:srgbClr val="7030A0"/>
                </a:solidFill>
                <a:latin typeface="Arial" pitchFamily="34" charset="0"/>
                <a:cs typeface="Arial" pitchFamily="34" charset="0"/>
              </a:rPr>
              <a:t>ks</a:t>
            </a:r>
            <a:r>
              <a:rPr lang="en-US" altLang="id-ID" sz="3600" b="1" dirty="0" err="1" smtClean="0">
                <a:solidFill>
                  <a:srgbClr val="7030A0"/>
                </a:solidFill>
                <a:latin typeface="Arial" pitchFamily="34" charset="0"/>
                <a:cs typeface="Arial" pitchFamily="34" charset="0"/>
              </a:rPr>
              <a:t>i</a:t>
            </a:r>
            <a:r>
              <a:rPr lang="id-ID" altLang="id-ID" sz="3600" b="1" dirty="0" smtClean="0">
                <a:solidFill>
                  <a:srgbClr val="7030A0"/>
                </a:solidFill>
                <a:latin typeface="Arial" pitchFamily="34" charset="0"/>
                <a:cs typeface="Arial" pitchFamily="34" charset="0"/>
              </a:rPr>
              <a:t>s</a:t>
            </a:r>
            <a:r>
              <a:rPr lang="en-US" altLang="id-ID" sz="3600" b="1" dirty="0" smtClean="0">
                <a:solidFill>
                  <a:srgbClr val="7030A0"/>
                </a:solidFill>
                <a:latin typeface="Arial" pitchFamily="34" charset="0"/>
                <a:cs typeface="Arial" pitchFamily="34" charset="0"/>
              </a:rPr>
              <a:t>it</a:t>
            </a:r>
            <a:r>
              <a:rPr lang="id-ID" altLang="id-ID" sz="3600" b="1" dirty="0" smtClean="0">
                <a:solidFill>
                  <a:srgbClr val="7030A0"/>
                </a:solidFill>
                <a:latin typeface="Arial" pitchFamily="34" charset="0"/>
                <a:cs typeface="Arial" pitchFamily="34" charset="0"/>
              </a:rPr>
              <a:t>a</a:t>
            </a:r>
            <a:r>
              <a:rPr lang="en-US" altLang="id-ID" sz="3600" b="1" dirty="0" smtClean="0">
                <a:solidFill>
                  <a:srgbClr val="7030A0"/>
                </a:solidFill>
                <a:latin typeface="Arial" pitchFamily="34" charset="0"/>
                <a:cs typeface="Arial" pitchFamily="34" charset="0"/>
              </a:rPr>
              <a:t>s NRTI</a:t>
            </a:r>
          </a:p>
        </p:txBody>
      </p:sp>
      <p:sp>
        <p:nvSpPr>
          <p:cNvPr id="5" name="Content Placeholder 2"/>
          <p:cNvSpPr>
            <a:spLocks noGrp="1"/>
          </p:cNvSpPr>
          <p:nvPr>
            <p:ph idx="1"/>
          </p:nvPr>
        </p:nvSpPr>
        <p:spPr>
          <a:xfrm>
            <a:off x="806232" y="1666560"/>
            <a:ext cx="7924800" cy="5181600"/>
          </a:xfrm>
        </p:spPr>
        <p:txBody>
          <a:bodyPr/>
          <a:lstStyle/>
          <a:p>
            <a:pPr eaLnBrk="1" hangingPunct="1">
              <a:lnSpc>
                <a:spcPct val="70000"/>
              </a:lnSpc>
            </a:pPr>
            <a:r>
              <a:rPr lang="id-ID" altLang="id-ID" sz="2800" dirty="0" smtClean="0">
                <a:latin typeface="Arial" pitchFamily="34" charset="0"/>
                <a:cs typeface="Arial" pitchFamily="34" charset="0"/>
              </a:rPr>
              <a:t>Sering</a:t>
            </a:r>
            <a:endParaRPr lang="en-US" altLang="id-ID" sz="2400" dirty="0" smtClean="0">
              <a:latin typeface="Arial" pitchFamily="34" charset="0"/>
              <a:cs typeface="Arial" pitchFamily="34" charset="0"/>
            </a:endParaRPr>
          </a:p>
          <a:p>
            <a:pPr lvl="1" eaLnBrk="1" hangingPunct="1">
              <a:lnSpc>
                <a:spcPct val="85000"/>
              </a:lnSpc>
            </a:pPr>
            <a:r>
              <a:rPr lang="en-US" altLang="id-ID" sz="2400" dirty="0" err="1" smtClean="0">
                <a:latin typeface="Arial" pitchFamily="34" charset="0"/>
                <a:cs typeface="Arial" pitchFamily="34" charset="0"/>
              </a:rPr>
              <a:t>Lipoatro</a:t>
            </a:r>
            <a:r>
              <a:rPr lang="id-ID" altLang="id-ID" sz="2400" dirty="0" smtClean="0">
                <a:latin typeface="Arial" pitchFamily="34" charset="0"/>
                <a:cs typeface="Arial" pitchFamily="34" charset="0"/>
              </a:rPr>
              <a:t>fi</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terutama </a:t>
            </a:r>
            <a:r>
              <a:rPr lang="en-US" altLang="id-ID" sz="2400" dirty="0" err="1" smtClean="0">
                <a:latin typeface="Arial" pitchFamily="34" charset="0"/>
                <a:cs typeface="Arial" pitchFamily="34" charset="0"/>
              </a:rPr>
              <a:t>stavudine</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d</a:t>
            </a:r>
            <a:r>
              <a:rPr lang="en-US" altLang="id-ID" sz="2400" dirty="0" smtClean="0">
                <a:latin typeface="Arial" pitchFamily="34" charset="0"/>
                <a:cs typeface="Arial" pitchFamily="34" charset="0"/>
              </a:rPr>
              <a:t>an </a:t>
            </a:r>
            <a:r>
              <a:rPr lang="en-US" altLang="id-ID" sz="2400" dirty="0" err="1" smtClean="0">
                <a:latin typeface="Arial" pitchFamily="34" charset="0"/>
                <a:cs typeface="Arial" pitchFamily="34" charset="0"/>
              </a:rPr>
              <a:t>zidovudine</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Neuropati p</a:t>
            </a:r>
            <a:r>
              <a:rPr lang="en-US" altLang="id-ID" sz="2400" dirty="0" err="1" smtClean="0">
                <a:latin typeface="Arial" pitchFamily="34" charset="0"/>
                <a:cs typeface="Arial" pitchFamily="34" charset="0"/>
              </a:rPr>
              <a:t>eri</a:t>
            </a:r>
            <a:r>
              <a:rPr lang="id-ID" altLang="id-ID" sz="2400" dirty="0" smtClean="0">
                <a:latin typeface="Arial" pitchFamily="34" charset="0"/>
                <a:cs typeface="Arial" pitchFamily="34" charset="0"/>
              </a:rPr>
              <a:t>f</a:t>
            </a:r>
            <a:r>
              <a:rPr lang="en-US" altLang="id-ID" sz="2400" dirty="0" err="1" smtClean="0">
                <a:latin typeface="Arial" pitchFamily="34" charset="0"/>
                <a:cs typeface="Arial" pitchFamily="34" charset="0"/>
              </a:rPr>
              <a:t>er</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didanosine</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d</a:t>
            </a:r>
            <a:r>
              <a:rPr lang="en-US" altLang="id-ID" sz="2400" dirty="0" smtClean="0">
                <a:latin typeface="Arial" pitchFamily="34" charset="0"/>
                <a:cs typeface="Arial" pitchFamily="34" charset="0"/>
              </a:rPr>
              <a:t>an </a:t>
            </a:r>
            <a:r>
              <a:rPr lang="en-US" altLang="id-ID" sz="2400" dirty="0" err="1" smtClean="0">
                <a:latin typeface="Arial" pitchFamily="34" charset="0"/>
                <a:cs typeface="Arial" pitchFamily="34" charset="0"/>
              </a:rPr>
              <a:t>stavudine</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Supresi sumsum tulang</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zidovudine</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Reaksi </a:t>
            </a:r>
            <a:r>
              <a:rPr lang="en-US" altLang="id-ID" sz="2400" dirty="0" smtClean="0">
                <a:latin typeface="Arial" pitchFamily="34" charset="0"/>
                <a:cs typeface="Arial" pitchFamily="34" charset="0"/>
              </a:rPr>
              <a:t>H</a:t>
            </a:r>
            <a:r>
              <a:rPr lang="id-ID" altLang="id-ID" sz="2400" dirty="0" smtClean="0">
                <a:latin typeface="Arial" pitchFamily="34" charset="0"/>
                <a:cs typeface="Arial" pitchFamily="34" charset="0"/>
              </a:rPr>
              <a:t>i</a:t>
            </a:r>
            <a:r>
              <a:rPr lang="en-US" altLang="id-ID" sz="2400" dirty="0" err="1" smtClean="0">
                <a:latin typeface="Arial" pitchFamily="34" charset="0"/>
                <a:cs typeface="Arial" pitchFamily="34" charset="0"/>
              </a:rPr>
              <a:t>persensitivit</a:t>
            </a:r>
            <a:r>
              <a:rPr lang="id-ID" altLang="id-ID" sz="2400" dirty="0" smtClean="0">
                <a:latin typeface="Arial" pitchFamily="34" charset="0"/>
                <a:cs typeface="Arial" pitchFamily="34" charset="0"/>
              </a:rPr>
              <a:t>as</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abacavir</a:t>
            </a:r>
            <a:r>
              <a:rPr lang="en-US" altLang="id-ID" sz="2400" dirty="0" smtClean="0">
                <a:latin typeface="Arial" pitchFamily="34" charset="0"/>
                <a:cs typeface="Arial" pitchFamily="34" charset="0"/>
              </a:rPr>
              <a:t>)</a:t>
            </a:r>
          </a:p>
          <a:p>
            <a:pPr lvl="1" eaLnBrk="1" hangingPunct="1">
              <a:lnSpc>
                <a:spcPct val="70000"/>
              </a:lnSpc>
            </a:pPr>
            <a:endParaRPr lang="en-US" altLang="id-ID" sz="2400" dirty="0" smtClean="0">
              <a:latin typeface="Arial" pitchFamily="34" charset="0"/>
              <a:cs typeface="Arial" pitchFamily="34" charset="0"/>
            </a:endParaRPr>
          </a:p>
          <a:p>
            <a:pPr eaLnBrk="1" hangingPunct="1">
              <a:lnSpc>
                <a:spcPct val="70000"/>
              </a:lnSpc>
            </a:pPr>
            <a:r>
              <a:rPr lang="id-ID" altLang="id-ID" sz="2800" dirty="0" smtClean="0">
                <a:latin typeface="Arial" pitchFamily="34" charset="0"/>
                <a:cs typeface="Arial" pitchFamily="34" charset="0"/>
              </a:rPr>
              <a:t>Jarang</a:t>
            </a:r>
            <a:endParaRPr lang="en-US" altLang="id-ID" sz="2800" dirty="0" smtClean="0">
              <a:latin typeface="Arial" pitchFamily="34" charset="0"/>
              <a:cs typeface="Arial" pitchFamily="34" charset="0"/>
            </a:endParaRPr>
          </a:p>
          <a:p>
            <a:pPr lvl="1" eaLnBrk="1" hangingPunct="1">
              <a:lnSpc>
                <a:spcPct val="85000"/>
              </a:lnSpc>
            </a:pPr>
            <a:r>
              <a:rPr lang="id-ID" altLang="id-ID" sz="2400" dirty="0" smtClean="0">
                <a:latin typeface="Arial" pitchFamily="34" charset="0"/>
                <a:cs typeface="Arial" pitchFamily="34" charset="0"/>
              </a:rPr>
              <a:t>Toksisitas </a:t>
            </a:r>
            <a:r>
              <a:rPr lang="en-US" altLang="id-ID" sz="2400" dirty="0" smtClean="0">
                <a:latin typeface="Arial" pitchFamily="34" charset="0"/>
                <a:cs typeface="Arial" pitchFamily="34" charset="0"/>
              </a:rPr>
              <a:t>Mito</a:t>
            </a:r>
            <a:r>
              <a:rPr lang="id-ID" altLang="id-ID" sz="2400" dirty="0" smtClean="0">
                <a:latin typeface="Arial" pitchFamily="34" charset="0"/>
                <a:cs typeface="Arial" pitchFamily="34" charset="0"/>
              </a:rPr>
              <a:t>k</a:t>
            </a:r>
            <a:r>
              <a:rPr lang="en-US" altLang="id-ID" sz="2400" dirty="0" err="1" smtClean="0">
                <a:latin typeface="Arial" pitchFamily="34" charset="0"/>
                <a:cs typeface="Arial" pitchFamily="34" charset="0"/>
              </a:rPr>
              <a:t>ondria</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terutama </a:t>
            </a:r>
            <a:r>
              <a:rPr lang="en-US" altLang="id-ID" sz="2400" dirty="0" err="1" smtClean="0">
                <a:latin typeface="Arial" pitchFamily="34" charset="0"/>
                <a:cs typeface="Arial" pitchFamily="34" charset="0"/>
              </a:rPr>
              <a:t>stavudine</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Steatosis </a:t>
            </a:r>
            <a:r>
              <a:rPr lang="en-US" altLang="id-ID" sz="2400" dirty="0" err="1" smtClean="0">
                <a:latin typeface="Arial" pitchFamily="34" charset="0"/>
                <a:cs typeface="Arial" pitchFamily="34" charset="0"/>
              </a:rPr>
              <a:t>Hepati</a:t>
            </a:r>
            <a:r>
              <a:rPr lang="id-ID" altLang="id-ID" sz="2400" dirty="0" smtClean="0">
                <a:latin typeface="Arial" pitchFamily="34" charset="0"/>
                <a:cs typeface="Arial" pitchFamily="34" charset="0"/>
              </a:rPr>
              <a:t>k</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asidosis </a:t>
            </a:r>
            <a:r>
              <a:rPr lang="en-US" altLang="id-ID" sz="2400" dirty="0" smtClean="0">
                <a:latin typeface="Arial" pitchFamily="34" charset="0"/>
                <a:cs typeface="Arial" pitchFamily="34" charset="0"/>
              </a:rPr>
              <a:t>la</a:t>
            </a:r>
            <a:r>
              <a:rPr lang="id-ID" altLang="id-ID" sz="2400" dirty="0" smtClean="0">
                <a:latin typeface="Arial" pitchFamily="34" charset="0"/>
                <a:cs typeface="Arial" pitchFamily="34" charset="0"/>
              </a:rPr>
              <a:t>ktat</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terutama </a:t>
            </a:r>
            <a:r>
              <a:rPr lang="en-US" altLang="id-ID" sz="2400" dirty="0" err="1" smtClean="0">
                <a:latin typeface="Arial" pitchFamily="34" charset="0"/>
                <a:cs typeface="Arial" pitchFamily="34" charset="0"/>
              </a:rPr>
              <a:t>stavudine</a:t>
            </a:r>
            <a:r>
              <a:rPr lang="en-US" altLang="id-ID" sz="2400" dirty="0" smtClean="0">
                <a:latin typeface="Arial" pitchFamily="34" charset="0"/>
                <a:cs typeface="Arial" pitchFamily="34" charset="0"/>
              </a:rPr>
              <a:t>)</a:t>
            </a:r>
          </a:p>
          <a:p>
            <a:pPr lvl="1" eaLnBrk="1" hangingPunct="1">
              <a:lnSpc>
                <a:spcPct val="85000"/>
              </a:lnSpc>
            </a:pPr>
            <a:r>
              <a:rPr lang="en-US" altLang="id-ID" sz="2400" dirty="0" smtClean="0">
                <a:latin typeface="Arial" pitchFamily="34" charset="0"/>
                <a:cs typeface="Arial" pitchFamily="34" charset="0"/>
              </a:rPr>
              <a:t>M</a:t>
            </a:r>
            <a:r>
              <a:rPr lang="id-ID" altLang="id-ID" sz="2400" dirty="0" smtClean="0">
                <a:latin typeface="Arial" pitchFamily="34" charset="0"/>
                <a:cs typeface="Arial" pitchFamily="34" charset="0"/>
              </a:rPr>
              <a:t>i</a:t>
            </a:r>
            <a:r>
              <a:rPr lang="en-US" altLang="id-ID" sz="2400" dirty="0" err="1" smtClean="0">
                <a:latin typeface="Arial" pitchFamily="34" charset="0"/>
                <a:cs typeface="Arial" pitchFamily="34" charset="0"/>
              </a:rPr>
              <a:t>opat</a:t>
            </a:r>
            <a:r>
              <a:rPr lang="id-ID" altLang="id-ID" sz="2400" dirty="0" smtClean="0">
                <a:latin typeface="Arial" pitchFamily="34" charset="0"/>
                <a:cs typeface="Arial" pitchFamily="34" charset="0"/>
              </a:rPr>
              <a:t>i</a:t>
            </a:r>
            <a:r>
              <a:rPr lang="en-US" altLang="id-ID" sz="2400" dirty="0" smtClean="0">
                <a:latin typeface="Arial" pitchFamily="34" charset="0"/>
                <a:cs typeface="Arial" pitchFamily="34" charset="0"/>
              </a:rPr>
              <a:t>, myositis (</a:t>
            </a:r>
            <a:r>
              <a:rPr lang="en-US" altLang="id-ID" sz="2400" dirty="0" err="1" smtClean="0">
                <a:latin typeface="Arial" pitchFamily="34" charset="0"/>
                <a:cs typeface="Arial" pitchFamily="34" charset="0"/>
              </a:rPr>
              <a:t>zidovudine</a:t>
            </a:r>
            <a:r>
              <a:rPr lang="en-US" altLang="id-ID" sz="2400" dirty="0" smtClean="0">
                <a:latin typeface="Arial" pitchFamily="34" charset="0"/>
                <a:cs typeface="Arial" pitchFamily="34" charset="0"/>
              </a:rPr>
              <a:t>)</a:t>
            </a:r>
          </a:p>
          <a:p>
            <a:pPr lvl="1" eaLnBrk="1" hangingPunct="1">
              <a:lnSpc>
                <a:spcPct val="85000"/>
              </a:lnSpc>
            </a:pPr>
            <a:r>
              <a:rPr lang="en-US" altLang="id-ID" sz="2400" dirty="0" smtClean="0">
                <a:latin typeface="Arial" pitchFamily="34" charset="0"/>
                <a:cs typeface="Arial" pitchFamily="34" charset="0"/>
              </a:rPr>
              <a:t>Pan</a:t>
            </a:r>
            <a:r>
              <a:rPr lang="id-ID" altLang="id-ID" sz="2400" dirty="0" smtClean="0">
                <a:latin typeface="Arial" pitchFamily="34" charset="0"/>
                <a:cs typeface="Arial" pitchFamily="34" charset="0"/>
              </a:rPr>
              <a:t>k</a:t>
            </a:r>
            <a:r>
              <a:rPr lang="en-US" altLang="id-ID" sz="2400" dirty="0" err="1" smtClean="0">
                <a:latin typeface="Arial" pitchFamily="34" charset="0"/>
                <a:cs typeface="Arial" pitchFamily="34" charset="0"/>
              </a:rPr>
              <a:t>reatitis</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didanosine</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Gangguan Ginjal</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tenofovir</a:t>
            </a:r>
            <a:r>
              <a:rPr lang="en-US" altLang="id-ID" sz="2400" dirty="0" smtClean="0">
                <a:latin typeface="Arial" pitchFamily="34" charset="0"/>
                <a:cs typeface="Arial" pitchFamily="34" charset="0"/>
              </a:rPr>
              <a:t>)</a:t>
            </a:r>
          </a:p>
        </p:txBody>
      </p:sp>
    </p:spTree>
    <p:extLst>
      <p:ext uri="{BB962C8B-B14F-4D97-AF65-F5344CB8AC3E}">
        <p14:creationId xmlns:p14="http://schemas.microsoft.com/office/powerpoint/2010/main" val="693440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73394" y="49164"/>
            <a:ext cx="7713406" cy="1143000"/>
          </a:xfrm>
        </p:spPr>
        <p:txBody>
          <a:bodyPr/>
          <a:lstStyle/>
          <a:p>
            <a:pPr eaLnBrk="1" hangingPunct="1"/>
            <a:r>
              <a:rPr lang="en-US" altLang="id-ID" sz="3600" b="1" dirty="0" err="1" smtClean="0">
                <a:solidFill>
                  <a:srgbClr val="7030A0"/>
                </a:solidFill>
                <a:latin typeface="Arial" pitchFamily="34" charset="0"/>
                <a:cs typeface="Arial" pitchFamily="34" charset="0"/>
              </a:rPr>
              <a:t>Poten</a:t>
            </a:r>
            <a:r>
              <a:rPr lang="id-ID" altLang="id-ID" sz="3600" b="1" dirty="0" smtClean="0">
                <a:solidFill>
                  <a:srgbClr val="7030A0"/>
                </a:solidFill>
                <a:latin typeface="Arial" pitchFamily="34" charset="0"/>
                <a:cs typeface="Arial" pitchFamily="34" charset="0"/>
              </a:rPr>
              <a:t>si </a:t>
            </a:r>
            <a:r>
              <a:rPr lang="en-US" altLang="id-ID" sz="3600" b="1" dirty="0" smtClean="0">
                <a:solidFill>
                  <a:srgbClr val="7030A0"/>
                </a:solidFill>
                <a:latin typeface="Arial" pitchFamily="34" charset="0"/>
                <a:cs typeface="Arial" pitchFamily="34" charset="0"/>
              </a:rPr>
              <a:t>To</a:t>
            </a:r>
            <a:r>
              <a:rPr lang="id-ID" altLang="id-ID" sz="3600" b="1" dirty="0" smtClean="0">
                <a:solidFill>
                  <a:srgbClr val="7030A0"/>
                </a:solidFill>
                <a:latin typeface="Arial" pitchFamily="34" charset="0"/>
                <a:cs typeface="Arial" pitchFamily="34" charset="0"/>
              </a:rPr>
              <a:t>ks</a:t>
            </a:r>
            <a:r>
              <a:rPr lang="en-US" altLang="id-ID" sz="3600" b="1" dirty="0" err="1" smtClean="0">
                <a:solidFill>
                  <a:srgbClr val="7030A0"/>
                </a:solidFill>
                <a:latin typeface="Arial" pitchFamily="34" charset="0"/>
                <a:cs typeface="Arial" pitchFamily="34" charset="0"/>
              </a:rPr>
              <a:t>i</a:t>
            </a:r>
            <a:r>
              <a:rPr lang="id-ID" altLang="id-ID" sz="3600" b="1" dirty="0" smtClean="0">
                <a:solidFill>
                  <a:srgbClr val="7030A0"/>
                </a:solidFill>
                <a:latin typeface="Arial" pitchFamily="34" charset="0"/>
                <a:cs typeface="Arial" pitchFamily="34" charset="0"/>
              </a:rPr>
              <a:t>s</a:t>
            </a:r>
            <a:r>
              <a:rPr lang="en-US" altLang="id-ID" sz="3600" b="1" dirty="0" smtClean="0">
                <a:solidFill>
                  <a:srgbClr val="7030A0"/>
                </a:solidFill>
                <a:latin typeface="Arial" pitchFamily="34" charset="0"/>
                <a:cs typeface="Arial" pitchFamily="34" charset="0"/>
              </a:rPr>
              <a:t>it</a:t>
            </a:r>
            <a:r>
              <a:rPr lang="id-ID" altLang="id-ID" sz="3600" b="1" dirty="0" smtClean="0">
                <a:solidFill>
                  <a:srgbClr val="7030A0"/>
                </a:solidFill>
                <a:latin typeface="Arial" pitchFamily="34" charset="0"/>
                <a:cs typeface="Arial" pitchFamily="34" charset="0"/>
              </a:rPr>
              <a:t>a</a:t>
            </a:r>
            <a:r>
              <a:rPr lang="en-US" altLang="id-ID" sz="3600" b="1" dirty="0" smtClean="0">
                <a:solidFill>
                  <a:srgbClr val="7030A0"/>
                </a:solidFill>
                <a:latin typeface="Arial" pitchFamily="34" charset="0"/>
                <a:cs typeface="Arial" pitchFamily="34" charset="0"/>
              </a:rPr>
              <a:t>s NNRTI</a:t>
            </a:r>
          </a:p>
        </p:txBody>
      </p:sp>
      <p:sp>
        <p:nvSpPr>
          <p:cNvPr id="5" name="Content Placeholder 2"/>
          <p:cNvSpPr>
            <a:spLocks noGrp="1"/>
          </p:cNvSpPr>
          <p:nvPr>
            <p:ph idx="1"/>
          </p:nvPr>
        </p:nvSpPr>
        <p:spPr>
          <a:xfrm>
            <a:off x="828360" y="1784555"/>
            <a:ext cx="8153400" cy="4719484"/>
          </a:xfrm>
        </p:spPr>
        <p:txBody>
          <a:bodyPr/>
          <a:lstStyle/>
          <a:p>
            <a:pPr eaLnBrk="1" hangingPunct="1"/>
            <a:r>
              <a:rPr lang="en-US" altLang="id-ID" sz="2800" dirty="0" err="1" smtClean="0">
                <a:latin typeface="Arial" pitchFamily="34" charset="0"/>
                <a:cs typeface="Arial" pitchFamily="34" charset="0"/>
              </a:rPr>
              <a:t>Hepatoto</a:t>
            </a:r>
            <a:r>
              <a:rPr lang="id-ID" altLang="id-ID" sz="2800" dirty="0" smtClean="0">
                <a:latin typeface="Arial" pitchFamily="34" charset="0"/>
                <a:cs typeface="Arial" pitchFamily="34" charset="0"/>
              </a:rPr>
              <a:t>ks</a:t>
            </a:r>
            <a:r>
              <a:rPr lang="en-US" altLang="id-ID" sz="2800" dirty="0" err="1" smtClean="0">
                <a:latin typeface="Arial" pitchFamily="34" charset="0"/>
                <a:cs typeface="Arial" pitchFamily="34" charset="0"/>
              </a:rPr>
              <a:t>i</a:t>
            </a:r>
            <a:r>
              <a:rPr lang="id-ID" altLang="id-ID" sz="2800" dirty="0" smtClean="0">
                <a:latin typeface="Arial" pitchFamily="34" charset="0"/>
                <a:cs typeface="Arial" pitchFamily="34" charset="0"/>
              </a:rPr>
              <a:t>s</a:t>
            </a:r>
            <a:r>
              <a:rPr lang="en-US" altLang="id-ID" sz="2800" dirty="0" smtClean="0">
                <a:latin typeface="Arial" pitchFamily="34" charset="0"/>
                <a:cs typeface="Arial" pitchFamily="34" charset="0"/>
              </a:rPr>
              <a:t>it</a:t>
            </a:r>
            <a:r>
              <a:rPr lang="id-ID" altLang="id-ID" sz="2800" dirty="0" smtClean="0">
                <a:latin typeface="Arial" pitchFamily="34" charset="0"/>
                <a:cs typeface="Arial" pitchFamily="34" charset="0"/>
              </a:rPr>
              <a:t>as</a:t>
            </a:r>
            <a:r>
              <a:rPr lang="en-US" altLang="id-ID" sz="2800" dirty="0" smtClean="0">
                <a:latin typeface="Arial" pitchFamily="34" charset="0"/>
                <a:cs typeface="Arial" pitchFamily="34" charset="0"/>
              </a:rPr>
              <a:t> (</a:t>
            </a:r>
            <a:r>
              <a:rPr lang="id-ID" altLang="id-ID" sz="2800" dirty="0" smtClean="0">
                <a:latin typeface="Arial" pitchFamily="34" charset="0"/>
                <a:cs typeface="Arial" pitchFamily="34" charset="0"/>
              </a:rPr>
              <a:t>terutama </a:t>
            </a:r>
            <a:r>
              <a:rPr lang="en-US" altLang="id-ID" sz="2800" dirty="0" err="1" smtClean="0">
                <a:latin typeface="Arial" pitchFamily="34" charset="0"/>
                <a:cs typeface="Arial" pitchFamily="34" charset="0"/>
              </a:rPr>
              <a:t>nevirapine</a:t>
            </a:r>
            <a:r>
              <a:rPr lang="en-US" altLang="id-ID" sz="2800" dirty="0" smtClean="0">
                <a:latin typeface="Arial" pitchFamily="34" charset="0"/>
                <a:cs typeface="Arial" pitchFamily="34" charset="0"/>
              </a:rPr>
              <a:t>)</a:t>
            </a:r>
          </a:p>
          <a:p>
            <a:pPr lvl="1" eaLnBrk="1" hangingPunct="1"/>
            <a:r>
              <a:rPr lang="id-ID" altLang="id-ID" sz="2400" dirty="0" smtClean="0">
                <a:latin typeface="Arial" pitchFamily="34" charset="0"/>
                <a:cs typeface="Arial" pitchFamily="34" charset="0"/>
              </a:rPr>
              <a:t>Gunakan </a:t>
            </a:r>
            <a:r>
              <a:rPr lang="en-US" altLang="id-ID" sz="2400" dirty="0" err="1" smtClean="0">
                <a:latin typeface="Arial" pitchFamily="34" charset="0"/>
                <a:cs typeface="Arial" pitchFamily="34" charset="0"/>
              </a:rPr>
              <a:t>nevirapine</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dgn hati-hati</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jika jumlah </a:t>
            </a:r>
            <a:r>
              <a:rPr lang="en-US" altLang="id-ID" sz="2400" dirty="0" smtClean="0">
                <a:latin typeface="Arial" pitchFamily="34" charset="0"/>
                <a:cs typeface="Arial" pitchFamily="34" charset="0"/>
              </a:rPr>
              <a:t>CD4 </a:t>
            </a:r>
            <a:r>
              <a:rPr lang="id-ID" altLang="id-ID" sz="2400" dirty="0" smtClean="0">
                <a:latin typeface="Arial" pitchFamily="34" charset="0"/>
                <a:cs typeface="Arial" pitchFamily="34" charset="0"/>
              </a:rPr>
              <a:t>&gt; </a:t>
            </a:r>
            <a:r>
              <a:rPr lang="en-US" altLang="id-ID" sz="2400" dirty="0" smtClean="0">
                <a:latin typeface="Arial" pitchFamily="34" charset="0"/>
                <a:cs typeface="Arial" pitchFamily="34" charset="0"/>
              </a:rPr>
              <a:t>250 </a:t>
            </a:r>
            <a:r>
              <a:rPr lang="id-ID" altLang="id-ID" sz="2400" dirty="0" smtClean="0">
                <a:latin typeface="Arial" pitchFamily="34" charset="0"/>
                <a:cs typeface="Arial" pitchFamily="34" charset="0"/>
              </a:rPr>
              <a:t>s</a:t>
            </a:r>
            <a:r>
              <a:rPr lang="en-US" altLang="id-ID" sz="2400" dirty="0" smtClean="0">
                <a:latin typeface="Arial" pitchFamily="34" charset="0"/>
                <a:cs typeface="Arial" pitchFamily="34" charset="0"/>
              </a:rPr>
              <a:t>el/mm</a:t>
            </a:r>
            <a:r>
              <a:rPr lang="en-US" altLang="id-ID" sz="2400" baseline="30000" dirty="0" smtClean="0">
                <a:latin typeface="Arial" pitchFamily="34" charset="0"/>
                <a:cs typeface="Arial" pitchFamily="34" charset="0"/>
              </a:rPr>
              <a:t>3</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pd perempuan atau &gt; </a:t>
            </a:r>
            <a:r>
              <a:rPr lang="en-US" altLang="id-ID" sz="2400" dirty="0" smtClean="0">
                <a:latin typeface="Arial" pitchFamily="34" charset="0"/>
                <a:cs typeface="Arial" pitchFamily="34" charset="0"/>
              </a:rPr>
              <a:t>400 </a:t>
            </a:r>
            <a:r>
              <a:rPr lang="id-ID" altLang="id-ID" sz="2400" dirty="0" smtClean="0">
                <a:latin typeface="Arial" pitchFamily="34" charset="0"/>
                <a:cs typeface="Arial" pitchFamily="34" charset="0"/>
              </a:rPr>
              <a:t>s</a:t>
            </a:r>
            <a:r>
              <a:rPr lang="en-US" altLang="id-ID" sz="2400" dirty="0" smtClean="0">
                <a:latin typeface="Arial" pitchFamily="34" charset="0"/>
                <a:cs typeface="Arial" pitchFamily="34" charset="0"/>
              </a:rPr>
              <a:t>el/mm</a:t>
            </a:r>
            <a:r>
              <a:rPr lang="en-US" altLang="id-ID" sz="2400" baseline="30000" dirty="0" smtClean="0">
                <a:latin typeface="Arial" pitchFamily="34" charset="0"/>
                <a:cs typeface="Arial" pitchFamily="34" charset="0"/>
              </a:rPr>
              <a:t>3 </a:t>
            </a:r>
            <a:r>
              <a:rPr lang="id-ID" altLang="id-ID" sz="2400" dirty="0" smtClean="0">
                <a:latin typeface="Arial" pitchFamily="34" charset="0"/>
                <a:cs typeface="Arial" pitchFamily="34" charset="0"/>
              </a:rPr>
              <a:t>pd</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laki-laki</a:t>
            </a:r>
            <a:r>
              <a:rPr lang="en-US" altLang="id-ID" sz="2400" dirty="0" smtClean="0">
                <a:latin typeface="Arial" pitchFamily="34" charset="0"/>
                <a:cs typeface="Arial" pitchFamily="34" charset="0"/>
              </a:rPr>
              <a:t>; </a:t>
            </a:r>
            <a:r>
              <a:rPr lang="id-ID" altLang="id-ID" sz="2400" dirty="0" smtClean="0">
                <a:latin typeface="Arial" pitchFamily="34" charset="0"/>
                <a:cs typeface="Arial" pitchFamily="34" charset="0"/>
              </a:rPr>
              <a:t>pantau faal hati secara teratur</a:t>
            </a:r>
            <a:r>
              <a:rPr lang="en-US" altLang="id-ID" sz="2400" dirty="0" smtClean="0">
                <a:latin typeface="Arial" pitchFamily="34" charset="0"/>
                <a:cs typeface="Arial" pitchFamily="34" charset="0"/>
              </a:rPr>
              <a:t>)</a:t>
            </a:r>
          </a:p>
          <a:p>
            <a:pPr eaLnBrk="1" hangingPunct="1"/>
            <a:r>
              <a:rPr lang="en-US" altLang="id-ID" sz="2800" dirty="0" smtClean="0">
                <a:latin typeface="Arial" pitchFamily="34" charset="0"/>
                <a:cs typeface="Arial" pitchFamily="34" charset="0"/>
              </a:rPr>
              <a:t>R</a:t>
            </a:r>
            <a:r>
              <a:rPr lang="id-ID" altLang="id-ID" sz="2800" dirty="0" smtClean="0">
                <a:latin typeface="Arial" pitchFamily="34" charset="0"/>
                <a:cs typeface="Arial" pitchFamily="34" charset="0"/>
              </a:rPr>
              <a:t>uam kulit</a:t>
            </a:r>
            <a:r>
              <a:rPr lang="en-US" altLang="id-ID" sz="2800" dirty="0" smtClean="0">
                <a:latin typeface="Arial" pitchFamily="34" charset="0"/>
                <a:cs typeface="Arial" pitchFamily="34" charset="0"/>
              </a:rPr>
              <a:t> (</a:t>
            </a:r>
            <a:r>
              <a:rPr lang="id-ID" altLang="id-ID" sz="2800" dirty="0" smtClean="0">
                <a:latin typeface="Arial" pitchFamily="34" charset="0"/>
                <a:cs typeface="Arial" pitchFamily="34" charset="0"/>
              </a:rPr>
              <a:t>terutama </a:t>
            </a:r>
            <a:r>
              <a:rPr lang="en-US" altLang="id-ID" sz="2800" dirty="0" err="1" smtClean="0">
                <a:latin typeface="Arial" pitchFamily="34" charset="0"/>
                <a:cs typeface="Arial" pitchFamily="34" charset="0"/>
              </a:rPr>
              <a:t>nevirapine</a:t>
            </a:r>
            <a:r>
              <a:rPr lang="en-US" altLang="id-ID" sz="2800" dirty="0" smtClean="0">
                <a:latin typeface="Arial" pitchFamily="34" charset="0"/>
                <a:cs typeface="Arial" pitchFamily="34" charset="0"/>
              </a:rPr>
              <a:t>)</a:t>
            </a:r>
          </a:p>
          <a:p>
            <a:pPr lvl="1" eaLnBrk="1" hangingPunct="1"/>
            <a:r>
              <a:rPr lang="id-ID" altLang="id-ID" sz="2400" dirty="0" smtClean="0">
                <a:latin typeface="Arial" pitchFamily="34" charset="0"/>
                <a:cs typeface="Arial" pitchFamily="34" charset="0"/>
              </a:rPr>
              <a:t>Dapat menginduksi morbiditas dan mortalitas berat</a:t>
            </a:r>
            <a:endParaRPr lang="en-US" altLang="id-ID" sz="2400" dirty="0" smtClean="0">
              <a:latin typeface="Arial" pitchFamily="34" charset="0"/>
              <a:cs typeface="Arial" pitchFamily="34" charset="0"/>
            </a:endParaRPr>
          </a:p>
          <a:p>
            <a:pPr eaLnBrk="1" hangingPunct="1"/>
            <a:r>
              <a:rPr lang="id-ID" altLang="id-ID" sz="2800" dirty="0" smtClean="0">
                <a:latin typeface="Arial" pitchFamily="34" charset="0"/>
                <a:cs typeface="Arial" pitchFamily="34" charset="0"/>
              </a:rPr>
              <a:t>Efek SSP</a:t>
            </a:r>
            <a:r>
              <a:rPr lang="en-US" altLang="id-ID" sz="2800" dirty="0" smtClean="0">
                <a:latin typeface="Arial" pitchFamily="34" charset="0"/>
                <a:cs typeface="Arial" pitchFamily="34" charset="0"/>
              </a:rPr>
              <a:t> (</a:t>
            </a:r>
            <a:r>
              <a:rPr lang="en-US" altLang="id-ID" sz="2800" dirty="0" err="1" smtClean="0">
                <a:latin typeface="Arial" pitchFamily="34" charset="0"/>
                <a:cs typeface="Arial" pitchFamily="34" charset="0"/>
              </a:rPr>
              <a:t>efavirenz</a:t>
            </a:r>
            <a:r>
              <a:rPr lang="en-US" altLang="id-ID" sz="2800" dirty="0" smtClean="0">
                <a:latin typeface="Arial" pitchFamily="34" charset="0"/>
                <a:cs typeface="Arial" pitchFamily="34" charset="0"/>
              </a:rPr>
              <a:t>)</a:t>
            </a:r>
          </a:p>
          <a:p>
            <a:pPr lvl="1" eaLnBrk="1" hangingPunct="1"/>
            <a:r>
              <a:rPr lang="id-ID" altLang="id-ID" sz="2400" dirty="0" smtClean="0">
                <a:latin typeface="Arial" pitchFamily="34" charset="0"/>
                <a:cs typeface="Arial" pitchFamily="34" charset="0"/>
              </a:rPr>
              <a:t>Biasanya membaik dalam waktu </a:t>
            </a:r>
            <a:r>
              <a:rPr lang="en-US" altLang="id-ID" sz="2400" dirty="0" smtClean="0">
                <a:latin typeface="Arial" pitchFamily="34" charset="0"/>
                <a:cs typeface="Arial" pitchFamily="34" charset="0"/>
              </a:rPr>
              <a:t>4 </a:t>
            </a:r>
            <a:r>
              <a:rPr lang="id-ID" altLang="id-ID" sz="2400" dirty="0" smtClean="0">
                <a:latin typeface="Arial" pitchFamily="34" charset="0"/>
                <a:cs typeface="Arial" pitchFamily="34" charset="0"/>
              </a:rPr>
              <a:t>minggu setelah mulai terapi</a:t>
            </a:r>
            <a:endParaRPr lang="en-US" altLang="id-ID" sz="2400" dirty="0" smtClean="0">
              <a:latin typeface="Arial" pitchFamily="34" charset="0"/>
              <a:cs typeface="Arial" pitchFamily="34" charset="0"/>
            </a:endParaRPr>
          </a:p>
          <a:p>
            <a:pPr eaLnBrk="1" hangingPunct="1">
              <a:buFont typeface="Arial" pitchFamily="34" charset="0"/>
              <a:buNone/>
            </a:pPr>
            <a:endParaRPr lang="en-US" altLang="id-ID" sz="2400" dirty="0" smtClean="0">
              <a:latin typeface="Arial" pitchFamily="34" charset="0"/>
              <a:cs typeface="Arial" pitchFamily="34" charset="0"/>
            </a:endParaRPr>
          </a:p>
        </p:txBody>
      </p:sp>
    </p:spTree>
    <p:extLst>
      <p:ext uri="{BB962C8B-B14F-4D97-AF65-F5344CB8AC3E}">
        <p14:creationId xmlns:p14="http://schemas.microsoft.com/office/powerpoint/2010/main" val="3776073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43108" y="127824"/>
            <a:ext cx="8229600" cy="990600"/>
          </a:xfrm>
        </p:spPr>
        <p:txBody>
          <a:bodyPr/>
          <a:lstStyle/>
          <a:p>
            <a:pPr eaLnBrk="1" hangingPunct="1"/>
            <a:r>
              <a:rPr lang="en-US" altLang="id-ID" sz="3600" b="1" dirty="0" err="1" smtClean="0">
                <a:solidFill>
                  <a:srgbClr val="7030A0"/>
                </a:solidFill>
                <a:latin typeface="Arial" pitchFamily="34" charset="0"/>
                <a:cs typeface="Arial" pitchFamily="34" charset="0"/>
              </a:rPr>
              <a:t>Poten</a:t>
            </a:r>
            <a:r>
              <a:rPr lang="id-ID" altLang="id-ID" sz="3600" b="1" dirty="0" smtClean="0">
                <a:solidFill>
                  <a:srgbClr val="7030A0"/>
                </a:solidFill>
                <a:latin typeface="Arial" pitchFamily="34" charset="0"/>
                <a:cs typeface="Arial" pitchFamily="34" charset="0"/>
              </a:rPr>
              <a:t>s</a:t>
            </a:r>
            <a:r>
              <a:rPr lang="en-US" altLang="id-ID" sz="3600" b="1" dirty="0" err="1" smtClean="0">
                <a:solidFill>
                  <a:srgbClr val="7030A0"/>
                </a:solidFill>
                <a:latin typeface="Arial" pitchFamily="34" charset="0"/>
                <a:cs typeface="Arial" pitchFamily="34" charset="0"/>
              </a:rPr>
              <a:t>i</a:t>
            </a:r>
            <a:r>
              <a:rPr lang="en-US" altLang="id-ID" sz="3600" b="1" dirty="0" smtClean="0">
                <a:solidFill>
                  <a:srgbClr val="7030A0"/>
                </a:solidFill>
                <a:latin typeface="Arial" pitchFamily="34" charset="0"/>
                <a:cs typeface="Arial" pitchFamily="34" charset="0"/>
              </a:rPr>
              <a:t> To</a:t>
            </a:r>
            <a:r>
              <a:rPr lang="id-ID" altLang="id-ID" sz="3600" b="1" dirty="0" smtClean="0">
                <a:solidFill>
                  <a:srgbClr val="7030A0"/>
                </a:solidFill>
                <a:latin typeface="Arial" pitchFamily="34" charset="0"/>
                <a:cs typeface="Arial" pitchFamily="34" charset="0"/>
              </a:rPr>
              <a:t>ks</a:t>
            </a:r>
            <a:r>
              <a:rPr lang="en-US" altLang="id-ID" sz="3600" b="1" dirty="0" err="1" smtClean="0">
                <a:solidFill>
                  <a:srgbClr val="7030A0"/>
                </a:solidFill>
                <a:latin typeface="Arial" pitchFamily="34" charset="0"/>
                <a:cs typeface="Arial" pitchFamily="34" charset="0"/>
              </a:rPr>
              <a:t>i</a:t>
            </a:r>
            <a:r>
              <a:rPr lang="id-ID" altLang="id-ID" sz="3600" b="1" dirty="0" smtClean="0">
                <a:solidFill>
                  <a:srgbClr val="7030A0"/>
                </a:solidFill>
                <a:latin typeface="Arial" pitchFamily="34" charset="0"/>
                <a:cs typeface="Arial" pitchFamily="34" charset="0"/>
              </a:rPr>
              <a:t>s</a:t>
            </a:r>
            <a:r>
              <a:rPr lang="en-US" altLang="id-ID" sz="3600" b="1" dirty="0" smtClean="0">
                <a:solidFill>
                  <a:srgbClr val="7030A0"/>
                </a:solidFill>
                <a:latin typeface="Arial" pitchFamily="34" charset="0"/>
                <a:cs typeface="Arial" pitchFamily="34" charset="0"/>
              </a:rPr>
              <a:t>it</a:t>
            </a:r>
            <a:r>
              <a:rPr lang="id-ID" altLang="id-ID" sz="3600" b="1" dirty="0" smtClean="0">
                <a:solidFill>
                  <a:srgbClr val="7030A0"/>
                </a:solidFill>
                <a:latin typeface="Arial" pitchFamily="34" charset="0"/>
                <a:cs typeface="Arial" pitchFamily="34" charset="0"/>
              </a:rPr>
              <a:t>a</a:t>
            </a:r>
            <a:r>
              <a:rPr lang="en-US" altLang="id-ID" sz="3600" b="1" dirty="0" smtClean="0">
                <a:solidFill>
                  <a:srgbClr val="7030A0"/>
                </a:solidFill>
                <a:latin typeface="Arial" pitchFamily="34" charset="0"/>
                <a:cs typeface="Arial" pitchFamily="34" charset="0"/>
              </a:rPr>
              <a:t>s PI</a:t>
            </a:r>
          </a:p>
        </p:txBody>
      </p:sp>
      <p:sp>
        <p:nvSpPr>
          <p:cNvPr id="5" name="Content Placeholder 2"/>
          <p:cNvSpPr>
            <a:spLocks noGrp="1"/>
          </p:cNvSpPr>
          <p:nvPr>
            <p:ph idx="1"/>
          </p:nvPr>
        </p:nvSpPr>
        <p:spPr>
          <a:xfrm>
            <a:off x="843108" y="1560864"/>
            <a:ext cx="6400800" cy="5181600"/>
          </a:xfrm>
        </p:spPr>
        <p:txBody>
          <a:bodyPr/>
          <a:lstStyle/>
          <a:p>
            <a:pPr eaLnBrk="1" hangingPunct="1"/>
            <a:r>
              <a:rPr lang="id-ID" altLang="id-ID" sz="2800" dirty="0" smtClean="0">
                <a:latin typeface="Arial" pitchFamily="34" charset="0"/>
                <a:cs typeface="Arial" pitchFamily="34" charset="0"/>
              </a:rPr>
              <a:t>Sering</a:t>
            </a:r>
            <a:endParaRPr lang="en-US" altLang="id-ID" sz="2800" dirty="0" smtClean="0">
              <a:latin typeface="Arial" pitchFamily="34" charset="0"/>
              <a:cs typeface="Arial" pitchFamily="34" charset="0"/>
            </a:endParaRPr>
          </a:p>
          <a:p>
            <a:pPr lvl="1" eaLnBrk="1" hangingPunct="1">
              <a:lnSpc>
                <a:spcPct val="85000"/>
              </a:lnSpc>
            </a:pPr>
            <a:r>
              <a:rPr lang="id-ID" altLang="id-ID" sz="2400" dirty="0" smtClean="0">
                <a:latin typeface="Arial" pitchFamily="34" charset="0"/>
                <a:cs typeface="Arial" pitchFamily="34" charset="0"/>
              </a:rPr>
              <a:t>Akumulasi lemak</a:t>
            </a:r>
            <a:endParaRPr lang="en-US" altLang="id-ID" sz="2400" dirty="0" smtClean="0">
              <a:latin typeface="Arial" pitchFamily="34" charset="0"/>
              <a:cs typeface="Arial" pitchFamily="34" charset="0"/>
            </a:endParaRPr>
          </a:p>
          <a:p>
            <a:pPr lvl="1" eaLnBrk="1" hangingPunct="1">
              <a:lnSpc>
                <a:spcPct val="85000"/>
              </a:lnSpc>
            </a:pPr>
            <a:r>
              <a:rPr lang="en-US" altLang="id-ID" sz="2400" dirty="0" smtClean="0">
                <a:latin typeface="Arial" pitchFamily="34" charset="0"/>
                <a:cs typeface="Arial" pitchFamily="34" charset="0"/>
              </a:rPr>
              <a:t>D</a:t>
            </a:r>
            <a:r>
              <a:rPr lang="id-ID" altLang="id-ID" sz="2400" dirty="0" smtClean="0">
                <a:latin typeface="Arial" pitchFamily="34" charset="0"/>
                <a:cs typeface="Arial" pitchFamily="34" charset="0"/>
              </a:rPr>
              <a:t>i</a:t>
            </a:r>
            <a:r>
              <a:rPr lang="en-US" altLang="id-ID" sz="2400" dirty="0" err="1" smtClean="0">
                <a:latin typeface="Arial" pitchFamily="34" charset="0"/>
                <a:cs typeface="Arial" pitchFamily="34" charset="0"/>
              </a:rPr>
              <a:t>slipidemi</a:t>
            </a:r>
            <a:endParaRPr lang="id-ID" altLang="id-ID" sz="2400" dirty="0" smtClean="0">
              <a:latin typeface="Arial" pitchFamily="34" charset="0"/>
              <a:cs typeface="Arial" pitchFamily="34" charset="0"/>
            </a:endParaRPr>
          </a:p>
          <a:p>
            <a:pPr lvl="1" eaLnBrk="1" hangingPunct="1">
              <a:lnSpc>
                <a:spcPct val="85000"/>
              </a:lnSpc>
            </a:pPr>
            <a:r>
              <a:rPr lang="en-US" altLang="id-ID" sz="2400" dirty="0" smtClean="0">
                <a:latin typeface="Arial" pitchFamily="34" charset="0"/>
                <a:cs typeface="Arial" pitchFamily="34" charset="0"/>
              </a:rPr>
              <a:t>H</a:t>
            </a:r>
            <a:r>
              <a:rPr lang="id-ID" altLang="id-ID" sz="2400" dirty="0" smtClean="0">
                <a:latin typeface="Arial" pitchFamily="34" charset="0"/>
                <a:cs typeface="Arial" pitchFamily="34" charset="0"/>
              </a:rPr>
              <a:t>i</a:t>
            </a:r>
            <a:r>
              <a:rPr lang="en-US" altLang="id-ID" sz="2400" dirty="0" err="1" smtClean="0">
                <a:latin typeface="Arial" pitchFamily="34" charset="0"/>
                <a:cs typeface="Arial" pitchFamily="34" charset="0"/>
              </a:rPr>
              <a:t>perbilirubinemi</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atazanavir</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indinavir</a:t>
            </a:r>
            <a:r>
              <a:rPr lang="en-US" altLang="id-ID" sz="2400" dirty="0" smtClean="0">
                <a:latin typeface="Arial" pitchFamily="34" charset="0"/>
                <a:cs typeface="Arial" pitchFamily="34" charset="0"/>
              </a:rPr>
              <a:t>)</a:t>
            </a:r>
          </a:p>
          <a:p>
            <a:pPr lvl="1" eaLnBrk="1" hangingPunct="1">
              <a:lnSpc>
                <a:spcPct val="85000"/>
              </a:lnSpc>
            </a:pPr>
            <a:r>
              <a:rPr lang="en-US" altLang="id-ID" sz="2400" dirty="0" smtClean="0">
                <a:latin typeface="Arial" pitchFamily="34" charset="0"/>
                <a:cs typeface="Arial" pitchFamily="34" charset="0"/>
              </a:rPr>
              <a:t>Ne</a:t>
            </a:r>
            <a:r>
              <a:rPr lang="id-ID" altLang="id-ID" sz="2400" dirty="0" smtClean="0">
                <a:latin typeface="Arial" pitchFamily="34" charset="0"/>
                <a:cs typeface="Arial" pitchFamily="34" charset="0"/>
              </a:rPr>
              <a:t>f</a:t>
            </a:r>
            <a:r>
              <a:rPr lang="en-US" altLang="id-ID" sz="2400" dirty="0" err="1" smtClean="0">
                <a:latin typeface="Arial" pitchFamily="34" charset="0"/>
                <a:cs typeface="Arial" pitchFamily="34" charset="0"/>
              </a:rPr>
              <a:t>rolitiasis</a:t>
            </a:r>
            <a:r>
              <a:rPr lang="en-US" altLang="id-ID" sz="2400" dirty="0" smtClean="0">
                <a:latin typeface="Arial" pitchFamily="34" charset="0"/>
                <a:cs typeface="Arial" pitchFamily="34" charset="0"/>
              </a:rPr>
              <a:t>/</a:t>
            </a:r>
            <a:r>
              <a:rPr lang="en-US" altLang="id-ID" sz="2400" dirty="0" err="1" smtClean="0">
                <a:latin typeface="Arial" pitchFamily="34" charset="0"/>
                <a:cs typeface="Arial" pitchFamily="34" charset="0"/>
              </a:rPr>
              <a:t>urolitiasis</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indinavir</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Perubahan kulit</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indinavir</a:t>
            </a:r>
            <a:r>
              <a:rPr lang="en-US" altLang="id-ID" sz="2400" dirty="0" smtClean="0">
                <a:latin typeface="Arial" pitchFamily="34" charset="0"/>
                <a:cs typeface="Arial" pitchFamily="34" charset="0"/>
              </a:rPr>
              <a:t>)</a:t>
            </a:r>
          </a:p>
          <a:p>
            <a:pPr eaLnBrk="1" hangingPunct="1"/>
            <a:r>
              <a:rPr lang="id-ID" altLang="id-ID" sz="2800" dirty="0" smtClean="0">
                <a:latin typeface="Arial" pitchFamily="34" charset="0"/>
                <a:cs typeface="Arial" pitchFamily="34" charset="0"/>
              </a:rPr>
              <a:t>Jarang</a:t>
            </a:r>
            <a:endParaRPr lang="en-US" altLang="id-ID" sz="2800" dirty="0" smtClean="0">
              <a:latin typeface="Arial" pitchFamily="34" charset="0"/>
              <a:cs typeface="Arial" pitchFamily="34" charset="0"/>
            </a:endParaRPr>
          </a:p>
          <a:p>
            <a:pPr lvl="1" eaLnBrk="1" hangingPunct="1">
              <a:lnSpc>
                <a:spcPct val="85000"/>
              </a:lnSpc>
            </a:pPr>
            <a:r>
              <a:rPr lang="en-US" altLang="id-ID" sz="2400" dirty="0" err="1" smtClean="0">
                <a:latin typeface="Arial" pitchFamily="34" charset="0"/>
                <a:cs typeface="Arial" pitchFamily="34" charset="0"/>
              </a:rPr>
              <a:t>Hepatoto</a:t>
            </a:r>
            <a:r>
              <a:rPr lang="id-ID" altLang="id-ID" sz="2400" dirty="0" smtClean="0">
                <a:latin typeface="Arial" pitchFamily="34" charset="0"/>
                <a:cs typeface="Arial" pitchFamily="34" charset="0"/>
              </a:rPr>
              <a:t>ks</a:t>
            </a:r>
            <a:r>
              <a:rPr lang="en-US" altLang="id-ID" sz="2400" dirty="0" err="1" smtClean="0">
                <a:latin typeface="Arial" pitchFamily="34" charset="0"/>
                <a:cs typeface="Arial" pitchFamily="34" charset="0"/>
              </a:rPr>
              <a:t>i</a:t>
            </a:r>
            <a:r>
              <a:rPr lang="id-ID" altLang="id-ID" sz="2400" dirty="0" smtClean="0">
                <a:latin typeface="Arial" pitchFamily="34" charset="0"/>
                <a:cs typeface="Arial" pitchFamily="34" charset="0"/>
              </a:rPr>
              <a:t>s</a:t>
            </a:r>
            <a:r>
              <a:rPr lang="en-US" altLang="id-ID" sz="2400" dirty="0" smtClean="0">
                <a:latin typeface="Arial" pitchFamily="34" charset="0"/>
                <a:cs typeface="Arial" pitchFamily="34" charset="0"/>
              </a:rPr>
              <a:t>it</a:t>
            </a:r>
            <a:r>
              <a:rPr lang="id-ID" altLang="id-ID" sz="2400" dirty="0" smtClean="0">
                <a:latin typeface="Arial" pitchFamily="34" charset="0"/>
                <a:cs typeface="Arial" pitchFamily="34" charset="0"/>
              </a:rPr>
              <a:t>as</a:t>
            </a:r>
            <a:endParaRPr lang="en-US" altLang="id-ID" sz="2400" dirty="0" smtClean="0">
              <a:latin typeface="Arial" pitchFamily="34" charset="0"/>
              <a:cs typeface="Arial" pitchFamily="34" charset="0"/>
            </a:endParaRPr>
          </a:p>
          <a:p>
            <a:pPr lvl="1" eaLnBrk="1" hangingPunct="1">
              <a:lnSpc>
                <a:spcPct val="85000"/>
              </a:lnSpc>
            </a:pPr>
            <a:r>
              <a:rPr lang="en-US" altLang="id-ID" sz="2400" dirty="0" smtClean="0">
                <a:latin typeface="Arial" pitchFamily="34" charset="0"/>
                <a:cs typeface="Arial" pitchFamily="34" charset="0"/>
              </a:rPr>
              <a:t>H</a:t>
            </a:r>
            <a:r>
              <a:rPr lang="id-ID" altLang="id-ID" sz="2400" dirty="0" smtClean="0">
                <a:latin typeface="Arial" pitchFamily="34" charset="0"/>
                <a:cs typeface="Arial" pitchFamily="34" charset="0"/>
              </a:rPr>
              <a:t>i</a:t>
            </a:r>
            <a:r>
              <a:rPr lang="en-US" altLang="id-ID" sz="2400" dirty="0" err="1" smtClean="0">
                <a:latin typeface="Arial" pitchFamily="34" charset="0"/>
                <a:cs typeface="Arial" pitchFamily="34" charset="0"/>
              </a:rPr>
              <a:t>pergl</a:t>
            </a:r>
            <a:r>
              <a:rPr lang="id-ID" altLang="id-ID" sz="2400" dirty="0" smtClean="0">
                <a:latin typeface="Arial" pitchFamily="34" charset="0"/>
                <a:cs typeface="Arial" pitchFamily="34" charset="0"/>
              </a:rPr>
              <a:t>is</a:t>
            </a:r>
            <a:r>
              <a:rPr lang="en-US" altLang="id-ID" sz="2400" dirty="0" err="1" smtClean="0">
                <a:latin typeface="Arial" pitchFamily="34" charset="0"/>
                <a:cs typeface="Arial" pitchFamily="34" charset="0"/>
              </a:rPr>
              <a:t>emi</a:t>
            </a:r>
            <a:endParaRPr lang="en-US" altLang="id-ID" sz="2400" dirty="0" smtClean="0">
              <a:latin typeface="Arial" pitchFamily="34" charset="0"/>
              <a:cs typeface="Arial" pitchFamily="34" charset="0"/>
            </a:endParaRPr>
          </a:p>
          <a:p>
            <a:pPr lvl="1" eaLnBrk="1" hangingPunct="1">
              <a:lnSpc>
                <a:spcPct val="85000"/>
              </a:lnSpc>
            </a:pPr>
            <a:r>
              <a:rPr lang="id-ID" altLang="id-ID" sz="2400" dirty="0" smtClean="0">
                <a:latin typeface="Arial" pitchFamily="34" charset="0"/>
                <a:cs typeface="Arial" pitchFamily="34" charset="0"/>
              </a:rPr>
              <a:t>Perdarahan meningkat pada </a:t>
            </a:r>
            <a:r>
              <a:rPr lang="en-US" altLang="id-ID" sz="2400" dirty="0" err="1" smtClean="0">
                <a:latin typeface="Arial" pitchFamily="34" charset="0"/>
                <a:cs typeface="Arial" pitchFamily="34" charset="0"/>
              </a:rPr>
              <a:t>hemo</a:t>
            </a:r>
            <a:r>
              <a:rPr lang="id-ID" altLang="id-ID" sz="2400" dirty="0" smtClean="0">
                <a:latin typeface="Arial" pitchFamily="34" charset="0"/>
                <a:cs typeface="Arial" pitchFamily="34" charset="0"/>
              </a:rPr>
              <a:t>f</a:t>
            </a:r>
            <a:r>
              <a:rPr lang="en-US" altLang="id-ID" sz="2400" dirty="0" err="1" smtClean="0">
                <a:latin typeface="Arial" pitchFamily="34" charset="0"/>
                <a:cs typeface="Arial" pitchFamily="34" charset="0"/>
              </a:rPr>
              <a:t>ili</a:t>
            </a:r>
            <a:endParaRPr lang="en-US" altLang="id-ID" sz="2400" dirty="0" smtClean="0">
              <a:latin typeface="Arial" pitchFamily="34" charset="0"/>
              <a:cs typeface="Arial" pitchFamily="34" charset="0"/>
            </a:endParaRPr>
          </a:p>
          <a:p>
            <a:pPr lvl="1" eaLnBrk="1" hangingPunct="1">
              <a:lnSpc>
                <a:spcPct val="85000"/>
              </a:lnSpc>
            </a:pPr>
            <a:r>
              <a:rPr lang="en-US" altLang="id-ID" sz="2400" dirty="0" smtClean="0">
                <a:latin typeface="Arial" pitchFamily="34" charset="0"/>
                <a:cs typeface="Arial" pitchFamily="34" charset="0"/>
              </a:rPr>
              <a:t>Ne</a:t>
            </a:r>
            <a:r>
              <a:rPr lang="id-ID" altLang="id-ID" sz="2400" dirty="0" smtClean="0">
                <a:latin typeface="Arial" pitchFamily="34" charset="0"/>
                <a:cs typeface="Arial" pitchFamily="34" charset="0"/>
              </a:rPr>
              <a:t>f</a:t>
            </a:r>
            <a:r>
              <a:rPr lang="en-US" altLang="id-ID" sz="2400" dirty="0" err="1" smtClean="0">
                <a:latin typeface="Arial" pitchFamily="34" charset="0"/>
                <a:cs typeface="Arial" pitchFamily="34" charset="0"/>
              </a:rPr>
              <a:t>rolitiasis</a:t>
            </a:r>
            <a:r>
              <a:rPr lang="en-US" altLang="id-ID" sz="2400" dirty="0" smtClean="0">
                <a:latin typeface="Arial" pitchFamily="34" charset="0"/>
                <a:cs typeface="Arial" pitchFamily="34" charset="0"/>
              </a:rPr>
              <a:t>/</a:t>
            </a:r>
            <a:r>
              <a:rPr lang="en-US" altLang="id-ID" sz="2400" dirty="0" err="1" smtClean="0">
                <a:latin typeface="Arial" pitchFamily="34" charset="0"/>
                <a:cs typeface="Arial" pitchFamily="34" charset="0"/>
              </a:rPr>
              <a:t>urolitiasis</a:t>
            </a:r>
            <a:r>
              <a:rPr lang="en-US" altLang="id-ID" sz="2400" dirty="0" smtClean="0">
                <a:latin typeface="Arial" pitchFamily="34" charset="0"/>
                <a:cs typeface="Arial" pitchFamily="34" charset="0"/>
              </a:rPr>
              <a:t> (</a:t>
            </a:r>
            <a:r>
              <a:rPr lang="en-US" altLang="id-ID" sz="2400" dirty="0" err="1" smtClean="0">
                <a:latin typeface="Arial" pitchFamily="34" charset="0"/>
                <a:cs typeface="Arial" pitchFamily="34" charset="0"/>
              </a:rPr>
              <a:t>atazanavir</a:t>
            </a:r>
            <a:r>
              <a:rPr lang="en-US" altLang="id-ID" sz="2400" dirty="0" smtClean="0">
                <a:latin typeface="Arial" pitchFamily="34" charset="0"/>
                <a:cs typeface="Arial" pitchFamily="34" charset="0"/>
              </a:rPr>
              <a:t>)</a:t>
            </a:r>
          </a:p>
          <a:p>
            <a:pPr lvl="1" eaLnBrk="1" hangingPunct="1">
              <a:lnSpc>
                <a:spcPct val="85000"/>
              </a:lnSpc>
            </a:pPr>
            <a:r>
              <a:rPr lang="id-ID" altLang="id-ID" sz="2400" dirty="0" smtClean="0">
                <a:latin typeface="Arial" pitchFamily="34" charset="0"/>
                <a:cs typeface="Arial" pitchFamily="34" charset="0"/>
              </a:rPr>
              <a:t>Perubahan </a:t>
            </a:r>
            <a:r>
              <a:rPr lang="en-US" altLang="id-ID" sz="2400" dirty="0" smtClean="0">
                <a:latin typeface="Arial" pitchFamily="34" charset="0"/>
                <a:cs typeface="Arial" pitchFamily="34" charset="0"/>
              </a:rPr>
              <a:t>ECG (</a:t>
            </a:r>
            <a:r>
              <a:rPr lang="en-US" altLang="id-ID" sz="2400" dirty="0" err="1" smtClean="0">
                <a:latin typeface="Arial" pitchFamily="34" charset="0"/>
                <a:cs typeface="Arial" pitchFamily="34" charset="0"/>
              </a:rPr>
              <a:t>atazanavir</a:t>
            </a:r>
            <a:r>
              <a:rPr lang="en-US" altLang="id-ID" sz="2400" dirty="0" smtClean="0">
                <a:latin typeface="Arial" pitchFamily="34" charset="0"/>
                <a:cs typeface="Arial" pitchFamily="34" charset="0"/>
              </a:rPr>
              <a:t>)</a:t>
            </a:r>
          </a:p>
        </p:txBody>
      </p:sp>
      <p:sp>
        <p:nvSpPr>
          <p:cNvPr id="6" name="Text Box 5"/>
          <p:cNvSpPr txBox="1">
            <a:spLocks noChangeArrowheads="1"/>
          </p:cNvSpPr>
          <p:nvPr/>
        </p:nvSpPr>
        <p:spPr bwMode="auto">
          <a:xfrm>
            <a:off x="1371600" y="6248400"/>
            <a:ext cx="6019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id-ID" altLang="id-ID"/>
          </a:p>
        </p:txBody>
      </p:sp>
    </p:spTree>
    <p:extLst>
      <p:ext uri="{BB962C8B-B14F-4D97-AF65-F5344CB8AC3E}">
        <p14:creationId xmlns:p14="http://schemas.microsoft.com/office/powerpoint/2010/main" val="2874020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224536" y="238440"/>
            <a:ext cx="5029200" cy="641350"/>
          </a:xfrm>
        </p:spPr>
        <p:txBody>
          <a:bodyPr>
            <a:normAutofit fontScale="90000"/>
          </a:bodyPr>
          <a:lstStyle/>
          <a:p>
            <a:pPr eaLnBrk="1" hangingPunct="1"/>
            <a:r>
              <a:rPr lang="id-ID" altLang="id-ID" b="1" dirty="0" smtClean="0">
                <a:solidFill>
                  <a:srgbClr val="7030A0"/>
                </a:solidFill>
              </a:rPr>
              <a:t>Efek Samping</a:t>
            </a:r>
            <a:r>
              <a:rPr lang="en-US" altLang="id-ID" b="1" dirty="0" smtClean="0">
                <a:solidFill>
                  <a:srgbClr val="7030A0"/>
                </a:solidFill>
              </a:rPr>
              <a:t>: NRTI</a:t>
            </a:r>
          </a:p>
        </p:txBody>
      </p:sp>
      <p:sp>
        <p:nvSpPr>
          <p:cNvPr id="5" name="Rectangle 3"/>
          <p:cNvSpPr txBox="1">
            <a:spLocks noChangeArrowheads="1"/>
          </p:cNvSpPr>
          <p:nvPr/>
        </p:nvSpPr>
        <p:spPr bwMode="auto">
          <a:xfrm>
            <a:off x="953724" y="2015604"/>
            <a:ext cx="79248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defRPr/>
            </a:pPr>
            <a:r>
              <a:rPr lang="id-ID" altLang="en-US" kern="0" dirty="0" smtClean="0"/>
              <a:t>Semua </a:t>
            </a:r>
            <a:r>
              <a:rPr lang="en-US" altLang="en-US" kern="0" dirty="0" smtClean="0"/>
              <a:t>NRTI: </a:t>
            </a:r>
          </a:p>
          <a:p>
            <a:pPr lvl="1">
              <a:lnSpc>
                <a:spcPct val="90000"/>
              </a:lnSpc>
              <a:defRPr/>
            </a:pPr>
            <a:r>
              <a:rPr lang="id-ID" altLang="en-US" kern="0" dirty="0" smtClean="0"/>
              <a:t>Asidosis laktat d</a:t>
            </a:r>
            <a:r>
              <a:rPr lang="en-US" altLang="en-US" kern="0" dirty="0" smtClean="0"/>
              <a:t>an </a:t>
            </a:r>
            <a:r>
              <a:rPr lang="id-ID" altLang="en-US" kern="0" dirty="0" smtClean="0"/>
              <a:t>steatosis </a:t>
            </a:r>
            <a:r>
              <a:rPr lang="en-US" altLang="en-US" kern="0" dirty="0" err="1" smtClean="0"/>
              <a:t>hepati</a:t>
            </a:r>
            <a:r>
              <a:rPr lang="id-ID" altLang="en-US" kern="0" dirty="0" smtClean="0"/>
              <a:t>k</a:t>
            </a:r>
            <a:r>
              <a:rPr lang="en-US" altLang="en-US" kern="0" dirty="0" smtClean="0"/>
              <a:t> (in</a:t>
            </a:r>
            <a:r>
              <a:rPr lang="id-ID" altLang="en-US" kern="0" dirty="0" smtClean="0"/>
              <a:t>s</a:t>
            </a:r>
            <a:r>
              <a:rPr lang="en-US" altLang="en-US" kern="0" dirty="0" err="1" smtClean="0"/>
              <a:t>iden</a:t>
            </a:r>
            <a:r>
              <a:rPr lang="id-ID" altLang="en-US" kern="0" dirty="0" smtClean="0"/>
              <a:t>s tertinggi pada</a:t>
            </a:r>
            <a:r>
              <a:rPr lang="en-US" altLang="en-US" kern="0" dirty="0" smtClean="0"/>
              <a:t> d4T, </a:t>
            </a:r>
            <a:r>
              <a:rPr lang="id-ID" altLang="en-US" kern="0" dirty="0" smtClean="0"/>
              <a:t>lalu </a:t>
            </a:r>
            <a:r>
              <a:rPr lang="en-US" altLang="en-US" kern="0" dirty="0" err="1" smtClean="0"/>
              <a:t>ddI</a:t>
            </a:r>
            <a:r>
              <a:rPr lang="en-US" altLang="en-US" kern="0" dirty="0" smtClean="0"/>
              <a:t> </a:t>
            </a:r>
            <a:r>
              <a:rPr lang="id-ID" altLang="en-US" kern="0" dirty="0" smtClean="0"/>
              <a:t>d</a:t>
            </a:r>
            <a:r>
              <a:rPr lang="en-US" altLang="en-US" kern="0" dirty="0" smtClean="0"/>
              <a:t>an ZDV, </a:t>
            </a:r>
            <a:r>
              <a:rPr lang="id-ID" altLang="en-US" kern="0" dirty="0" smtClean="0"/>
              <a:t>terendah dengan </a:t>
            </a:r>
            <a:r>
              <a:rPr lang="en-US" altLang="en-US" kern="0" dirty="0" smtClean="0"/>
              <a:t>TDF, ABC, 3TC, </a:t>
            </a:r>
            <a:r>
              <a:rPr lang="id-ID" altLang="en-US" kern="0" dirty="0" smtClean="0"/>
              <a:t>d</a:t>
            </a:r>
            <a:r>
              <a:rPr lang="en-US" altLang="en-US" kern="0" dirty="0" smtClean="0"/>
              <a:t>an FTC)</a:t>
            </a:r>
          </a:p>
          <a:p>
            <a:pPr lvl="1">
              <a:lnSpc>
                <a:spcPct val="90000"/>
              </a:lnSpc>
              <a:defRPr/>
            </a:pPr>
            <a:r>
              <a:rPr lang="en-US" altLang="en-US" kern="0" dirty="0" err="1" smtClean="0"/>
              <a:t>Lipodystro</a:t>
            </a:r>
            <a:r>
              <a:rPr lang="id-ID" altLang="en-US" kern="0" dirty="0" smtClean="0"/>
              <a:t>fi</a:t>
            </a:r>
            <a:r>
              <a:rPr lang="en-US" altLang="en-US" kern="0" dirty="0" smtClean="0"/>
              <a:t/>
            </a:r>
            <a:br>
              <a:rPr lang="en-US" altLang="en-US" kern="0" dirty="0" smtClean="0"/>
            </a:br>
            <a:r>
              <a:rPr lang="en-US" altLang="en-US" kern="0" dirty="0" smtClean="0"/>
              <a:t>(in</a:t>
            </a:r>
            <a:r>
              <a:rPr lang="id-ID" altLang="en-US" kern="0" dirty="0" smtClean="0"/>
              <a:t>s</a:t>
            </a:r>
            <a:r>
              <a:rPr lang="en-US" altLang="en-US" kern="0" dirty="0" err="1" smtClean="0"/>
              <a:t>iden</a:t>
            </a:r>
            <a:r>
              <a:rPr lang="id-ID" altLang="en-US" kern="0" dirty="0" smtClean="0"/>
              <a:t>s</a:t>
            </a:r>
            <a:r>
              <a:rPr lang="en-US" altLang="en-US" kern="0" dirty="0" smtClean="0"/>
              <a:t> </a:t>
            </a:r>
            <a:r>
              <a:rPr lang="id-ID" altLang="en-US" kern="0" dirty="0" smtClean="0"/>
              <a:t>lebih tinggi pada </a:t>
            </a:r>
            <a:r>
              <a:rPr lang="en-US" altLang="en-US" kern="0" dirty="0" smtClean="0"/>
              <a:t>d4T)</a:t>
            </a:r>
          </a:p>
          <a:p>
            <a:pPr lvl="1">
              <a:lnSpc>
                <a:spcPct val="90000"/>
              </a:lnSpc>
              <a:buFont typeface="Wingdings" pitchFamily="2" charset="2"/>
              <a:buNone/>
              <a:defRPr/>
            </a:pPr>
            <a:endParaRPr lang="en-US" altLang="en-US" kern="0" dirty="0" smtClean="0"/>
          </a:p>
          <a:p>
            <a:pPr>
              <a:lnSpc>
                <a:spcPct val="90000"/>
              </a:lnSpc>
              <a:buFont typeface="Wingdings" pitchFamily="2" charset="2"/>
              <a:buNone/>
              <a:defRPr/>
            </a:pPr>
            <a:endParaRPr lang="en-US" altLang="en-US" sz="2400" kern="0" dirty="0" smtClean="0"/>
          </a:p>
          <a:p>
            <a:pPr lvl="1">
              <a:lnSpc>
                <a:spcPct val="90000"/>
              </a:lnSpc>
              <a:defRPr/>
            </a:pPr>
            <a:endParaRPr lang="en-US" altLang="en-US" kern="0" dirty="0" smtClean="0"/>
          </a:p>
          <a:p>
            <a:pPr marL="0" indent="0">
              <a:lnSpc>
                <a:spcPct val="90000"/>
              </a:lnSpc>
              <a:buFont typeface="Wingdings" pitchFamily="2" charset="2"/>
              <a:buNone/>
              <a:defRPr/>
            </a:pPr>
            <a:endParaRPr lang="en-US" altLang="en-US" kern="0" dirty="0"/>
          </a:p>
        </p:txBody>
      </p:sp>
    </p:spTree>
    <p:extLst>
      <p:ext uri="{BB962C8B-B14F-4D97-AF65-F5344CB8AC3E}">
        <p14:creationId xmlns:p14="http://schemas.microsoft.com/office/powerpoint/2010/main" val="872443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956612" y="307260"/>
            <a:ext cx="5562600" cy="641350"/>
          </a:xfrm>
        </p:spPr>
        <p:txBody>
          <a:bodyPr>
            <a:normAutofit fontScale="90000"/>
          </a:bodyPr>
          <a:lstStyle/>
          <a:p>
            <a:pPr eaLnBrk="1" hangingPunct="1"/>
            <a:r>
              <a:rPr lang="id-ID" altLang="id-ID" b="1" dirty="0" smtClean="0">
                <a:solidFill>
                  <a:srgbClr val="7030A0"/>
                </a:solidFill>
              </a:rPr>
              <a:t>Efek Samping</a:t>
            </a:r>
            <a:r>
              <a:rPr lang="en-US" altLang="id-ID" b="1" dirty="0" smtClean="0">
                <a:solidFill>
                  <a:srgbClr val="7030A0"/>
                </a:solidFill>
              </a:rPr>
              <a:t>: NRTI </a:t>
            </a:r>
            <a:r>
              <a:rPr lang="en-US" altLang="id-ID" sz="2000" b="1" dirty="0" smtClean="0">
                <a:solidFill>
                  <a:srgbClr val="7030A0"/>
                </a:solidFill>
              </a:rPr>
              <a:t>(2)</a:t>
            </a:r>
          </a:p>
        </p:txBody>
      </p:sp>
      <p:sp>
        <p:nvSpPr>
          <p:cNvPr id="5" name="Rectangle 3"/>
          <p:cNvSpPr txBox="1">
            <a:spLocks noChangeArrowheads="1"/>
          </p:cNvSpPr>
          <p:nvPr/>
        </p:nvSpPr>
        <p:spPr bwMode="auto">
          <a:xfrm>
            <a:off x="909480" y="1723092"/>
            <a:ext cx="7696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0"/>
              </a:spcBef>
              <a:defRPr/>
            </a:pPr>
            <a:r>
              <a:rPr lang="en-US" altLang="en-US" sz="2800" kern="0" dirty="0" smtClean="0"/>
              <a:t>ABC</a:t>
            </a:r>
          </a:p>
          <a:p>
            <a:pPr lvl="1">
              <a:spcBef>
                <a:spcPts val="0"/>
              </a:spcBef>
              <a:defRPr/>
            </a:pPr>
            <a:r>
              <a:rPr lang="id-ID" altLang="en-US" sz="2400" kern="0" dirty="0" smtClean="0"/>
              <a:t>Reaksi Hipersensitivitas</a:t>
            </a:r>
            <a:r>
              <a:rPr lang="en-US" altLang="en-US" sz="2400" kern="0" dirty="0" smtClean="0"/>
              <a:t>*</a:t>
            </a:r>
          </a:p>
          <a:p>
            <a:pPr lvl="1">
              <a:spcBef>
                <a:spcPts val="0"/>
              </a:spcBef>
              <a:defRPr/>
            </a:pPr>
            <a:r>
              <a:rPr lang="en-US" altLang="en-US" sz="2400" kern="0" dirty="0" smtClean="0"/>
              <a:t>R</a:t>
            </a:r>
            <a:r>
              <a:rPr lang="id-ID" altLang="en-US" sz="2400" kern="0" dirty="0" smtClean="0"/>
              <a:t>uam kulit</a:t>
            </a:r>
            <a:endParaRPr lang="en-US" altLang="en-US" sz="2400" kern="0" dirty="0" smtClean="0"/>
          </a:p>
          <a:p>
            <a:pPr lvl="1">
              <a:spcBef>
                <a:spcPts val="0"/>
              </a:spcBef>
              <a:defRPr/>
            </a:pPr>
            <a:r>
              <a:rPr lang="id-ID" altLang="en-US" sz="2400" kern="0" dirty="0" smtClean="0"/>
              <a:t>Mungkin meningkatkan risiko Infark </a:t>
            </a:r>
            <a:r>
              <a:rPr lang="en-US" altLang="en-US" sz="2400" kern="0" dirty="0" smtClean="0"/>
              <a:t>M</a:t>
            </a:r>
            <a:r>
              <a:rPr lang="id-ID" altLang="en-US" sz="2400" kern="0" dirty="0" smtClean="0"/>
              <a:t>iokard</a:t>
            </a:r>
            <a:endParaRPr lang="en-US" altLang="en-US" sz="2400" kern="0" dirty="0" smtClean="0">
              <a:cs typeface="Arial" pitchFamily="34" charset="0"/>
            </a:endParaRPr>
          </a:p>
          <a:p>
            <a:pPr>
              <a:spcBef>
                <a:spcPts val="0"/>
              </a:spcBef>
              <a:defRPr/>
            </a:pPr>
            <a:r>
              <a:rPr lang="en-US" altLang="en-US" sz="2800" kern="0" dirty="0" err="1" smtClean="0"/>
              <a:t>ddI</a:t>
            </a:r>
            <a:r>
              <a:rPr lang="en-US" altLang="en-US" sz="2800" kern="0" dirty="0" smtClean="0"/>
              <a:t> </a:t>
            </a:r>
          </a:p>
          <a:p>
            <a:pPr lvl="1">
              <a:spcBef>
                <a:spcPts val="0"/>
              </a:spcBef>
              <a:defRPr/>
            </a:pPr>
            <a:r>
              <a:rPr lang="id-ID" altLang="en-US" sz="2400" kern="0" dirty="0" smtClean="0"/>
              <a:t>Intoleransi </a:t>
            </a:r>
            <a:r>
              <a:rPr lang="en-US" altLang="en-US" sz="2400" kern="0" dirty="0" smtClean="0"/>
              <a:t>G</a:t>
            </a:r>
            <a:r>
              <a:rPr lang="id-ID" altLang="en-US" sz="2400" kern="0" dirty="0" smtClean="0"/>
              <a:t>astro </a:t>
            </a:r>
            <a:r>
              <a:rPr lang="en-US" altLang="en-US" sz="2400" kern="0" dirty="0" smtClean="0"/>
              <a:t>I</a:t>
            </a:r>
            <a:r>
              <a:rPr lang="id-ID" altLang="en-US" sz="2400" kern="0" dirty="0" smtClean="0"/>
              <a:t>ntestinal</a:t>
            </a:r>
            <a:endParaRPr lang="en-US" altLang="en-US" sz="2400" kern="0" dirty="0" smtClean="0"/>
          </a:p>
          <a:p>
            <a:pPr lvl="1">
              <a:spcBef>
                <a:spcPts val="0"/>
              </a:spcBef>
              <a:defRPr/>
            </a:pPr>
            <a:r>
              <a:rPr lang="id-ID" altLang="en-US" sz="2400" kern="0" dirty="0" smtClean="0"/>
              <a:t>N</a:t>
            </a:r>
            <a:r>
              <a:rPr lang="en-US" altLang="en-US" sz="2400" kern="0" dirty="0" err="1" smtClean="0"/>
              <a:t>europat</a:t>
            </a:r>
            <a:r>
              <a:rPr lang="id-ID" altLang="en-US" sz="2400" kern="0" dirty="0" smtClean="0"/>
              <a:t>i perifer</a:t>
            </a:r>
            <a:endParaRPr lang="en-US" altLang="en-US" sz="2400" kern="0" dirty="0" smtClean="0"/>
          </a:p>
          <a:p>
            <a:pPr lvl="1">
              <a:spcBef>
                <a:spcPts val="0"/>
              </a:spcBef>
              <a:defRPr/>
            </a:pPr>
            <a:r>
              <a:rPr lang="id-ID" altLang="en-US" sz="2400" kern="0" dirty="0"/>
              <a:t>Mungkin meningkatkan risiko Infark </a:t>
            </a:r>
            <a:r>
              <a:rPr lang="en-US" altLang="en-US" sz="2400" kern="0" dirty="0"/>
              <a:t>M</a:t>
            </a:r>
            <a:r>
              <a:rPr lang="id-ID" altLang="en-US" sz="2400" kern="0" dirty="0"/>
              <a:t>iokard</a:t>
            </a:r>
            <a:endParaRPr lang="en-US" altLang="en-US" sz="2400" kern="0" dirty="0">
              <a:cs typeface="Arial" pitchFamily="34" charset="0"/>
            </a:endParaRPr>
          </a:p>
          <a:p>
            <a:pPr lvl="1">
              <a:spcBef>
                <a:spcPts val="0"/>
              </a:spcBef>
              <a:defRPr/>
            </a:pPr>
            <a:r>
              <a:rPr lang="en-US" altLang="en-US" sz="2400" kern="0" dirty="0" smtClean="0"/>
              <a:t>Pan</a:t>
            </a:r>
            <a:r>
              <a:rPr lang="id-ID" altLang="en-US" sz="2400" kern="0" dirty="0" smtClean="0"/>
              <a:t>k</a:t>
            </a:r>
            <a:r>
              <a:rPr lang="en-US" altLang="en-US" sz="2400" kern="0" dirty="0" err="1" smtClean="0"/>
              <a:t>reatitis</a:t>
            </a:r>
            <a:endParaRPr lang="en-US" altLang="en-US" sz="2400" kern="0" dirty="0" smtClean="0"/>
          </a:p>
          <a:p>
            <a:pPr lvl="1">
              <a:spcBef>
                <a:spcPts val="0"/>
              </a:spcBef>
              <a:defRPr/>
            </a:pPr>
            <a:r>
              <a:rPr lang="id-ID" altLang="en-US" sz="2400" kern="0" dirty="0" smtClean="0"/>
              <a:t>Mungkin menyebabkan hipertensi portal </a:t>
            </a:r>
            <a:r>
              <a:rPr lang="en-US" altLang="en-US" sz="2400" kern="0" dirty="0" smtClean="0"/>
              <a:t>non</a:t>
            </a:r>
            <a:r>
              <a:rPr lang="id-ID" altLang="en-US" sz="2400" kern="0" dirty="0" smtClean="0"/>
              <a:t>-sirosis</a:t>
            </a:r>
            <a:endParaRPr lang="en-US" altLang="en-US" sz="2400" kern="0" dirty="0" smtClean="0"/>
          </a:p>
        </p:txBody>
      </p:sp>
      <p:sp>
        <p:nvSpPr>
          <p:cNvPr id="6" name="Text Box 4"/>
          <p:cNvSpPr txBox="1">
            <a:spLocks noChangeArrowheads="1"/>
          </p:cNvSpPr>
          <p:nvPr/>
        </p:nvSpPr>
        <p:spPr bwMode="auto">
          <a:xfrm>
            <a:off x="845568" y="5990292"/>
            <a:ext cx="7620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dirty="0"/>
              <a:t>* </a:t>
            </a:r>
            <a:r>
              <a:rPr lang="id-ID" altLang="en-US" sz="1800" dirty="0" smtClean="0"/>
              <a:t>Skrining terhadap</a:t>
            </a:r>
            <a:r>
              <a:rPr lang="en-US" altLang="en-US" sz="1800" dirty="0" smtClean="0"/>
              <a:t> </a:t>
            </a:r>
            <a:r>
              <a:rPr lang="en-US" altLang="en-US" sz="1800" dirty="0"/>
              <a:t>HLA-B*5701 </a:t>
            </a:r>
            <a:r>
              <a:rPr lang="id-ID" altLang="en-US" sz="1800" dirty="0" smtClean="0"/>
              <a:t>sebelum pengobatan dengan  </a:t>
            </a:r>
            <a:r>
              <a:rPr lang="en-US" altLang="en-US" sz="1800" dirty="0" smtClean="0"/>
              <a:t>ABC</a:t>
            </a:r>
            <a:r>
              <a:rPr lang="en-US" altLang="en-US" sz="1800" dirty="0"/>
              <a:t>; ABC </a:t>
            </a:r>
            <a:r>
              <a:rPr lang="id-ID" altLang="en-US" sz="1800" dirty="0" smtClean="0"/>
              <a:t>tidak boleh diberikan pada yang positif terhadap </a:t>
            </a:r>
            <a:r>
              <a:rPr lang="en-US" altLang="en-US" sz="1800" dirty="0" smtClean="0"/>
              <a:t>HLA-B*5701</a:t>
            </a:r>
            <a:r>
              <a:rPr lang="en-US" altLang="en-US" sz="1800" dirty="0"/>
              <a:t>. </a:t>
            </a:r>
          </a:p>
        </p:txBody>
      </p:sp>
    </p:spTree>
    <p:extLst>
      <p:ext uri="{BB962C8B-B14F-4D97-AF65-F5344CB8AC3E}">
        <p14:creationId xmlns:p14="http://schemas.microsoft.com/office/powerpoint/2010/main" val="1162684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txBox="1">
            <a:spLocks noChangeArrowheads="1"/>
          </p:cNvSpPr>
          <p:nvPr/>
        </p:nvSpPr>
        <p:spPr bwMode="auto">
          <a:xfrm>
            <a:off x="811164" y="1565784"/>
            <a:ext cx="7924800" cy="529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a:spcBef>
                <a:spcPts val="0"/>
              </a:spcBef>
              <a:defRPr/>
            </a:pPr>
            <a:r>
              <a:rPr lang="en-US" altLang="en-US" sz="2400" kern="0" dirty="0" smtClean="0"/>
              <a:t>d4T </a:t>
            </a:r>
          </a:p>
          <a:p>
            <a:pPr marL="633413" lvl="1" indent="-279400">
              <a:spcBef>
                <a:spcPts val="0"/>
              </a:spcBef>
              <a:defRPr/>
            </a:pPr>
            <a:r>
              <a:rPr lang="id-ID" altLang="en-US" sz="2400" kern="0" dirty="0" smtClean="0"/>
              <a:t>Neuropati p</a:t>
            </a:r>
            <a:r>
              <a:rPr lang="en-US" altLang="en-US" sz="2400" kern="0" dirty="0" err="1" smtClean="0"/>
              <a:t>eri</a:t>
            </a:r>
            <a:r>
              <a:rPr lang="id-ID" altLang="en-US" sz="2400" kern="0" dirty="0" smtClean="0"/>
              <a:t>f</a:t>
            </a:r>
            <a:r>
              <a:rPr lang="en-US" altLang="en-US" sz="2400" kern="0" dirty="0" err="1" smtClean="0"/>
              <a:t>er</a:t>
            </a:r>
            <a:endParaRPr lang="en-US" altLang="en-US" sz="2400" kern="0" dirty="0" smtClean="0"/>
          </a:p>
          <a:p>
            <a:pPr marL="633413" lvl="1" indent="-279400">
              <a:spcBef>
                <a:spcPts val="0"/>
              </a:spcBef>
              <a:defRPr/>
            </a:pPr>
            <a:r>
              <a:rPr lang="en-US" altLang="en-US" sz="2400" kern="0" dirty="0" err="1" smtClean="0"/>
              <a:t>Lipoatro</a:t>
            </a:r>
            <a:r>
              <a:rPr lang="id-ID" altLang="en-US" sz="2400" kern="0" dirty="0" smtClean="0"/>
              <a:t>fi</a:t>
            </a:r>
            <a:endParaRPr lang="en-US" altLang="en-US" sz="2400" kern="0" dirty="0" smtClean="0"/>
          </a:p>
          <a:p>
            <a:pPr marL="633413" lvl="1" indent="-279400">
              <a:spcBef>
                <a:spcPts val="0"/>
              </a:spcBef>
              <a:defRPr/>
            </a:pPr>
            <a:r>
              <a:rPr lang="en-US" altLang="en-US" sz="2400" kern="0" dirty="0" smtClean="0"/>
              <a:t>Pan</a:t>
            </a:r>
            <a:r>
              <a:rPr lang="id-ID" altLang="en-US" sz="2400" kern="0" dirty="0" smtClean="0"/>
              <a:t>k</a:t>
            </a:r>
            <a:r>
              <a:rPr lang="en-US" altLang="en-US" sz="2400" kern="0" dirty="0" err="1" smtClean="0"/>
              <a:t>reatitis</a:t>
            </a:r>
            <a:endParaRPr lang="en-US" altLang="en-US" sz="2400" kern="0" dirty="0" smtClean="0"/>
          </a:p>
          <a:p>
            <a:pPr marL="0">
              <a:spcBef>
                <a:spcPts val="0"/>
              </a:spcBef>
              <a:defRPr/>
            </a:pPr>
            <a:r>
              <a:rPr lang="en-US" altLang="en-US" sz="2400" kern="0" dirty="0" smtClean="0"/>
              <a:t>TDF</a:t>
            </a:r>
          </a:p>
          <a:p>
            <a:pPr marL="633413" lvl="1" indent="-279400">
              <a:spcBef>
                <a:spcPts val="0"/>
              </a:spcBef>
              <a:defRPr/>
            </a:pPr>
            <a:r>
              <a:rPr lang="id-ID" altLang="en-US" sz="2400" kern="0" dirty="0" smtClean="0"/>
              <a:t>Gangguan ginjal</a:t>
            </a:r>
            <a:endParaRPr lang="en-US" altLang="en-US" sz="2400" kern="0" dirty="0" smtClean="0"/>
          </a:p>
          <a:p>
            <a:pPr marL="633413" lvl="1" indent="-279400">
              <a:spcBef>
                <a:spcPts val="0"/>
              </a:spcBef>
              <a:defRPr/>
            </a:pPr>
            <a:r>
              <a:rPr lang="id-ID" altLang="en-US" sz="2400" kern="0" dirty="0" smtClean="0"/>
              <a:t>Densitas bone-mineral menurun</a:t>
            </a:r>
            <a:endParaRPr lang="en-US" altLang="en-US" sz="2400" kern="0" dirty="0" smtClean="0"/>
          </a:p>
          <a:p>
            <a:pPr marL="633413" lvl="1" indent="-279400">
              <a:spcBef>
                <a:spcPts val="0"/>
              </a:spcBef>
              <a:defRPr/>
            </a:pPr>
            <a:r>
              <a:rPr lang="id-ID" altLang="en-US" sz="2400" kern="0" dirty="0" smtClean="0"/>
              <a:t>Sakit kepala</a:t>
            </a:r>
            <a:endParaRPr lang="en-US" altLang="en-US" sz="2400" kern="0" dirty="0" smtClean="0"/>
          </a:p>
          <a:p>
            <a:pPr marL="633413" lvl="1" indent="-279400">
              <a:spcBef>
                <a:spcPts val="0"/>
              </a:spcBef>
              <a:defRPr/>
            </a:pPr>
            <a:r>
              <a:rPr lang="id-ID" altLang="en-US" sz="2400" kern="0" dirty="0" smtClean="0"/>
              <a:t>Intoleransi </a:t>
            </a:r>
            <a:r>
              <a:rPr lang="en-US" altLang="en-US" sz="2400" kern="0" dirty="0" smtClean="0"/>
              <a:t>GI</a:t>
            </a:r>
          </a:p>
          <a:p>
            <a:pPr marL="0">
              <a:spcBef>
                <a:spcPts val="0"/>
              </a:spcBef>
              <a:defRPr/>
            </a:pPr>
            <a:r>
              <a:rPr lang="en-US" altLang="en-US" sz="2400" kern="0" dirty="0" smtClean="0"/>
              <a:t>ZDV </a:t>
            </a:r>
          </a:p>
          <a:p>
            <a:pPr marL="633413" lvl="1" indent="-279400">
              <a:spcBef>
                <a:spcPts val="0"/>
              </a:spcBef>
              <a:defRPr/>
            </a:pPr>
            <a:r>
              <a:rPr lang="id-ID" altLang="en-US" sz="2400" kern="0" dirty="0" smtClean="0"/>
              <a:t>Sakit kepala</a:t>
            </a:r>
            <a:endParaRPr lang="en-US" altLang="en-US" sz="2400" kern="0" dirty="0" smtClean="0"/>
          </a:p>
          <a:p>
            <a:pPr marL="633413" lvl="1" indent="-279400">
              <a:spcBef>
                <a:spcPts val="0"/>
              </a:spcBef>
              <a:defRPr/>
            </a:pPr>
            <a:r>
              <a:rPr lang="id-ID" altLang="en-US" sz="2400" kern="0" dirty="0" smtClean="0"/>
              <a:t>Intoleransi </a:t>
            </a:r>
            <a:r>
              <a:rPr lang="en-US" altLang="en-US" sz="2400" kern="0" dirty="0" smtClean="0"/>
              <a:t>GI</a:t>
            </a:r>
          </a:p>
          <a:p>
            <a:pPr marL="633413" lvl="1" indent="-279400">
              <a:spcBef>
                <a:spcPts val="0"/>
              </a:spcBef>
              <a:defRPr/>
            </a:pPr>
            <a:r>
              <a:rPr lang="en-US" altLang="en-US" sz="2400" kern="0" dirty="0" err="1" smtClean="0"/>
              <a:t>Lipoatro</a:t>
            </a:r>
            <a:r>
              <a:rPr lang="id-ID" altLang="en-US" sz="2400" kern="0" dirty="0" smtClean="0"/>
              <a:t>fi</a:t>
            </a:r>
            <a:endParaRPr lang="en-US" altLang="en-US" sz="2400" kern="0" dirty="0" smtClean="0"/>
          </a:p>
          <a:p>
            <a:pPr marL="633413" lvl="1" indent="-279400">
              <a:spcBef>
                <a:spcPts val="0"/>
              </a:spcBef>
              <a:defRPr/>
            </a:pPr>
            <a:r>
              <a:rPr lang="id-ID" altLang="en-US" sz="2400" kern="0" dirty="0" smtClean="0"/>
              <a:t>Supresi sumsum tulang</a:t>
            </a:r>
            <a:endParaRPr lang="en-US" altLang="en-US" sz="2400" kern="0" dirty="0" smtClean="0"/>
          </a:p>
          <a:p>
            <a:pPr marL="0" lvl="1">
              <a:spcBef>
                <a:spcPts val="0"/>
              </a:spcBef>
              <a:defRPr/>
            </a:pPr>
            <a:endParaRPr lang="en-US" altLang="en-US" sz="2400" kern="0" dirty="0" smtClean="0"/>
          </a:p>
          <a:p>
            <a:pPr marL="0">
              <a:spcBef>
                <a:spcPts val="0"/>
              </a:spcBef>
              <a:defRPr/>
            </a:pPr>
            <a:endParaRPr lang="en-US" altLang="en-US" sz="2400" kern="0" dirty="0" smtClean="0"/>
          </a:p>
        </p:txBody>
      </p:sp>
      <p:sp>
        <p:nvSpPr>
          <p:cNvPr id="7" name="Rectangle 2"/>
          <p:cNvSpPr>
            <a:spLocks noGrp="1" noChangeArrowheads="1"/>
          </p:cNvSpPr>
          <p:nvPr>
            <p:ph type="title"/>
          </p:nvPr>
        </p:nvSpPr>
        <p:spPr>
          <a:xfrm>
            <a:off x="1956612" y="307260"/>
            <a:ext cx="5562600" cy="641350"/>
          </a:xfrm>
        </p:spPr>
        <p:txBody>
          <a:bodyPr>
            <a:normAutofit fontScale="90000"/>
          </a:bodyPr>
          <a:lstStyle/>
          <a:p>
            <a:pPr eaLnBrk="1" hangingPunct="1"/>
            <a:r>
              <a:rPr lang="id-ID" altLang="id-ID" b="1" dirty="0" smtClean="0">
                <a:solidFill>
                  <a:srgbClr val="7030A0"/>
                </a:solidFill>
              </a:rPr>
              <a:t>Efek Samping</a:t>
            </a:r>
            <a:r>
              <a:rPr lang="en-US" altLang="id-ID" b="1" dirty="0" smtClean="0">
                <a:solidFill>
                  <a:srgbClr val="7030A0"/>
                </a:solidFill>
              </a:rPr>
              <a:t>: NRTI </a:t>
            </a:r>
            <a:r>
              <a:rPr lang="en-US" altLang="id-ID" sz="2000" b="1" dirty="0" smtClean="0">
                <a:solidFill>
                  <a:srgbClr val="7030A0"/>
                </a:solidFill>
              </a:rPr>
              <a:t>(</a:t>
            </a:r>
            <a:r>
              <a:rPr lang="id-ID" altLang="id-ID" sz="2000" b="1" dirty="0" smtClean="0">
                <a:solidFill>
                  <a:srgbClr val="7030A0"/>
                </a:solidFill>
              </a:rPr>
              <a:t>3</a:t>
            </a:r>
            <a:r>
              <a:rPr lang="en-US" altLang="id-ID" sz="2000" b="1" dirty="0" smtClean="0">
                <a:solidFill>
                  <a:srgbClr val="7030A0"/>
                </a:solidFill>
              </a:rPr>
              <a:t>)</a:t>
            </a:r>
          </a:p>
        </p:txBody>
      </p:sp>
    </p:spTree>
    <p:extLst>
      <p:ext uri="{BB962C8B-B14F-4D97-AF65-F5344CB8AC3E}">
        <p14:creationId xmlns:p14="http://schemas.microsoft.com/office/powerpoint/2010/main" val="116663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079516" y="238440"/>
            <a:ext cx="5410200" cy="641350"/>
          </a:xfrm>
        </p:spPr>
        <p:txBody>
          <a:bodyPr>
            <a:normAutofit fontScale="90000"/>
          </a:bodyPr>
          <a:lstStyle/>
          <a:p>
            <a:pPr eaLnBrk="1" hangingPunct="1"/>
            <a:r>
              <a:rPr lang="en-US" altLang="id-ID" b="1" dirty="0" err="1" smtClean="0">
                <a:solidFill>
                  <a:srgbClr val="7030A0"/>
                </a:solidFill>
              </a:rPr>
              <a:t>Efe</a:t>
            </a:r>
            <a:r>
              <a:rPr lang="id-ID" altLang="id-ID" b="1" dirty="0" smtClean="0">
                <a:solidFill>
                  <a:srgbClr val="7030A0"/>
                </a:solidFill>
              </a:rPr>
              <a:t>k Samping</a:t>
            </a:r>
            <a:r>
              <a:rPr lang="en-US" altLang="id-ID" b="1" dirty="0" smtClean="0">
                <a:solidFill>
                  <a:srgbClr val="7030A0"/>
                </a:solidFill>
              </a:rPr>
              <a:t>: NNRTI</a:t>
            </a:r>
          </a:p>
        </p:txBody>
      </p:sp>
      <p:sp>
        <p:nvSpPr>
          <p:cNvPr id="5" name="Rectangle 3"/>
          <p:cNvSpPr txBox="1">
            <a:spLocks noChangeArrowheads="1"/>
          </p:cNvSpPr>
          <p:nvPr/>
        </p:nvSpPr>
        <p:spPr bwMode="auto">
          <a:xfrm>
            <a:off x="833280" y="1676400"/>
            <a:ext cx="82296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defRPr/>
            </a:pPr>
            <a:r>
              <a:rPr lang="id-ID" altLang="en-US" kern="0" dirty="0" smtClean="0"/>
              <a:t>Semua </a:t>
            </a:r>
            <a:r>
              <a:rPr lang="en-US" altLang="en-US" kern="0" dirty="0" smtClean="0"/>
              <a:t>NNRTI:</a:t>
            </a:r>
          </a:p>
          <a:p>
            <a:pPr lvl="1">
              <a:lnSpc>
                <a:spcPct val="90000"/>
              </a:lnSpc>
              <a:defRPr/>
            </a:pPr>
            <a:r>
              <a:rPr lang="en-US" altLang="en-US" kern="0" dirty="0" smtClean="0"/>
              <a:t>R</a:t>
            </a:r>
            <a:r>
              <a:rPr lang="id-ID" altLang="en-US" kern="0" dirty="0" smtClean="0"/>
              <a:t>uam kulit</a:t>
            </a:r>
            <a:r>
              <a:rPr lang="en-US" altLang="en-US" kern="0" dirty="0" smtClean="0"/>
              <a:t>, </a:t>
            </a:r>
            <a:r>
              <a:rPr lang="id-ID" altLang="en-US" kern="0" dirty="0" smtClean="0"/>
              <a:t>termasuk sindrom </a:t>
            </a:r>
            <a:r>
              <a:rPr lang="en-US" altLang="en-US" kern="0" dirty="0" smtClean="0"/>
              <a:t>Stevens-Johnson</a:t>
            </a:r>
          </a:p>
          <a:p>
            <a:pPr lvl="1">
              <a:lnSpc>
                <a:spcPct val="90000"/>
              </a:lnSpc>
              <a:defRPr/>
            </a:pPr>
            <a:r>
              <a:rPr lang="en-US" altLang="en-US" kern="0" dirty="0" err="1" smtClean="0"/>
              <a:t>Hepatoto</a:t>
            </a:r>
            <a:r>
              <a:rPr lang="id-ID" altLang="en-US" kern="0" dirty="0" smtClean="0"/>
              <a:t>ks</a:t>
            </a:r>
            <a:r>
              <a:rPr lang="en-US" altLang="en-US" kern="0" dirty="0" err="1" smtClean="0"/>
              <a:t>i</a:t>
            </a:r>
            <a:r>
              <a:rPr lang="id-ID" altLang="en-US" kern="0" dirty="0" smtClean="0"/>
              <a:t>s</a:t>
            </a:r>
            <a:r>
              <a:rPr lang="en-US" altLang="en-US" kern="0" dirty="0" smtClean="0"/>
              <a:t>it</a:t>
            </a:r>
            <a:r>
              <a:rPr lang="id-ID" altLang="en-US" kern="0" dirty="0" smtClean="0"/>
              <a:t>as</a:t>
            </a:r>
            <a:r>
              <a:rPr lang="en-US" altLang="en-US" kern="0" dirty="0" smtClean="0"/>
              <a:t> (</a:t>
            </a:r>
            <a:r>
              <a:rPr lang="id-ID" altLang="en-US" kern="0" dirty="0" smtClean="0"/>
              <a:t>terutama </a:t>
            </a:r>
            <a:r>
              <a:rPr lang="en-US" altLang="en-US" kern="0" dirty="0" smtClean="0"/>
              <a:t>NVP)</a:t>
            </a:r>
          </a:p>
          <a:p>
            <a:pPr lvl="1">
              <a:lnSpc>
                <a:spcPct val="90000"/>
              </a:lnSpc>
              <a:defRPr/>
            </a:pPr>
            <a:r>
              <a:rPr lang="id-ID" altLang="en-US" kern="0" dirty="0" smtClean="0"/>
              <a:t>Interaksi antar obat</a:t>
            </a:r>
            <a:endParaRPr lang="en-US" altLang="en-US" kern="0" dirty="0" smtClean="0"/>
          </a:p>
        </p:txBody>
      </p:sp>
    </p:spTree>
    <p:extLst>
      <p:ext uri="{BB962C8B-B14F-4D97-AF65-F5344CB8AC3E}">
        <p14:creationId xmlns:p14="http://schemas.microsoft.com/office/powerpoint/2010/main" val="1984190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828800" y="282684"/>
            <a:ext cx="5943600" cy="646113"/>
          </a:xfrm>
        </p:spPr>
        <p:txBody>
          <a:bodyPr>
            <a:normAutofit fontScale="90000"/>
          </a:bodyPr>
          <a:lstStyle/>
          <a:p>
            <a:pPr eaLnBrk="1" hangingPunct="1"/>
            <a:r>
              <a:rPr lang="en-US" altLang="id-ID" b="1" dirty="0" err="1" smtClean="0">
                <a:solidFill>
                  <a:srgbClr val="7030A0"/>
                </a:solidFill>
              </a:rPr>
              <a:t>Efe</a:t>
            </a:r>
            <a:r>
              <a:rPr lang="id-ID" altLang="id-ID" b="1" dirty="0" smtClean="0">
                <a:solidFill>
                  <a:srgbClr val="7030A0"/>
                </a:solidFill>
              </a:rPr>
              <a:t>k Samping</a:t>
            </a:r>
            <a:r>
              <a:rPr lang="en-US" altLang="id-ID" b="1" dirty="0" smtClean="0">
                <a:solidFill>
                  <a:srgbClr val="7030A0"/>
                </a:solidFill>
              </a:rPr>
              <a:t>: NNRTI </a:t>
            </a:r>
            <a:r>
              <a:rPr lang="en-US" altLang="id-ID" sz="2000" b="1" dirty="0" smtClean="0">
                <a:solidFill>
                  <a:srgbClr val="7030A0"/>
                </a:solidFill>
              </a:rPr>
              <a:t>(2)</a:t>
            </a:r>
          </a:p>
        </p:txBody>
      </p:sp>
      <p:sp>
        <p:nvSpPr>
          <p:cNvPr id="5" name="Rectangle 3"/>
          <p:cNvSpPr txBox="1">
            <a:spLocks noChangeArrowheads="1"/>
          </p:cNvSpPr>
          <p:nvPr/>
        </p:nvSpPr>
        <p:spPr bwMode="auto">
          <a:xfrm>
            <a:off x="852948" y="1700976"/>
            <a:ext cx="7696200" cy="4390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defRPr/>
            </a:pPr>
            <a:r>
              <a:rPr lang="en-US" altLang="en-US" sz="2800" kern="0" dirty="0" smtClean="0"/>
              <a:t>EFV</a:t>
            </a:r>
          </a:p>
          <a:p>
            <a:pPr lvl="1">
              <a:lnSpc>
                <a:spcPct val="90000"/>
              </a:lnSpc>
              <a:defRPr/>
            </a:pPr>
            <a:r>
              <a:rPr lang="en-US" altLang="en-US" sz="2400" kern="0" dirty="0" err="1" smtClean="0"/>
              <a:t>Neurops</a:t>
            </a:r>
            <a:r>
              <a:rPr lang="id-ID" altLang="en-US" sz="2400" kern="0" dirty="0" smtClean="0"/>
              <a:t>ik</a:t>
            </a:r>
            <a:r>
              <a:rPr lang="en-US" altLang="en-US" sz="2400" kern="0" dirty="0" err="1" smtClean="0"/>
              <a:t>iatri</a:t>
            </a:r>
            <a:r>
              <a:rPr lang="id-ID" altLang="en-US" sz="2400" kern="0" dirty="0" smtClean="0"/>
              <a:t>k</a:t>
            </a:r>
            <a:endParaRPr lang="en-US" altLang="en-US" sz="2400" kern="0" dirty="0" smtClean="0"/>
          </a:p>
          <a:p>
            <a:pPr lvl="1">
              <a:lnSpc>
                <a:spcPct val="90000"/>
              </a:lnSpc>
              <a:defRPr/>
            </a:pPr>
            <a:r>
              <a:rPr lang="id-ID" altLang="en-US" sz="2400" kern="0" dirty="0" smtClean="0"/>
              <a:t>K</a:t>
            </a:r>
            <a:r>
              <a:rPr lang="en-US" altLang="en-US" sz="2400" kern="0" dirty="0" smtClean="0"/>
              <a:t>as</a:t>
            </a:r>
            <a:r>
              <a:rPr lang="id-ID" altLang="en-US" sz="2400" kern="0" dirty="0" smtClean="0"/>
              <a:t>u</a:t>
            </a:r>
            <a:r>
              <a:rPr lang="en-US" altLang="en-US" sz="2400" kern="0" dirty="0" smtClean="0"/>
              <a:t>s </a:t>
            </a:r>
            <a:r>
              <a:rPr lang="id-ID" altLang="en-US" sz="2400" kern="0" dirty="0" smtClean="0"/>
              <a:t>defek</a:t>
            </a:r>
            <a:r>
              <a:rPr lang="en-US" altLang="en-US" sz="2400" kern="0" dirty="0" smtClean="0"/>
              <a:t> neural tube </a:t>
            </a:r>
            <a:r>
              <a:rPr lang="id-ID" altLang="en-US" sz="2400" kern="0" dirty="0" smtClean="0"/>
              <a:t>pada bayi setelah pajanan 5-7 minggu</a:t>
            </a:r>
            <a:endParaRPr lang="en-US" altLang="en-US" sz="2400" kern="0" dirty="0" smtClean="0"/>
          </a:p>
          <a:p>
            <a:pPr lvl="1">
              <a:lnSpc>
                <a:spcPct val="90000"/>
              </a:lnSpc>
              <a:defRPr/>
            </a:pPr>
            <a:r>
              <a:rPr lang="en-US" altLang="en-US" sz="2400" kern="0" dirty="0" smtClean="0"/>
              <a:t>D</a:t>
            </a:r>
            <a:r>
              <a:rPr lang="id-ID" altLang="en-US" sz="2400" kern="0" dirty="0" smtClean="0"/>
              <a:t>i</a:t>
            </a:r>
            <a:r>
              <a:rPr lang="en-US" altLang="en-US" sz="2400" kern="0" dirty="0" err="1" smtClean="0"/>
              <a:t>slipidemia</a:t>
            </a:r>
            <a:endParaRPr lang="en-US" altLang="en-US" sz="2400" kern="0" dirty="0" smtClean="0"/>
          </a:p>
          <a:p>
            <a:pPr>
              <a:lnSpc>
                <a:spcPct val="90000"/>
              </a:lnSpc>
              <a:defRPr/>
            </a:pPr>
            <a:r>
              <a:rPr lang="en-US" altLang="en-US" sz="2800" kern="0" dirty="0" smtClean="0"/>
              <a:t>NVP</a:t>
            </a:r>
          </a:p>
          <a:p>
            <a:pPr lvl="1">
              <a:lnSpc>
                <a:spcPct val="90000"/>
              </a:lnSpc>
              <a:defRPr/>
            </a:pPr>
            <a:r>
              <a:rPr lang="id-ID" altLang="en-US" sz="2400" kern="0" dirty="0" smtClean="0"/>
              <a:t>Sering menyebabkan ruam kulit</a:t>
            </a:r>
            <a:endParaRPr lang="en-US" altLang="en-US" sz="2400" kern="0" dirty="0" smtClean="0"/>
          </a:p>
          <a:p>
            <a:pPr lvl="1">
              <a:lnSpc>
                <a:spcPct val="90000"/>
              </a:lnSpc>
              <a:defRPr/>
            </a:pPr>
            <a:r>
              <a:rPr lang="en-US" altLang="en-US" sz="2400" kern="0" dirty="0" err="1" smtClean="0"/>
              <a:t>Hepatoto</a:t>
            </a:r>
            <a:r>
              <a:rPr lang="id-ID" altLang="en-US" sz="2400" kern="0" dirty="0" smtClean="0"/>
              <a:t>ks</a:t>
            </a:r>
            <a:r>
              <a:rPr lang="en-US" altLang="en-US" sz="2400" kern="0" dirty="0" err="1" smtClean="0"/>
              <a:t>i</a:t>
            </a:r>
            <a:r>
              <a:rPr lang="id-ID" altLang="en-US" sz="2400" kern="0" dirty="0" smtClean="0"/>
              <a:t>s</a:t>
            </a:r>
            <a:r>
              <a:rPr lang="en-US" altLang="en-US" sz="2400" kern="0" dirty="0" smtClean="0"/>
              <a:t>it</a:t>
            </a:r>
            <a:r>
              <a:rPr lang="id-ID" altLang="en-US" sz="2400" kern="0" dirty="0" smtClean="0"/>
              <a:t>as</a:t>
            </a:r>
            <a:r>
              <a:rPr lang="en-US" altLang="en-US" sz="2400" kern="0" dirty="0" smtClean="0"/>
              <a:t> (</a:t>
            </a:r>
            <a:r>
              <a:rPr lang="id-ID" altLang="en-US" sz="2400" kern="0" dirty="0" smtClean="0"/>
              <a:t>bisa berat dan mengancam hidup</a:t>
            </a:r>
            <a:r>
              <a:rPr lang="en-US" altLang="en-US" sz="2400" kern="0" dirty="0" smtClean="0"/>
              <a:t>;</a:t>
            </a:r>
            <a:br>
              <a:rPr lang="en-US" altLang="en-US" sz="2400" kern="0" dirty="0" smtClean="0"/>
            </a:br>
            <a:r>
              <a:rPr lang="id-ID" altLang="en-US" sz="2400" kern="0" dirty="0" smtClean="0"/>
              <a:t>risiko lebih tinggi pada </a:t>
            </a:r>
            <a:r>
              <a:rPr lang="en-US" altLang="en-US" sz="2400" kern="0" dirty="0" smtClean="0"/>
              <a:t>pa</a:t>
            </a:r>
            <a:r>
              <a:rPr lang="id-ID" altLang="en-US" sz="2400" kern="0" dirty="0" smtClean="0"/>
              <a:t>s</a:t>
            </a:r>
            <a:r>
              <a:rPr lang="en-US" altLang="en-US" sz="2400" kern="0" dirty="0" err="1" smtClean="0"/>
              <a:t>ien</a:t>
            </a:r>
            <a:r>
              <a:rPr lang="en-US" altLang="en-US" sz="2400" kern="0" dirty="0" smtClean="0"/>
              <a:t> </a:t>
            </a:r>
            <a:r>
              <a:rPr lang="id-ID" altLang="en-US" sz="2400" kern="0" dirty="0" smtClean="0"/>
              <a:t>dengan jumlah </a:t>
            </a:r>
            <a:r>
              <a:rPr lang="en-US" altLang="en-US" sz="2400" kern="0" dirty="0" smtClean="0"/>
              <a:t>CD4 </a:t>
            </a:r>
            <a:r>
              <a:rPr lang="id-ID" altLang="en-US" sz="2400" kern="0" dirty="0" smtClean="0"/>
              <a:t>lebih tinggi pada saat inisiasi NVP, dan pada perempuan</a:t>
            </a:r>
            <a:r>
              <a:rPr lang="en-US" altLang="en-US" sz="2400" kern="0" dirty="0" smtClean="0"/>
              <a:t>) </a:t>
            </a:r>
          </a:p>
        </p:txBody>
      </p:sp>
    </p:spTree>
    <p:extLst>
      <p:ext uri="{BB962C8B-B14F-4D97-AF65-F5344CB8AC3E}">
        <p14:creationId xmlns:p14="http://schemas.microsoft.com/office/powerpoint/2010/main" val="1092966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416272" y="312180"/>
            <a:ext cx="4572000" cy="641350"/>
          </a:xfrm>
        </p:spPr>
        <p:txBody>
          <a:bodyPr>
            <a:normAutofit fontScale="90000"/>
          </a:bodyPr>
          <a:lstStyle/>
          <a:p>
            <a:pPr eaLnBrk="1" hangingPunct="1"/>
            <a:r>
              <a:rPr lang="id-ID" altLang="id-ID" b="1" dirty="0" smtClean="0">
                <a:solidFill>
                  <a:srgbClr val="7030A0"/>
                </a:solidFill>
              </a:rPr>
              <a:t>Efek Samping</a:t>
            </a:r>
            <a:r>
              <a:rPr lang="en-US" altLang="id-ID" b="1" dirty="0" smtClean="0">
                <a:solidFill>
                  <a:srgbClr val="7030A0"/>
                </a:solidFill>
              </a:rPr>
              <a:t>: PI</a:t>
            </a:r>
          </a:p>
        </p:txBody>
      </p:sp>
      <p:sp>
        <p:nvSpPr>
          <p:cNvPr id="5" name="Rectangle 3"/>
          <p:cNvSpPr txBox="1">
            <a:spLocks noChangeArrowheads="1"/>
          </p:cNvSpPr>
          <p:nvPr/>
        </p:nvSpPr>
        <p:spPr bwMode="auto">
          <a:xfrm>
            <a:off x="860328" y="1789464"/>
            <a:ext cx="81534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id-ID" altLang="en-US" kern="0" dirty="0" smtClean="0"/>
              <a:t>Semua </a:t>
            </a:r>
            <a:r>
              <a:rPr lang="en-US" altLang="en-US" kern="0" dirty="0" smtClean="0"/>
              <a:t>PI:  </a:t>
            </a:r>
          </a:p>
          <a:p>
            <a:pPr lvl="1">
              <a:defRPr/>
            </a:pPr>
            <a:r>
              <a:rPr lang="en-US" altLang="en-US" kern="0" dirty="0" smtClean="0"/>
              <a:t>H</a:t>
            </a:r>
            <a:r>
              <a:rPr lang="id-ID" altLang="en-US" kern="0" dirty="0" smtClean="0"/>
              <a:t>i</a:t>
            </a:r>
            <a:r>
              <a:rPr lang="en-US" altLang="en-US" kern="0" dirty="0" err="1" smtClean="0"/>
              <a:t>perlipidemi</a:t>
            </a:r>
            <a:endParaRPr lang="en-US" altLang="en-US" kern="0" dirty="0" smtClean="0"/>
          </a:p>
          <a:p>
            <a:pPr lvl="1">
              <a:defRPr/>
            </a:pPr>
            <a:r>
              <a:rPr lang="en-US" altLang="en-US" kern="0" dirty="0" err="1" smtClean="0"/>
              <a:t>Lipod</a:t>
            </a:r>
            <a:r>
              <a:rPr lang="id-ID" altLang="en-US" kern="0" dirty="0" smtClean="0"/>
              <a:t>i</a:t>
            </a:r>
            <a:r>
              <a:rPr lang="en-US" altLang="en-US" kern="0" dirty="0" err="1" smtClean="0"/>
              <a:t>stro</a:t>
            </a:r>
            <a:r>
              <a:rPr lang="id-ID" altLang="en-US" kern="0" dirty="0" smtClean="0"/>
              <a:t>fi</a:t>
            </a:r>
            <a:endParaRPr lang="en-US" altLang="en-US" kern="0" dirty="0" smtClean="0"/>
          </a:p>
          <a:p>
            <a:pPr lvl="1">
              <a:defRPr/>
            </a:pPr>
            <a:r>
              <a:rPr lang="en-US" altLang="en-US" kern="0" dirty="0" err="1" smtClean="0"/>
              <a:t>Hepatoto</a:t>
            </a:r>
            <a:r>
              <a:rPr lang="id-ID" altLang="en-US" kern="0" dirty="0" smtClean="0"/>
              <a:t>ks</a:t>
            </a:r>
            <a:r>
              <a:rPr lang="en-US" altLang="en-US" kern="0" dirty="0" err="1" smtClean="0"/>
              <a:t>i</a:t>
            </a:r>
            <a:r>
              <a:rPr lang="id-ID" altLang="en-US" kern="0" dirty="0" smtClean="0"/>
              <a:t>s</a:t>
            </a:r>
            <a:r>
              <a:rPr lang="en-US" altLang="en-US" kern="0" dirty="0" smtClean="0"/>
              <a:t>it</a:t>
            </a:r>
            <a:r>
              <a:rPr lang="id-ID" altLang="en-US" kern="0" dirty="0" smtClean="0"/>
              <a:t>as</a:t>
            </a:r>
            <a:endParaRPr lang="en-US" altLang="en-US" kern="0" dirty="0" smtClean="0"/>
          </a:p>
          <a:p>
            <a:pPr lvl="1">
              <a:defRPr/>
            </a:pPr>
            <a:r>
              <a:rPr lang="id-ID" altLang="en-US" kern="0" dirty="0" smtClean="0"/>
              <a:t>I</a:t>
            </a:r>
            <a:r>
              <a:rPr lang="en-US" altLang="en-US" kern="0" dirty="0" err="1" smtClean="0"/>
              <a:t>ntoleran</a:t>
            </a:r>
            <a:r>
              <a:rPr lang="id-ID" altLang="en-US" kern="0" dirty="0" smtClean="0"/>
              <a:t>si Gastro Intestinal</a:t>
            </a:r>
            <a:endParaRPr lang="en-US" altLang="en-US" kern="0" dirty="0" smtClean="0"/>
          </a:p>
          <a:p>
            <a:pPr lvl="1">
              <a:defRPr/>
            </a:pPr>
            <a:r>
              <a:rPr lang="id-ID" altLang="en-US" kern="0" dirty="0" smtClean="0"/>
              <a:t>Kemungkinan meningkatkan risiko pendarahan pada</a:t>
            </a:r>
            <a:r>
              <a:rPr lang="en-US" altLang="en-US" kern="0" dirty="0" smtClean="0"/>
              <a:t> </a:t>
            </a:r>
            <a:r>
              <a:rPr lang="en-US" altLang="en-US" kern="0" dirty="0" err="1" smtClean="0"/>
              <a:t>hemo</a:t>
            </a:r>
            <a:r>
              <a:rPr lang="id-ID" altLang="en-US" kern="0" dirty="0" smtClean="0"/>
              <a:t>f</a:t>
            </a:r>
            <a:r>
              <a:rPr lang="en-US" altLang="en-US" kern="0" dirty="0" err="1" smtClean="0"/>
              <a:t>ili</a:t>
            </a:r>
            <a:endParaRPr lang="en-US" altLang="en-US" kern="0" dirty="0" smtClean="0"/>
          </a:p>
          <a:p>
            <a:pPr lvl="1">
              <a:defRPr/>
            </a:pPr>
            <a:r>
              <a:rPr lang="id-ID" altLang="en-US" kern="0" dirty="0" smtClean="0"/>
              <a:t>Interaksi Obat</a:t>
            </a:r>
            <a:endParaRPr lang="en-US" altLang="en-US" kern="0" dirty="0" smtClean="0"/>
          </a:p>
        </p:txBody>
      </p:sp>
    </p:spTree>
    <p:extLst>
      <p:ext uri="{BB962C8B-B14F-4D97-AF65-F5344CB8AC3E}">
        <p14:creationId xmlns:p14="http://schemas.microsoft.com/office/powerpoint/2010/main" val="1701181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256492" y="277764"/>
            <a:ext cx="5029200" cy="641350"/>
          </a:xfrm>
        </p:spPr>
        <p:txBody>
          <a:bodyPr>
            <a:normAutofit fontScale="90000"/>
          </a:bodyPr>
          <a:lstStyle/>
          <a:p>
            <a:pPr eaLnBrk="1" hangingPunct="1"/>
            <a:r>
              <a:rPr lang="en-US" altLang="id-ID" b="1" dirty="0" err="1" smtClean="0">
                <a:solidFill>
                  <a:srgbClr val="7030A0"/>
                </a:solidFill>
              </a:rPr>
              <a:t>Efe</a:t>
            </a:r>
            <a:r>
              <a:rPr lang="id-ID" altLang="id-ID" b="1" dirty="0" smtClean="0">
                <a:solidFill>
                  <a:srgbClr val="7030A0"/>
                </a:solidFill>
              </a:rPr>
              <a:t>k Samping</a:t>
            </a:r>
            <a:r>
              <a:rPr lang="en-US" altLang="id-ID" b="1" dirty="0" smtClean="0">
                <a:solidFill>
                  <a:srgbClr val="7030A0"/>
                </a:solidFill>
              </a:rPr>
              <a:t>: PI </a:t>
            </a:r>
            <a:r>
              <a:rPr lang="en-US" altLang="id-ID" sz="2000" b="1" dirty="0" smtClean="0">
                <a:solidFill>
                  <a:srgbClr val="7030A0"/>
                </a:solidFill>
              </a:rPr>
              <a:t>(2)</a:t>
            </a:r>
          </a:p>
        </p:txBody>
      </p:sp>
      <p:sp>
        <p:nvSpPr>
          <p:cNvPr id="5" name="Rectangle 3"/>
          <p:cNvSpPr txBox="1">
            <a:spLocks noChangeArrowheads="1"/>
          </p:cNvSpPr>
          <p:nvPr/>
        </p:nvSpPr>
        <p:spPr bwMode="auto">
          <a:xfrm>
            <a:off x="877536" y="1914816"/>
            <a:ext cx="6858000" cy="3955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
              <a:defRPr/>
            </a:pPr>
            <a:r>
              <a:rPr lang="en-US" altLang="en-US" sz="2800" kern="0" dirty="0" smtClean="0"/>
              <a:t>DRV </a:t>
            </a:r>
          </a:p>
          <a:p>
            <a:pPr lvl="1">
              <a:defRPr/>
            </a:pPr>
            <a:r>
              <a:rPr lang="en-US" altLang="en-US" sz="2400" kern="0" dirty="0" smtClean="0"/>
              <a:t>R</a:t>
            </a:r>
            <a:r>
              <a:rPr lang="id-ID" altLang="en-US" sz="2400" kern="0" dirty="0" smtClean="0"/>
              <a:t>uam kulit</a:t>
            </a:r>
            <a:endParaRPr lang="en-US" altLang="en-US" sz="2400" kern="0" dirty="0" smtClean="0"/>
          </a:p>
          <a:p>
            <a:pPr lvl="1">
              <a:defRPr/>
            </a:pPr>
            <a:r>
              <a:rPr lang="id-ID" altLang="en-US" sz="2400" kern="0" dirty="0" smtClean="0"/>
              <a:t>Toksisitas hati</a:t>
            </a:r>
          </a:p>
          <a:p>
            <a:pPr>
              <a:defRPr/>
            </a:pPr>
            <a:r>
              <a:rPr lang="en-US" altLang="en-US" sz="2800" kern="0" dirty="0"/>
              <a:t>LPV/r </a:t>
            </a:r>
          </a:p>
          <a:p>
            <a:pPr lvl="1">
              <a:defRPr/>
            </a:pPr>
            <a:r>
              <a:rPr lang="id-ID" altLang="en-US" sz="2400" kern="0" dirty="0" smtClean="0"/>
              <a:t>Intoleransi </a:t>
            </a:r>
            <a:r>
              <a:rPr lang="en-US" altLang="en-US" sz="2400" kern="0" dirty="0" smtClean="0"/>
              <a:t>GI</a:t>
            </a:r>
            <a:endParaRPr lang="en-US" altLang="en-US" sz="2400" kern="0" dirty="0"/>
          </a:p>
          <a:p>
            <a:pPr lvl="1">
              <a:defRPr/>
            </a:pPr>
            <a:r>
              <a:rPr lang="en-US" altLang="en-US" sz="2400" kern="0" dirty="0" smtClean="0"/>
              <a:t>Diabetes/</a:t>
            </a:r>
            <a:r>
              <a:rPr lang="id-ID" altLang="en-US" sz="2400" kern="0" dirty="0" smtClean="0"/>
              <a:t>resistensi </a:t>
            </a:r>
            <a:r>
              <a:rPr lang="en-US" altLang="en-US" sz="2400" kern="0" dirty="0" smtClean="0"/>
              <a:t>insulin</a:t>
            </a:r>
            <a:endParaRPr lang="en-US" altLang="en-US" sz="2400" kern="0" dirty="0"/>
          </a:p>
          <a:p>
            <a:pPr lvl="1">
              <a:defRPr/>
            </a:pPr>
            <a:r>
              <a:rPr lang="id-ID" altLang="en-US" sz="2400" kern="0" dirty="0" smtClean="0"/>
              <a:t>Mungkin meningkatkan risiko </a:t>
            </a:r>
            <a:r>
              <a:rPr lang="en-US" altLang="en-US" sz="2400" kern="0" dirty="0" smtClean="0"/>
              <a:t>MI</a:t>
            </a:r>
            <a:endParaRPr lang="en-US" altLang="en-US" sz="2400" kern="0" dirty="0"/>
          </a:p>
          <a:p>
            <a:pPr lvl="1">
              <a:defRPr/>
            </a:pPr>
            <a:r>
              <a:rPr lang="id-ID" altLang="en-US" sz="2400" kern="0" dirty="0" smtClean="0"/>
              <a:t>Prolong interval </a:t>
            </a:r>
            <a:r>
              <a:rPr lang="en-US" altLang="en-US" sz="2400" kern="0" dirty="0" smtClean="0"/>
              <a:t>PR </a:t>
            </a:r>
            <a:r>
              <a:rPr lang="id-ID" altLang="en-US" sz="2400" kern="0" dirty="0" smtClean="0"/>
              <a:t>d</a:t>
            </a:r>
            <a:r>
              <a:rPr lang="en-US" altLang="en-US" sz="2400" kern="0" dirty="0" smtClean="0"/>
              <a:t>an QT</a:t>
            </a:r>
          </a:p>
          <a:p>
            <a:pPr>
              <a:buFont typeface="Wingdings" pitchFamily="2" charset="2"/>
              <a:buNone/>
              <a:defRPr/>
            </a:pPr>
            <a:endParaRPr lang="en-US" altLang="en-US" sz="2800" kern="0" dirty="0" smtClean="0"/>
          </a:p>
        </p:txBody>
      </p:sp>
    </p:spTree>
    <p:extLst>
      <p:ext uri="{BB962C8B-B14F-4D97-AF65-F5344CB8AC3E}">
        <p14:creationId xmlns:p14="http://schemas.microsoft.com/office/powerpoint/2010/main" val="1556912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182752" y="322214"/>
            <a:ext cx="4953000" cy="641350"/>
          </a:xfrm>
        </p:spPr>
        <p:txBody>
          <a:bodyPr>
            <a:normAutofit fontScale="90000"/>
          </a:bodyPr>
          <a:lstStyle/>
          <a:p>
            <a:pPr eaLnBrk="1" hangingPunct="1"/>
            <a:r>
              <a:rPr lang="en-US" altLang="id-ID" sz="4000" b="1" dirty="0" err="1" smtClean="0">
                <a:solidFill>
                  <a:srgbClr val="7030A0"/>
                </a:solidFill>
              </a:rPr>
              <a:t>Efe</a:t>
            </a:r>
            <a:r>
              <a:rPr lang="id-ID" altLang="id-ID" sz="4000" b="1" dirty="0" smtClean="0">
                <a:solidFill>
                  <a:srgbClr val="7030A0"/>
                </a:solidFill>
              </a:rPr>
              <a:t>k Samping</a:t>
            </a:r>
            <a:r>
              <a:rPr lang="en-US" altLang="id-ID" sz="4000" b="1" dirty="0" smtClean="0">
                <a:solidFill>
                  <a:srgbClr val="7030A0"/>
                </a:solidFill>
              </a:rPr>
              <a:t>: II</a:t>
            </a:r>
            <a:endParaRPr lang="en-US" altLang="id-ID" sz="2000" b="1" dirty="0" smtClean="0">
              <a:solidFill>
                <a:srgbClr val="7030A0"/>
              </a:solidFill>
            </a:endParaRPr>
          </a:p>
        </p:txBody>
      </p:sp>
      <p:sp>
        <p:nvSpPr>
          <p:cNvPr id="5" name="Rectangle 3"/>
          <p:cNvSpPr txBox="1">
            <a:spLocks noChangeArrowheads="1"/>
          </p:cNvSpPr>
          <p:nvPr/>
        </p:nvSpPr>
        <p:spPr bwMode="auto">
          <a:xfrm>
            <a:off x="914400" y="1917290"/>
            <a:ext cx="7391400" cy="4748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altLang="en-US" sz="2800" kern="0" dirty="0" smtClean="0"/>
              <a:t>RAL </a:t>
            </a:r>
          </a:p>
          <a:p>
            <a:pPr lvl="1">
              <a:defRPr/>
            </a:pPr>
            <a:r>
              <a:rPr lang="en-US" altLang="en-US" sz="2400" kern="0" dirty="0" smtClean="0"/>
              <a:t>Nausea</a:t>
            </a:r>
          </a:p>
          <a:p>
            <a:pPr lvl="1">
              <a:defRPr/>
            </a:pPr>
            <a:r>
              <a:rPr lang="id-ID" altLang="en-US" sz="2400" kern="0" dirty="0" smtClean="0"/>
              <a:t>Sakit kepala</a:t>
            </a:r>
            <a:endParaRPr lang="en-US" altLang="en-US" sz="2400" kern="0" dirty="0" smtClean="0"/>
          </a:p>
          <a:p>
            <a:pPr lvl="1">
              <a:defRPr/>
            </a:pPr>
            <a:r>
              <a:rPr lang="en-US" altLang="en-US" sz="2400" kern="0" dirty="0" err="1" smtClean="0"/>
              <a:t>Diare</a:t>
            </a:r>
            <a:endParaRPr lang="en-US" altLang="en-US" sz="2400" kern="0" dirty="0" smtClean="0"/>
          </a:p>
          <a:p>
            <a:pPr lvl="1">
              <a:defRPr/>
            </a:pPr>
            <a:r>
              <a:rPr lang="en-US" altLang="en-US" sz="2400" kern="0" dirty="0" smtClean="0"/>
              <a:t>CPK ↑, m</a:t>
            </a:r>
            <a:r>
              <a:rPr lang="id-ID" altLang="en-US" sz="2400" kern="0" dirty="0" smtClean="0"/>
              <a:t>i</a:t>
            </a:r>
            <a:r>
              <a:rPr lang="en-US" altLang="en-US" sz="2400" kern="0" dirty="0" err="1" smtClean="0"/>
              <a:t>opat</a:t>
            </a:r>
            <a:r>
              <a:rPr lang="id-ID" altLang="en-US" sz="2400" kern="0" dirty="0" smtClean="0"/>
              <a:t>i</a:t>
            </a:r>
            <a:r>
              <a:rPr lang="en-US" altLang="en-US" sz="2400" kern="0" dirty="0" smtClean="0"/>
              <a:t>, </a:t>
            </a:r>
            <a:r>
              <a:rPr lang="en-US" altLang="en-US" sz="2400" kern="0" dirty="0" err="1" smtClean="0"/>
              <a:t>rhabdomyolysis</a:t>
            </a:r>
            <a:endParaRPr lang="en-US" altLang="en-US" sz="2400" kern="0" dirty="0" smtClean="0"/>
          </a:p>
          <a:p>
            <a:pPr lvl="1">
              <a:defRPr/>
            </a:pPr>
            <a:r>
              <a:rPr lang="en-US" altLang="en-US" sz="2400" kern="0" dirty="0" smtClean="0"/>
              <a:t>R</a:t>
            </a:r>
            <a:r>
              <a:rPr lang="id-ID" altLang="en-US" sz="2400" kern="0" dirty="0" smtClean="0"/>
              <a:t>uam kulit</a:t>
            </a:r>
            <a:endParaRPr lang="en-US" altLang="en-US" sz="2400" kern="0" dirty="0" smtClean="0"/>
          </a:p>
          <a:p>
            <a:pPr lvl="1">
              <a:defRPr/>
            </a:pPr>
            <a:endParaRPr lang="en-US" altLang="en-US" sz="2400" kern="0" dirty="0" smtClean="0"/>
          </a:p>
          <a:p>
            <a:pPr>
              <a:buFont typeface="Wingdings" pitchFamily="2" charset="2"/>
              <a:buNone/>
              <a:defRPr/>
            </a:pPr>
            <a:endParaRPr lang="en-US" altLang="en-US" sz="2000" kern="0" dirty="0" smtClean="0"/>
          </a:p>
        </p:txBody>
      </p:sp>
    </p:spTree>
    <p:extLst>
      <p:ext uri="{BB962C8B-B14F-4D97-AF65-F5344CB8AC3E}">
        <p14:creationId xmlns:p14="http://schemas.microsoft.com/office/powerpoint/2010/main" val="391685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489730" y="2048130"/>
            <a:ext cx="7019925" cy="2713037"/>
          </a:xfrm>
          <a:prstGeom prst="rect">
            <a:avLst/>
          </a:prstGeom>
          <a:solidFill>
            <a:schemeClr val="tx2"/>
          </a:solidFill>
          <a:ln>
            <a:noFill/>
          </a:ln>
          <a:effectLst/>
          <a:extLst>
            <a:ext uri="{91240B29-F687-4F45-9708-019B960494DF}">
              <a14:hiddenLine xmlns:a14="http://schemas.microsoft.com/office/drawing/2010/main" w="28575">
                <a:solidFill>
                  <a:srgbClr val="E5C4A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5" name="Line 3"/>
          <p:cNvSpPr>
            <a:spLocks noChangeShapeType="1"/>
          </p:cNvSpPr>
          <p:nvPr/>
        </p:nvSpPr>
        <p:spPr bwMode="auto">
          <a:xfrm>
            <a:off x="1489730" y="385788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6" name="Line 4"/>
          <p:cNvSpPr>
            <a:spLocks noChangeShapeType="1"/>
          </p:cNvSpPr>
          <p:nvPr/>
        </p:nvSpPr>
        <p:spPr bwMode="auto">
          <a:xfrm>
            <a:off x="1489730" y="430873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7" name="Rectangle 5"/>
          <p:cNvSpPr>
            <a:spLocks noChangeArrowheads="1"/>
          </p:cNvSpPr>
          <p:nvPr/>
        </p:nvSpPr>
        <p:spPr bwMode="auto">
          <a:xfrm>
            <a:off x="4423430" y="6512180"/>
            <a:ext cx="4572000"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144000" bIns="144000" anchor="b">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US" altLang="en-US" sz="1200" dirty="0"/>
              <a:t>Adapted from </a:t>
            </a:r>
            <a:r>
              <a:rPr lang="en-US" altLang="en-US" sz="1200" dirty="0" err="1"/>
              <a:t>Munk</a:t>
            </a:r>
            <a:r>
              <a:rPr lang="en-US" altLang="en-US" sz="1200" dirty="0"/>
              <a:t>. CPS Info Pack (</a:t>
            </a:r>
            <a:r>
              <a:rPr lang="en-US" altLang="en-US" sz="1200" dirty="0" err="1"/>
              <a:t>suppl</a:t>
            </a:r>
            <a:r>
              <a:rPr lang="en-US" altLang="en-US" sz="1200" dirty="0"/>
              <a:t>). POZ 1998.</a:t>
            </a:r>
          </a:p>
        </p:txBody>
      </p:sp>
      <p:sp>
        <p:nvSpPr>
          <p:cNvPr id="8" name="Rectangle 6"/>
          <p:cNvSpPr>
            <a:spLocks noChangeArrowheads="1"/>
          </p:cNvSpPr>
          <p:nvPr/>
        </p:nvSpPr>
        <p:spPr bwMode="auto">
          <a:xfrm>
            <a:off x="854075" y="80660"/>
            <a:ext cx="811053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3200" b="1" dirty="0" err="1">
                <a:solidFill>
                  <a:srgbClr val="7030A0"/>
                </a:solidFill>
              </a:rPr>
              <a:t>Efek</a:t>
            </a:r>
            <a:r>
              <a:rPr lang="en-US" altLang="en-US" sz="3200" b="1" dirty="0">
                <a:solidFill>
                  <a:srgbClr val="7030A0"/>
                </a:solidFill>
              </a:rPr>
              <a:t> </a:t>
            </a:r>
            <a:r>
              <a:rPr lang="en-US" altLang="en-US" sz="3200" b="1" dirty="0" err="1">
                <a:solidFill>
                  <a:srgbClr val="7030A0"/>
                </a:solidFill>
              </a:rPr>
              <a:t>samping</a:t>
            </a:r>
            <a:r>
              <a:rPr lang="en-US" altLang="en-US" sz="3200" b="1" dirty="0">
                <a:solidFill>
                  <a:srgbClr val="7030A0"/>
                </a:solidFill>
              </a:rPr>
              <a:t> ~ </a:t>
            </a:r>
            <a:r>
              <a:rPr lang="en-US" altLang="en-US" sz="3200" b="1" dirty="0" err="1">
                <a:solidFill>
                  <a:srgbClr val="7030A0"/>
                </a:solidFill>
              </a:rPr>
              <a:t>nonadherence</a:t>
            </a:r>
            <a:r>
              <a:rPr lang="en-US" altLang="en-US" sz="3200" b="1" dirty="0">
                <a:solidFill>
                  <a:srgbClr val="7030A0"/>
                </a:solidFill>
              </a:rPr>
              <a:t> HAART</a:t>
            </a:r>
          </a:p>
        </p:txBody>
      </p:sp>
      <p:sp>
        <p:nvSpPr>
          <p:cNvPr id="9" name="Text Box 7"/>
          <p:cNvSpPr txBox="1">
            <a:spLocks noChangeArrowheads="1"/>
          </p:cNvSpPr>
          <p:nvPr/>
        </p:nvSpPr>
        <p:spPr bwMode="auto">
          <a:xfrm>
            <a:off x="975780" y="1198242"/>
            <a:ext cx="7777162" cy="587441"/>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216000" anchor="b">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GB" altLang="id-ID" sz="2400" dirty="0" err="1"/>
              <a:t>Persen</a:t>
            </a:r>
            <a:r>
              <a:rPr lang="en-GB" altLang="id-ID" sz="2400" dirty="0"/>
              <a:t> </a:t>
            </a:r>
            <a:r>
              <a:rPr lang="en-GB" altLang="id-ID" sz="2400" dirty="0" err="1"/>
              <a:t>pasien</a:t>
            </a:r>
            <a:r>
              <a:rPr lang="en-GB" altLang="id-ID" sz="2400" dirty="0"/>
              <a:t> </a:t>
            </a:r>
            <a:r>
              <a:rPr lang="en-GB" altLang="id-ID" sz="2400" dirty="0" err="1"/>
              <a:t>yg</a:t>
            </a:r>
            <a:r>
              <a:rPr lang="en-GB" altLang="id-ID" sz="2400" dirty="0"/>
              <a:t> </a:t>
            </a:r>
            <a:r>
              <a:rPr lang="en-GB" altLang="id-ID" sz="2400" dirty="0" err="1"/>
              <a:t>tdk</a:t>
            </a:r>
            <a:r>
              <a:rPr lang="en-GB" altLang="id-ID" sz="2400" dirty="0"/>
              <a:t> </a:t>
            </a:r>
            <a:r>
              <a:rPr lang="en-GB" altLang="id-ID" sz="2400" dirty="0" err="1"/>
              <a:t>minum</a:t>
            </a:r>
            <a:r>
              <a:rPr lang="en-GB" altLang="id-ID" sz="2400" dirty="0"/>
              <a:t> </a:t>
            </a:r>
            <a:r>
              <a:rPr lang="en-GB" altLang="id-ID" sz="2400" dirty="0" err="1"/>
              <a:t>obat</a:t>
            </a:r>
            <a:r>
              <a:rPr lang="en-GB" altLang="id-ID" sz="2400" dirty="0"/>
              <a:t> </a:t>
            </a:r>
            <a:r>
              <a:rPr lang="en-GB" altLang="id-ID" sz="2400" dirty="0" err="1"/>
              <a:t>akibat</a:t>
            </a:r>
            <a:r>
              <a:rPr lang="en-GB" altLang="id-ID" sz="2400" dirty="0"/>
              <a:t> </a:t>
            </a:r>
            <a:r>
              <a:rPr lang="en-GB" altLang="id-ID" sz="2400" dirty="0" err="1"/>
              <a:t>efek</a:t>
            </a:r>
            <a:r>
              <a:rPr lang="en-GB" altLang="id-ID" sz="2400" dirty="0"/>
              <a:t> </a:t>
            </a:r>
            <a:r>
              <a:rPr lang="en-GB" altLang="id-ID" sz="2400" dirty="0" err="1"/>
              <a:t>samping</a:t>
            </a:r>
            <a:endParaRPr lang="en-GB" altLang="id-ID" sz="2400" dirty="0"/>
          </a:p>
        </p:txBody>
      </p:sp>
      <p:sp>
        <p:nvSpPr>
          <p:cNvPr id="10" name="Rectangle 8"/>
          <p:cNvSpPr>
            <a:spLocks noChangeArrowheads="1"/>
          </p:cNvSpPr>
          <p:nvPr/>
        </p:nvSpPr>
        <p:spPr bwMode="auto">
          <a:xfrm>
            <a:off x="1209153" y="4566977"/>
            <a:ext cx="280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0</a:t>
            </a:r>
          </a:p>
        </p:txBody>
      </p:sp>
      <p:sp>
        <p:nvSpPr>
          <p:cNvPr id="11" name="Rectangle 9"/>
          <p:cNvSpPr>
            <a:spLocks noChangeArrowheads="1"/>
          </p:cNvSpPr>
          <p:nvPr/>
        </p:nvSpPr>
        <p:spPr bwMode="auto">
          <a:xfrm>
            <a:off x="1037633" y="1863464"/>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60</a:t>
            </a:r>
          </a:p>
        </p:txBody>
      </p:sp>
      <p:sp>
        <p:nvSpPr>
          <p:cNvPr id="12" name="Rectangle 10"/>
          <p:cNvSpPr>
            <a:spLocks noChangeArrowheads="1"/>
          </p:cNvSpPr>
          <p:nvPr/>
        </p:nvSpPr>
        <p:spPr bwMode="auto">
          <a:xfrm rot="16200000">
            <a:off x="1320661" y="5093748"/>
            <a:ext cx="800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Demam</a:t>
            </a:r>
          </a:p>
        </p:txBody>
      </p:sp>
      <p:sp>
        <p:nvSpPr>
          <p:cNvPr id="13" name="Rectangle 11"/>
          <p:cNvSpPr>
            <a:spLocks noChangeArrowheads="1"/>
          </p:cNvSpPr>
          <p:nvPr/>
        </p:nvSpPr>
        <p:spPr bwMode="auto">
          <a:xfrm rot="16200000">
            <a:off x="1647686" y="5358861"/>
            <a:ext cx="1333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Nyeri ulu hati</a:t>
            </a:r>
          </a:p>
        </p:txBody>
      </p:sp>
      <p:sp>
        <p:nvSpPr>
          <p:cNvPr id="14" name="Rectangle 12"/>
          <p:cNvSpPr>
            <a:spLocks noChangeArrowheads="1"/>
          </p:cNvSpPr>
          <p:nvPr/>
        </p:nvSpPr>
        <p:spPr bwMode="auto">
          <a:xfrm rot="16200000">
            <a:off x="2000905" y="5697792"/>
            <a:ext cx="18161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1600"/>
              <a:t>Ruam kulit/psoriasis</a:t>
            </a:r>
          </a:p>
        </p:txBody>
      </p:sp>
      <p:sp>
        <p:nvSpPr>
          <p:cNvPr id="15" name="Rectangle 13"/>
          <p:cNvSpPr>
            <a:spLocks noChangeArrowheads="1"/>
          </p:cNvSpPr>
          <p:nvPr/>
        </p:nvSpPr>
        <p:spPr bwMode="auto">
          <a:xfrm rot="16200000">
            <a:off x="2567643" y="5481892"/>
            <a:ext cx="18669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Perubahan bentuk</a:t>
            </a:r>
          </a:p>
          <a:p>
            <a:pPr algn="r" eaLnBrk="1" hangingPunct="1"/>
            <a:r>
              <a:rPr lang="en-GB" altLang="id-ID"/>
              <a:t> tubuh</a:t>
            </a:r>
          </a:p>
        </p:txBody>
      </p:sp>
      <p:sp>
        <p:nvSpPr>
          <p:cNvPr id="16" name="Rectangle 14"/>
          <p:cNvSpPr>
            <a:spLocks noChangeArrowheads="1"/>
          </p:cNvSpPr>
          <p:nvPr/>
        </p:nvSpPr>
        <p:spPr bwMode="auto">
          <a:xfrm rot="16200000">
            <a:off x="3145492" y="5648580"/>
            <a:ext cx="1895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1600"/>
              <a:t>Gangguan pengecap</a:t>
            </a:r>
          </a:p>
        </p:txBody>
      </p:sp>
      <p:sp>
        <p:nvSpPr>
          <p:cNvPr id="17" name="Rectangle 15"/>
          <p:cNvSpPr>
            <a:spLocks noChangeArrowheads="1"/>
          </p:cNvSpPr>
          <p:nvPr/>
        </p:nvSpPr>
        <p:spPr bwMode="auto">
          <a:xfrm rot="16200000">
            <a:off x="4158318" y="5072317"/>
            <a:ext cx="10541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Neuropati/</a:t>
            </a:r>
            <a:br>
              <a:rPr lang="en-GB" altLang="id-ID"/>
            </a:br>
            <a:r>
              <a:rPr lang="en-GB" altLang="id-ID"/>
              <a:t>tingling</a:t>
            </a:r>
          </a:p>
        </p:txBody>
      </p:sp>
      <p:sp>
        <p:nvSpPr>
          <p:cNvPr id="18" name="Rectangle 16"/>
          <p:cNvSpPr>
            <a:spLocks noChangeArrowheads="1"/>
          </p:cNvSpPr>
          <p:nvPr/>
        </p:nvSpPr>
        <p:spPr bwMode="auto">
          <a:xfrm rot="16200000">
            <a:off x="5006836" y="4942936"/>
            <a:ext cx="546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Diare</a:t>
            </a:r>
          </a:p>
        </p:txBody>
      </p:sp>
      <p:sp>
        <p:nvSpPr>
          <p:cNvPr id="19" name="Rectangle 17"/>
          <p:cNvSpPr>
            <a:spLocks noChangeArrowheads="1"/>
          </p:cNvSpPr>
          <p:nvPr/>
        </p:nvSpPr>
        <p:spPr bwMode="auto">
          <a:xfrm rot="16200000">
            <a:off x="5095736" y="5479511"/>
            <a:ext cx="1549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Perut kembung</a:t>
            </a:r>
          </a:p>
        </p:txBody>
      </p:sp>
      <p:sp>
        <p:nvSpPr>
          <p:cNvPr id="20" name="Rectangle 18"/>
          <p:cNvSpPr>
            <a:spLocks noChangeArrowheads="1"/>
          </p:cNvSpPr>
          <p:nvPr/>
        </p:nvSpPr>
        <p:spPr bwMode="auto">
          <a:xfrm rot="16200000">
            <a:off x="6077854" y="5078280"/>
            <a:ext cx="7694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Fatigue</a:t>
            </a:r>
          </a:p>
        </p:txBody>
      </p:sp>
      <p:sp>
        <p:nvSpPr>
          <p:cNvPr id="21" name="Rectangle 19"/>
          <p:cNvSpPr>
            <a:spLocks noChangeArrowheads="1"/>
          </p:cNvSpPr>
          <p:nvPr/>
        </p:nvSpPr>
        <p:spPr bwMode="auto">
          <a:xfrm rot="16200000">
            <a:off x="6432411" y="5319173"/>
            <a:ext cx="1244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Sakit kepala</a:t>
            </a:r>
          </a:p>
        </p:txBody>
      </p:sp>
      <p:sp>
        <p:nvSpPr>
          <p:cNvPr id="22" name="Rectangle 20"/>
          <p:cNvSpPr>
            <a:spLocks noChangeArrowheads="1"/>
          </p:cNvSpPr>
          <p:nvPr/>
        </p:nvSpPr>
        <p:spPr bwMode="auto">
          <a:xfrm rot="16200000">
            <a:off x="7400786" y="4936586"/>
            <a:ext cx="495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Mual</a:t>
            </a:r>
          </a:p>
        </p:txBody>
      </p:sp>
      <p:sp>
        <p:nvSpPr>
          <p:cNvPr id="23" name="Rectangle 21"/>
          <p:cNvSpPr>
            <a:spLocks noChangeArrowheads="1"/>
          </p:cNvSpPr>
          <p:nvPr/>
        </p:nvSpPr>
        <p:spPr bwMode="auto">
          <a:xfrm rot="16200000">
            <a:off x="7861161" y="5063586"/>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Muntah</a:t>
            </a:r>
          </a:p>
        </p:txBody>
      </p:sp>
      <p:sp>
        <p:nvSpPr>
          <p:cNvPr id="24" name="Line 22"/>
          <p:cNvSpPr>
            <a:spLocks noChangeShapeType="1"/>
          </p:cNvSpPr>
          <p:nvPr/>
        </p:nvSpPr>
        <p:spPr bwMode="auto">
          <a:xfrm>
            <a:off x="1489730" y="205448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1489730" y="340703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6" name="Line 24"/>
          <p:cNvSpPr>
            <a:spLocks noChangeShapeType="1"/>
          </p:cNvSpPr>
          <p:nvPr/>
        </p:nvSpPr>
        <p:spPr bwMode="auto">
          <a:xfrm>
            <a:off x="1489730" y="295618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7" name="Rectangle 25"/>
          <p:cNvSpPr>
            <a:spLocks noChangeArrowheads="1"/>
          </p:cNvSpPr>
          <p:nvPr/>
        </p:nvSpPr>
        <p:spPr bwMode="auto">
          <a:xfrm>
            <a:off x="1037633" y="4124064"/>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10</a:t>
            </a:r>
          </a:p>
        </p:txBody>
      </p:sp>
      <p:sp>
        <p:nvSpPr>
          <p:cNvPr id="28" name="Rectangle 26"/>
          <p:cNvSpPr>
            <a:spLocks noChangeArrowheads="1"/>
          </p:cNvSpPr>
          <p:nvPr/>
        </p:nvSpPr>
        <p:spPr bwMode="auto">
          <a:xfrm>
            <a:off x="1037633" y="3671627"/>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20</a:t>
            </a:r>
          </a:p>
        </p:txBody>
      </p:sp>
      <p:sp>
        <p:nvSpPr>
          <p:cNvPr id="29" name="Rectangle 27"/>
          <p:cNvSpPr>
            <a:spLocks noChangeArrowheads="1"/>
          </p:cNvSpPr>
          <p:nvPr/>
        </p:nvSpPr>
        <p:spPr bwMode="auto">
          <a:xfrm>
            <a:off x="1037633" y="3220777"/>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30</a:t>
            </a:r>
          </a:p>
        </p:txBody>
      </p:sp>
      <p:sp>
        <p:nvSpPr>
          <p:cNvPr id="30" name="Rectangle 28"/>
          <p:cNvSpPr>
            <a:spLocks noChangeArrowheads="1"/>
          </p:cNvSpPr>
          <p:nvPr/>
        </p:nvSpPr>
        <p:spPr bwMode="auto">
          <a:xfrm>
            <a:off x="1037633" y="2768339"/>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40</a:t>
            </a:r>
          </a:p>
        </p:txBody>
      </p:sp>
      <p:sp>
        <p:nvSpPr>
          <p:cNvPr id="31" name="Line 29"/>
          <p:cNvSpPr>
            <a:spLocks noChangeShapeType="1"/>
          </p:cNvSpPr>
          <p:nvPr/>
        </p:nvSpPr>
        <p:spPr bwMode="auto">
          <a:xfrm>
            <a:off x="1489730" y="250533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32" name="Rectangle 30"/>
          <p:cNvSpPr>
            <a:spLocks noChangeArrowheads="1"/>
          </p:cNvSpPr>
          <p:nvPr/>
        </p:nvSpPr>
        <p:spPr bwMode="auto">
          <a:xfrm>
            <a:off x="1037633" y="2315902"/>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50</a:t>
            </a:r>
          </a:p>
        </p:txBody>
      </p:sp>
      <p:sp>
        <p:nvSpPr>
          <p:cNvPr id="33" name="Rectangle 31"/>
          <p:cNvSpPr>
            <a:spLocks noChangeArrowheads="1"/>
          </p:cNvSpPr>
          <p:nvPr/>
        </p:nvSpPr>
        <p:spPr bwMode="auto">
          <a:xfrm>
            <a:off x="2807355" y="4242055"/>
            <a:ext cx="266700" cy="519112"/>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34" name="Rectangle 32"/>
          <p:cNvSpPr>
            <a:spLocks noChangeArrowheads="1"/>
          </p:cNvSpPr>
          <p:nvPr/>
        </p:nvSpPr>
        <p:spPr bwMode="auto">
          <a:xfrm>
            <a:off x="3402667" y="4140455"/>
            <a:ext cx="258763" cy="620712"/>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35" name="Rectangle 33"/>
          <p:cNvSpPr>
            <a:spLocks noChangeArrowheads="1"/>
          </p:cNvSpPr>
          <p:nvPr/>
        </p:nvSpPr>
        <p:spPr bwMode="auto">
          <a:xfrm>
            <a:off x="3988455" y="4127755"/>
            <a:ext cx="260350" cy="633412"/>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36" name="Rectangle 34"/>
          <p:cNvSpPr>
            <a:spLocks noChangeArrowheads="1"/>
          </p:cNvSpPr>
          <p:nvPr/>
        </p:nvSpPr>
        <p:spPr bwMode="auto">
          <a:xfrm>
            <a:off x="4575830" y="4054730"/>
            <a:ext cx="260350" cy="706437"/>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37" name="Rectangle 35"/>
          <p:cNvSpPr>
            <a:spLocks noChangeArrowheads="1"/>
          </p:cNvSpPr>
          <p:nvPr/>
        </p:nvSpPr>
        <p:spPr bwMode="auto">
          <a:xfrm>
            <a:off x="5163205" y="4011867"/>
            <a:ext cx="261937" cy="74930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38" name="Rectangle 36"/>
          <p:cNvSpPr>
            <a:spLocks noChangeArrowheads="1"/>
          </p:cNvSpPr>
          <p:nvPr/>
        </p:nvSpPr>
        <p:spPr bwMode="auto">
          <a:xfrm>
            <a:off x="5752167" y="3967417"/>
            <a:ext cx="260350" cy="7937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39" name="Rectangle 37"/>
          <p:cNvSpPr>
            <a:spLocks noChangeArrowheads="1"/>
          </p:cNvSpPr>
          <p:nvPr/>
        </p:nvSpPr>
        <p:spPr bwMode="auto">
          <a:xfrm>
            <a:off x="6339542" y="3568955"/>
            <a:ext cx="266700" cy="1192212"/>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40" name="Rectangle 38"/>
          <p:cNvSpPr>
            <a:spLocks noChangeArrowheads="1"/>
          </p:cNvSpPr>
          <p:nvPr/>
        </p:nvSpPr>
        <p:spPr bwMode="auto">
          <a:xfrm>
            <a:off x="6933267" y="3570542"/>
            <a:ext cx="261938" cy="1190625"/>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41" name="Rectangle 39"/>
          <p:cNvSpPr>
            <a:spLocks noChangeArrowheads="1"/>
          </p:cNvSpPr>
          <p:nvPr/>
        </p:nvSpPr>
        <p:spPr bwMode="auto">
          <a:xfrm>
            <a:off x="7522230" y="3133980"/>
            <a:ext cx="260350" cy="1627187"/>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42" name="Rectangle 40"/>
          <p:cNvSpPr>
            <a:spLocks noChangeArrowheads="1"/>
          </p:cNvSpPr>
          <p:nvPr/>
        </p:nvSpPr>
        <p:spPr bwMode="auto">
          <a:xfrm>
            <a:off x="8109605" y="2189417"/>
            <a:ext cx="260350" cy="25717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solidFill>
                <a:schemeClr val="bg1"/>
              </a:solidFill>
            </a:endParaRPr>
          </a:p>
        </p:txBody>
      </p:sp>
      <p:sp>
        <p:nvSpPr>
          <p:cNvPr id="43" name="Rectangle 41"/>
          <p:cNvSpPr>
            <a:spLocks noChangeArrowheads="1"/>
          </p:cNvSpPr>
          <p:nvPr/>
        </p:nvSpPr>
        <p:spPr bwMode="auto">
          <a:xfrm>
            <a:off x="1660490" y="4423030"/>
            <a:ext cx="142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0</a:t>
            </a:r>
          </a:p>
        </p:txBody>
      </p:sp>
      <p:sp>
        <p:nvSpPr>
          <p:cNvPr id="44" name="Rectangle 42"/>
          <p:cNvSpPr>
            <a:spLocks noChangeArrowheads="1"/>
          </p:cNvSpPr>
          <p:nvPr/>
        </p:nvSpPr>
        <p:spPr bwMode="auto">
          <a:xfrm>
            <a:off x="2257390" y="4421442"/>
            <a:ext cx="142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0</a:t>
            </a:r>
          </a:p>
        </p:txBody>
      </p:sp>
      <p:sp>
        <p:nvSpPr>
          <p:cNvPr id="45" name="Rectangle 43"/>
          <p:cNvSpPr>
            <a:spLocks noChangeArrowheads="1"/>
          </p:cNvSpPr>
          <p:nvPr/>
        </p:nvSpPr>
        <p:spPr bwMode="auto">
          <a:xfrm>
            <a:off x="2784541" y="3932492"/>
            <a:ext cx="2662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11</a:t>
            </a:r>
          </a:p>
        </p:txBody>
      </p:sp>
      <p:sp>
        <p:nvSpPr>
          <p:cNvPr id="46" name="Rectangle 44"/>
          <p:cNvSpPr>
            <a:spLocks noChangeArrowheads="1"/>
          </p:cNvSpPr>
          <p:nvPr/>
        </p:nvSpPr>
        <p:spPr bwMode="auto">
          <a:xfrm>
            <a:off x="3361600" y="3835655"/>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13</a:t>
            </a:r>
          </a:p>
        </p:txBody>
      </p:sp>
      <p:sp>
        <p:nvSpPr>
          <p:cNvPr id="47" name="Rectangle 45"/>
          <p:cNvSpPr>
            <a:spLocks noChangeArrowheads="1"/>
          </p:cNvSpPr>
          <p:nvPr/>
        </p:nvSpPr>
        <p:spPr bwMode="auto">
          <a:xfrm>
            <a:off x="3946594" y="3797555"/>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14</a:t>
            </a:r>
          </a:p>
        </p:txBody>
      </p:sp>
      <p:sp>
        <p:nvSpPr>
          <p:cNvPr id="48" name="Rectangle 46"/>
          <p:cNvSpPr>
            <a:spLocks noChangeArrowheads="1"/>
          </p:cNvSpPr>
          <p:nvPr/>
        </p:nvSpPr>
        <p:spPr bwMode="auto">
          <a:xfrm>
            <a:off x="4541906" y="3746755"/>
            <a:ext cx="285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15</a:t>
            </a:r>
          </a:p>
        </p:txBody>
      </p:sp>
      <p:sp>
        <p:nvSpPr>
          <p:cNvPr id="49" name="Rectangle 47"/>
          <p:cNvSpPr>
            <a:spLocks noChangeArrowheads="1"/>
          </p:cNvSpPr>
          <p:nvPr/>
        </p:nvSpPr>
        <p:spPr bwMode="auto">
          <a:xfrm>
            <a:off x="5128487" y="3707067"/>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16</a:t>
            </a:r>
          </a:p>
        </p:txBody>
      </p:sp>
      <p:sp>
        <p:nvSpPr>
          <p:cNvPr id="50" name="Rectangle 48"/>
          <p:cNvSpPr>
            <a:spLocks noChangeArrowheads="1"/>
          </p:cNvSpPr>
          <p:nvPr/>
        </p:nvSpPr>
        <p:spPr bwMode="auto">
          <a:xfrm>
            <a:off x="5725387" y="3656267"/>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17</a:t>
            </a:r>
          </a:p>
        </p:txBody>
      </p:sp>
      <p:sp>
        <p:nvSpPr>
          <p:cNvPr id="51" name="Rectangle 49"/>
          <p:cNvSpPr>
            <a:spLocks noChangeArrowheads="1"/>
          </p:cNvSpPr>
          <p:nvPr/>
        </p:nvSpPr>
        <p:spPr bwMode="auto">
          <a:xfrm>
            <a:off x="6311175" y="3253042"/>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26</a:t>
            </a:r>
          </a:p>
        </p:txBody>
      </p:sp>
      <p:sp>
        <p:nvSpPr>
          <p:cNvPr id="52" name="Rectangle 50"/>
          <p:cNvSpPr>
            <a:spLocks noChangeArrowheads="1"/>
          </p:cNvSpPr>
          <p:nvPr/>
        </p:nvSpPr>
        <p:spPr bwMode="auto">
          <a:xfrm>
            <a:off x="6896962" y="3253042"/>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26</a:t>
            </a:r>
          </a:p>
        </p:txBody>
      </p:sp>
      <p:sp>
        <p:nvSpPr>
          <p:cNvPr id="53" name="Rectangle 51"/>
          <p:cNvSpPr>
            <a:spLocks noChangeArrowheads="1"/>
          </p:cNvSpPr>
          <p:nvPr/>
        </p:nvSpPr>
        <p:spPr bwMode="auto">
          <a:xfrm>
            <a:off x="7485131" y="2808542"/>
            <a:ext cx="285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36</a:t>
            </a:r>
          </a:p>
        </p:txBody>
      </p:sp>
      <p:sp>
        <p:nvSpPr>
          <p:cNvPr id="54" name="Rectangle 52"/>
          <p:cNvSpPr>
            <a:spLocks noChangeArrowheads="1"/>
          </p:cNvSpPr>
          <p:nvPr/>
        </p:nvSpPr>
        <p:spPr bwMode="auto">
          <a:xfrm>
            <a:off x="8080444" y="2191005"/>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a:solidFill>
                  <a:schemeClr val="bg1"/>
                </a:solidFill>
              </a:rPr>
              <a:t>57</a:t>
            </a:r>
          </a:p>
        </p:txBody>
      </p:sp>
      <p:sp>
        <p:nvSpPr>
          <p:cNvPr id="55" name="Line 53"/>
          <p:cNvSpPr>
            <a:spLocks noChangeShapeType="1"/>
          </p:cNvSpPr>
          <p:nvPr/>
        </p:nvSpPr>
        <p:spPr bwMode="auto">
          <a:xfrm>
            <a:off x="1489730" y="4761167"/>
            <a:ext cx="7019925"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Tree>
    <p:extLst>
      <p:ext uri="{BB962C8B-B14F-4D97-AF65-F5344CB8AC3E}">
        <p14:creationId xmlns:p14="http://schemas.microsoft.com/office/powerpoint/2010/main" val="4147901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846744" y="1553479"/>
            <a:ext cx="1506823" cy="587441"/>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216000" anchor="b">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GB" altLang="id-ID" sz="2400"/>
              <a:t>Pasien (%)</a:t>
            </a:r>
          </a:p>
        </p:txBody>
      </p:sp>
      <p:sp>
        <p:nvSpPr>
          <p:cNvPr id="5" name="Rectangle 3"/>
          <p:cNvSpPr>
            <a:spLocks noChangeArrowheads="1"/>
          </p:cNvSpPr>
          <p:nvPr/>
        </p:nvSpPr>
        <p:spPr bwMode="auto">
          <a:xfrm>
            <a:off x="1105917" y="4640717"/>
            <a:ext cx="280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0</a:t>
            </a:r>
          </a:p>
        </p:txBody>
      </p:sp>
      <p:sp>
        <p:nvSpPr>
          <p:cNvPr id="6" name="Rectangle 4"/>
          <p:cNvSpPr>
            <a:spLocks noChangeArrowheads="1"/>
          </p:cNvSpPr>
          <p:nvPr/>
        </p:nvSpPr>
        <p:spPr bwMode="auto">
          <a:xfrm>
            <a:off x="934397" y="1937204"/>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30</a:t>
            </a:r>
          </a:p>
        </p:txBody>
      </p:sp>
      <p:sp>
        <p:nvSpPr>
          <p:cNvPr id="7" name="Rectangle 5"/>
          <p:cNvSpPr>
            <a:spLocks noChangeArrowheads="1"/>
          </p:cNvSpPr>
          <p:nvPr/>
        </p:nvSpPr>
        <p:spPr bwMode="auto">
          <a:xfrm>
            <a:off x="687230" y="6920"/>
            <a:ext cx="8331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3600" b="1" dirty="0" err="1">
                <a:solidFill>
                  <a:srgbClr val="7030A0"/>
                </a:solidFill>
              </a:rPr>
              <a:t>Alasan</a:t>
            </a:r>
            <a:r>
              <a:rPr lang="en-GB" altLang="id-ID" sz="3600" b="1" dirty="0">
                <a:solidFill>
                  <a:srgbClr val="7030A0"/>
                </a:solidFill>
              </a:rPr>
              <a:t> </a:t>
            </a:r>
            <a:r>
              <a:rPr lang="en-GB" altLang="id-ID" sz="3600" b="1" dirty="0" err="1">
                <a:solidFill>
                  <a:srgbClr val="7030A0"/>
                </a:solidFill>
              </a:rPr>
              <a:t>tidak</a:t>
            </a:r>
            <a:r>
              <a:rPr lang="en-GB" altLang="id-ID" sz="3600" b="1" dirty="0">
                <a:solidFill>
                  <a:srgbClr val="7030A0"/>
                </a:solidFill>
              </a:rPr>
              <a:t> </a:t>
            </a:r>
            <a:r>
              <a:rPr lang="en-GB" altLang="id-ID" sz="3600" b="1" dirty="0" err="1">
                <a:solidFill>
                  <a:srgbClr val="7030A0"/>
                </a:solidFill>
              </a:rPr>
              <a:t>melanjutkan</a:t>
            </a:r>
            <a:r>
              <a:rPr lang="en-GB" altLang="id-ID" sz="3600" b="1" dirty="0">
                <a:solidFill>
                  <a:srgbClr val="7030A0"/>
                </a:solidFill>
              </a:rPr>
              <a:t> HAART </a:t>
            </a:r>
            <a:r>
              <a:rPr lang="en-GB" altLang="id-ID" sz="3600" b="1" dirty="0" err="1">
                <a:solidFill>
                  <a:srgbClr val="7030A0"/>
                </a:solidFill>
              </a:rPr>
              <a:t>karena</a:t>
            </a:r>
            <a:r>
              <a:rPr lang="en-GB" altLang="id-ID" sz="3600" b="1" dirty="0">
                <a:solidFill>
                  <a:srgbClr val="7030A0"/>
                </a:solidFill>
              </a:rPr>
              <a:t> </a:t>
            </a:r>
            <a:r>
              <a:rPr lang="en-GB" altLang="id-ID" sz="3600" b="1" dirty="0" err="1">
                <a:solidFill>
                  <a:srgbClr val="7030A0"/>
                </a:solidFill>
              </a:rPr>
              <a:t>efek</a:t>
            </a:r>
            <a:r>
              <a:rPr lang="en-GB" altLang="id-ID" sz="3600" b="1" dirty="0">
                <a:solidFill>
                  <a:srgbClr val="7030A0"/>
                </a:solidFill>
              </a:rPr>
              <a:t> </a:t>
            </a:r>
            <a:r>
              <a:rPr lang="en-GB" altLang="id-ID" sz="3600" b="1" dirty="0" err="1">
                <a:solidFill>
                  <a:srgbClr val="7030A0"/>
                </a:solidFill>
              </a:rPr>
              <a:t>samping</a:t>
            </a:r>
            <a:endParaRPr lang="en-GB" altLang="id-ID" sz="3600" b="1" dirty="0">
              <a:solidFill>
                <a:srgbClr val="7030A0"/>
              </a:solidFill>
            </a:endParaRPr>
          </a:p>
        </p:txBody>
      </p:sp>
      <p:sp>
        <p:nvSpPr>
          <p:cNvPr id="8" name="Rectangle 6"/>
          <p:cNvSpPr>
            <a:spLocks noChangeArrowheads="1"/>
          </p:cNvSpPr>
          <p:nvPr/>
        </p:nvSpPr>
        <p:spPr bwMode="auto">
          <a:xfrm rot="16200000">
            <a:off x="1369825" y="5015088"/>
            <a:ext cx="495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Mual</a:t>
            </a:r>
          </a:p>
        </p:txBody>
      </p:sp>
      <p:sp>
        <p:nvSpPr>
          <p:cNvPr id="9" name="Rectangle 7"/>
          <p:cNvSpPr>
            <a:spLocks noChangeArrowheads="1"/>
          </p:cNvSpPr>
          <p:nvPr/>
        </p:nvSpPr>
        <p:spPr bwMode="auto">
          <a:xfrm rot="16200000">
            <a:off x="1947675" y="5038901"/>
            <a:ext cx="546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Diare</a:t>
            </a:r>
          </a:p>
        </p:txBody>
      </p:sp>
      <p:sp>
        <p:nvSpPr>
          <p:cNvPr id="10" name="Rectangle 8"/>
          <p:cNvSpPr>
            <a:spLocks noChangeArrowheads="1"/>
          </p:cNvSpPr>
          <p:nvPr/>
        </p:nvSpPr>
        <p:spPr bwMode="auto">
          <a:xfrm rot="16200000">
            <a:off x="2342963" y="5137326"/>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Muntah</a:t>
            </a:r>
          </a:p>
        </p:txBody>
      </p:sp>
      <p:sp>
        <p:nvSpPr>
          <p:cNvPr id="11" name="Rectangle 9"/>
          <p:cNvSpPr>
            <a:spLocks noChangeArrowheads="1"/>
          </p:cNvSpPr>
          <p:nvPr/>
        </p:nvSpPr>
        <p:spPr bwMode="auto">
          <a:xfrm rot="16200000">
            <a:off x="2462819" y="5427044"/>
            <a:ext cx="1600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Gangguan</a:t>
            </a:r>
          </a:p>
          <a:p>
            <a:pPr algn="r" eaLnBrk="1" hangingPunct="1"/>
            <a:r>
              <a:rPr lang="en-GB" altLang="id-ID"/>
              <a:t> gastrointestinal</a:t>
            </a:r>
          </a:p>
        </p:txBody>
      </p:sp>
      <p:sp>
        <p:nvSpPr>
          <p:cNvPr id="12" name="Rectangle 10"/>
          <p:cNvSpPr>
            <a:spLocks noChangeArrowheads="1"/>
          </p:cNvSpPr>
          <p:nvPr/>
        </p:nvSpPr>
        <p:spPr bwMode="auto">
          <a:xfrm rot="16200000">
            <a:off x="3241773" y="5302832"/>
            <a:ext cx="10900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Dysphagia</a:t>
            </a:r>
          </a:p>
        </p:txBody>
      </p:sp>
      <p:sp>
        <p:nvSpPr>
          <p:cNvPr id="13" name="Rectangle 11"/>
          <p:cNvSpPr>
            <a:spLocks noChangeArrowheads="1"/>
          </p:cNvSpPr>
          <p:nvPr/>
        </p:nvSpPr>
        <p:spPr bwMode="auto">
          <a:xfrm rot="16200000">
            <a:off x="3722500" y="5381801"/>
            <a:ext cx="1244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Sakit kepala</a:t>
            </a:r>
          </a:p>
        </p:txBody>
      </p:sp>
      <p:sp>
        <p:nvSpPr>
          <p:cNvPr id="14" name="Rectangle 12"/>
          <p:cNvSpPr>
            <a:spLocks noChangeArrowheads="1"/>
          </p:cNvSpPr>
          <p:nvPr/>
        </p:nvSpPr>
        <p:spPr bwMode="auto">
          <a:xfrm rot="16200000">
            <a:off x="4419648" y="5210758"/>
            <a:ext cx="936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Insomnia</a:t>
            </a:r>
          </a:p>
        </p:txBody>
      </p:sp>
      <p:sp>
        <p:nvSpPr>
          <p:cNvPr id="15" name="Rectangle 13"/>
          <p:cNvSpPr>
            <a:spLocks noChangeArrowheads="1"/>
          </p:cNvSpPr>
          <p:nvPr/>
        </p:nvSpPr>
        <p:spPr bwMode="auto">
          <a:xfrm rot="16200000">
            <a:off x="4736024" y="5321109"/>
            <a:ext cx="16543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lnSpc>
                <a:spcPct val="75000"/>
              </a:lnSpc>
            </a:pPr>
            <a:r>
              <a:rPr lang="en-GB" altLang="id-ID"/>
              <a:t>Reaksi</a:t>
            </a:r>
          </a:p>
          <a:p>
            <a:pPr algn="r" eaLnBrk="1" hangingPunct="1">
              <a:lnSpc>
                <a:spcPct val="75000"/>
              </a:lnSpc>
            </a:pPr>
            <a:r>
              <a:rPr lang="en-GB" altLang="id-ID"/>
              <a:t> hipersensitifitas</a:t>
            </a:r>
          </a:p>
          <a:p>
            <a:pPr algn="r" eaLnBrk="1" hangingPunct="1">
              <a:lnSpc>
                <a:spcPct val="75000"/>
              </a:lnSpc>
            </a:pPr>
            <a:r>
              <a:rPr lang="en-GB" altLang="id-ID"/>
              <a:t>/ruam kulit</a:t>
            </a:r>
            <a:br>
              <a:rPr lang="en-GB" altLang="id-ID"/>
            </a:br>
            <a:endParaRPr lang="en-GB" altLang="id-ID"/>
          </a:p>
        </p:txBody>
      </p:sp>
      <p:sp>
        <p:nvSpPr>
          <p:cNvPr id="16" name="Rectangle 14"/>
          <p:cNvSpPr>
            <a:spLocks noChangeArrowheads="1"/>
          </p:cNvSpPr>
          <p:nvPr/>
        </p:nvSpPr>
        <p:spPr bwMode="auto">
          <a:xfrm rot="16200000">
            <a:off x="5497325" y="5261151"/>
            <a:ext cx="9779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Letih/lesu</a:t>
            </a:r>
          </a:p>
        </p:txBody>
      </p:sp>
      <p:sp>
        <p:nvSpPr>
          <p:cNvPr id="17" name="Rectangle 15"/>
          <p:cNvSpPr>
            <a:spLocks noChangeArrowheads="1"/>
          </p:cNvSpPr>
          <p:nvPr/>
        </p:nvSpPr>
        <p:spPr bwMode="auto">
          <a:xfrm rot="16200000">
            <a:off x="6173600" y="5119863"/>
            <a:ext cx="698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Pusing</a:t>
            </a:r>
          </a:p>
        </p:txBody>
      </p:sp>
      <p:sp>
        <p:nvSpPr>
          <p:cNvPr id="18" name="Rectangle 16"/>
          <p:cNvSpPr>
            <a:spLocks noChangeArrowheads="1"/>
          </p:cNvSpPr>
          <p:nvPr/>
        </p:nvSpPr>
        <p:spPr bwMode="auto">
          <a:xfrm rot="16200000">
            <a:off x="6565713" y="5259563"/>
            <a:ext cx="990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Neuropati</a:t>
            </a:r>
          </a:p>
        </p:txBody>
      </p:sp>
      <p:sp>
        <p:nvSpPr>
          <p:cNvPr id="19" name="Rectangle 17"/>
          <p:cNvSpPr>
            <a:spLocks noChangeArrowheads="1"/>
          </p:cNvSpPr>
          <p:nvPr/>
        </p:nvSpPr>
        <p:spPr bwMode="auto">
          <a:xfrm rot="16200000">
            <a:off x="7283263" y="5081763"/>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Anemi</a:t>
            </a:r>
          </a:p>
        </p:txBody>
      </p:sp>
      <p:sp>
        <p:nvSpPr>
          <p:cNvPr id="20" name="Rectangle 18"/>
          <p:cNvSpPr>
            <a:spLocks noChangeArrowheads="1"/>
          </p:cNvSpPr>
          <p:nvPr/>
        </p:nvSpPr>
        <p:spPr bwMode="auto">
          <a:xfrm rot="16200000">
            <a:off x="7520594" y="5239719"/>
            <a:ext cx="12319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a:t>Jumlah totol</a:t>
            </a:r>
          </a:p>
          <a:p>
            <a:pPr algn="r" eaLnBrk="1" hangingPunct="1"/>
            <a:r>
              <a:rPr lang="en-GB" altLang="id-ID"/>
              <a:t>Netrofil </a:t>
            </a:r>
            <a:r>
              <a:rPr lang="en-GB" altLang="id-ID">
                <a:cs typeface="Arial" pitchFamily="34" charset="0"/>
              </a:rPr>
              <a:t>↓</a:t>
            </a:r>
            <a:r>
              <a:rPr lang="en-GB" altLang="id-ID"/>
              <a:t> </a:t>
            </a:r>
          </a:p>
        </p:txBody>
      </p:sp>
      <p:sp>
        <p:nvSpPr>
          <p:cNvPr id="21" name="Rectangle 19"/>
          <p:cNvSpPr>
            <a:spLocks noChangeArrowheads="1"/>
          </p:cNvSpPr>
          <p:nvPr/>
        </p:nvSpPr>
        <p:spPr bwMode="auto">
          <a:xfrm>
            <a:off x="1386494" y="2121870"/>
            <a:ext cx="7019925" cy="2713037"/>
          </a:xfrm>
          <a:prstGeom prst="rect">
            <a:avLst/>
          </a:prstGeom>
          <a:solidFill>
            <a:schemeClr val="tx2"/>
          </a:solidFill>
          <a:ln>
            <a:noFill/>
          </a:ln>
          <a:effectLst/>
          <a:extLst>
            <a:ext uri="{91240B29-F687-4F45-9708-019B960494DF}">
              <a14:hiddenLine xmlns:a14="http://schemas.microsoft.com/office/drawing/2010/main" w="28575">
                <a:solidFill>
                  <a:srgbClr val="E5C4A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22" name="Line 20"/>
          <p:cNvSpPr>
            <a:spLocks noChangeShapeType="1"/>
          </p:cNvSpPr>
          <p:nvPr/>
        </p:nvSpPr>
        <p:spPr bwMode="auto">
          <a:xfrm>
            <a:off x="1386494" y="212822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3" name="Line 21"/>
          <p:cNvSpPr>
            <a:spLocks noChangeShapeType="1"/>
          </p:cNvSpPr>
          <p:nvPr/>
        </p:nvSpPr>
        <p:spPr bwMode="auto">
          <a:xfrm>
            <a:off x="1386494" y="393162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4" name="Line 22"/>
          <p:cNvSpPr>
            <a:spLocks noChangeShapeType="1"/>
          </p:cNvSpPr>
          <p:nvPr/>
        </p:nvSpPr>
        <p:spPr bwMode="auto">
          <a:xfrm>
            <a:off x="1386494" y="348077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5" name="Line 23"/>
          <p:cNvSpPr>
            <a:spLocks noChangeShapeType="1"/>
          </p:cNvSpPr>
          <p:nvPr/>
        </p:nvSpPr>
        <p:spPr bwMode="auto">
          <a:xfrm>
            <a:off x="1386494" y="302992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6" name="Rectangle 24"/>
          <p:cNvSpPr>
            <a:spLocks noChangeArrowheads="1"/>
          </p:cNvSpPr>
          <p:nvPr/>
        </p:nvSpPr>
        <p:spPr bwMode="auto">
          <a:xfrm>
            <a:off x="1105917" y="4197804"/>
            <a:ext cx="280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5</a:t>
            </a:r>
          </a:p>
        </p:txBody>
      </p:sp>
      <p:sp>
        <p:nvSpPr>
          <p:cNvPr id="27" name="Rectangle 25"/>
          <p:cNvSpPr>
            <a:spLocks noChangeArrowheads="1"/>
          </p:cNvSpPr>
          <p:nvPr/>
        </p:nvSpPr>
        <p:spPr bwMode="auto">
          <a:xfrm>
            <a:off x="934397" y="3745367"/>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10</a:t>
            </a:r>
          </a:p>
        </p:txBody>
      </p:sp>
      <p:sp>
        <p:nvSpPr>
          <p:cNvPr id="28" name="Rectangle 26"/>
          <p:cNvSpPr>
            <a:spLocks noChangeArrowheads="1"/>
          </p:cNvSpPr>
          <p:nvPr/>
        </p:nvSpPr>
        <p:spPr bwMode="auto">
          <a:xfrm>
            <a:off x="934397" y="3294517"/>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15</a:t>
            </a:r>
          </a:p>
        </p:txBody>
      </p:sp>
      <p:sp>
        <p:nvSpPr>
          <p:cNvPr id="29" name="Rectangle 27"/>
          <p:cNvSpPr>
            <a:spLocks noChangeArrowheads="1"/>
          </p:cNvSpPr>
          <p:nvPr/>
        </p:nvSpPr>
        <p:spPr bwMode="auto">
          <a:xfrm>
            <a:off x="934397" y="2842079"/>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20</a:t>
            </a:r>
          </a:p>
        </p:txBody>
      </p:sp>
      <p:sp>
        <p:nvSpPr>
          <p:cNvPr id="30" name="Line 28"/>
          <p:cNvSpPr>
            <a:spLocks noChangeShapeType="1"/>
          </p:cNvSpPr>
          <p:nvPr/>
        </p:nvSpPr>
        <p:spPr bwMode="auto">
          <a:xfrm>
            <a:off x="1386494" y="4834907"/>
            <a:ext cx="7019925"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1" name="Line 29"/>
          <p:cNvSpPr>
            <a:spLocks noChangeShapeType="1"/>
          </p:cNvSpPr>
          <p:nvPr/>
        </p:nvSpPr>
        <p:spPr bwMode="auto">
          <a:xfrm>
            <a:off x="1386494" y="2579070"/>
            <a:ext cx="7019925" cy="0"/>
          </a:xfrm>
          <a:prstGeom prst="line">
            <a:avLst/>
          </a:prstGeom>
          <a:noFill/>
          <a:ln w="28575">
            <a:solidFill>
              <a:srgbClr val="E5C4A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2" name="Rectangle 30"/>
          <p:cNvSpPr>
            <a:spLocks noChangeArrowheads="1"/>
          </p:cNvSpPr>
          <p:nvPr/>
        </p:nvSpPr>
        <p:spPr bwMode="auto">
          <a:xfrm>
            <a:off x="934397" y="2389642"/>
            <a:ext cx="45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400"/>
              <a:t>25</a:t>
            </a:r>
          </a:p>
        </p:txBody>
      </p:sp>
      <p:sp>
        <p:nvSpPr>
          <p:cNvPr id="33" name="Rectangle 31"/>
          <p:cNvSpPr>
            <a:spLocks noChangeArrowheads="1"/>
          </p:cNvSpPr>
          <p:nvPr/>
        </p:nvSpPr>
        <p:spPr bwMode="auto">
          <a:xfrm>
            <a:off x="1526194" y="2394920"/>
            <a:ext cx="261937" cy="2439987"/>
          </a:xfrm>
          <a:prstGeom prst="rect">
            <a:avLst/>
          </a:prstGeom>
          <a:gradFill rotWithShape="1">
            <a:gsLst>
              <a:gs pos="0">
                <a:srgbClr val="FFC22B"/>
              </a:gs>
              <a:gs pos="100000">
                <a:srgbClr val="FE812B"/>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34" name="Rectangle 32"/>
          <p:cNvSpPr>
            <a:spLocks noChangeArrowheads="1"/>
          </p:cNvSpPr>
          <p:nvPr/>
        </p:nvSpPr>
        <p:spPr bwMode="auto">
          <a:xfrm>
            <a:off x="2065944" y="3206132"/>
            <a:ext cx="258762" cy="1628775"/>
          </a:xfrm>
          <a:prstGeom prst="rect">
            <a:avLst/>
          </a:prstGeom>
          <a:gradFill rotWithShape="1">
            <a:gsLst>
              <a:gs pos="0">
                <a:srgbClr val="FFC22B"/>
              </a:gs>
              <a:gs pos="100000">
                <a:srgbClr val="FE812B"/>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35" name="Rectangle 33"/>
          <p:cNvSpPr>
            <a:spLocks noChangeArrowheads="1"/>
          </p:cNvSpPr>
          <p:nvPr/>
        </p:nvSpPr>
        <p:spPr bwMode="auto">
          <a:xfrm>
            <a:off x="2604106" y="3388695"/>
            <a:ext cx="261938" cy="1446212"/>
          </a:xfrm>
          <a:prstGeom prst="rect">
            <a:avLst/>
          </a:prstGeom>
          <a:gradFill rotWithShape="1">
            <a:gsLst>
              <a:gs pos="0">
                <a:srgbClr val="FFC22B"/>
              </a:gs>
              <a:gs pos="100000">
                <a:srgbClr val="FE812B"/>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36" name="Rectangle 34"/>
          <p:cNvSpPr>
            <a:spLocks noChangeArrowheads="1"/>
          </p:cNvSpPr>
          <p:nvPr/>
        </p:nvSpPr>
        <p:spPr bwMode="auto">
          <a:xfrm>
            <a:off x="3142269" y="3750645"/>
            <a:ext cx="266700" cy="1084262"/>
          </a:xfrm>
          <a:prstGeom prst="rect">
            <a:avLst/>
          </a:prstGeom>
          <a:gradFill rotWithShape="1">
            <a:gsLst>
              <a:gs pos="0">
                <a:srgbClr val="FFC22B"/>
              </a:gs>
              <a:gs pos="100000">
                <a:srgbClr val="FE812B"/>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37" name="Rectangle 35"/>
          <p:cNvSpPr>
            <a:spLocks noChangeArrowheads="1"/>
          </p:cNvSpPr>
          <p:nvPr/>
        </p:nvSpPr>
        <p:spPr bwMode="auto">
          <a:xfrm>
            <a:off x="3689956" y="3837957"/>
            <a:ext cx="258763" cy="9969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38" name="Rectangle 36"/>
          <p:cNvSpPr>
            <a:spLocks noChangeArrowheads="1"/>
          </p:cNvSpPr>
          <p:nvPr/>
        </p:nvSpPr>
        <p:spPr bwMode="auto">
          <a:xfrm>
            <a:off x="4228119" y="4201495"/>
            <a:ext cx="258762" cy="633412"/>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39" name="Rectangle 37"/>
          <p:cNvSpPr>
            <a:spLocks noChangeArrowheads="1"/>
          </p:cNvSpPr>
          <p:nvPr/>
        </p:nvSpPr>
        <p:spPr bwMode="auto">
          <a:xfrm>
            <a:off x="4766281" y="4201495"/>
            <a:ext cx="260350" cy="633412"/>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0" name="Rectangle 38"/>
          <p:cNvSpPr>
            <a:spLocks noChangeArrowheads="1"/>
          </p:cNvSpPr>
          <p:nvPr/>
        </p:nvSpPr>
        <p:spPr bwMode="auto">
          <a:xfrm>
            <a:off x="5304444" y="4288807"/>
            <a:ext cx="261937" cy="54610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1" name="Rectangle 39"/>
          <p:cNvSpPr>
            <a:spLocks noChangeArrowheads="1"/>
          </p:cNvSpPr>
          <p:nvPr/>
        </p:nvSpPr>
        <p:spPr bwMode="auto">
          <a:xfrm>
            <a:off x="5844194" y="4288807"/>
            <a:ext cx="260350" cy="54610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2" name="Rectangle 40"/>
          <p:cNvSpPr>
            <a:spLocks noChangeArrowheads="1"/>
          </p:cNvSpPr>
          <p:nvPr/>
        </p:nvSpPr>
        <p:spPr bwMode="auto">
          <a:xfrm>
            <a:off x="6382356" y="4384057"/>
            <a:ext cx="266700" cy="4508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3" name="Rectangle 41"/>
          <p:cNvSpPr>
            <a:spLocks noChangeArrowheads="1"/>
          </p:cNvSpPr>
          <p:nvPr/>
        </p:nvSpPr>
        <p:spPr bwMode="auto">
          <a:xfrm>
            <a:off x="6928456" y="4384057"/>
            <a:ext cx="261938" cy="4508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4" name="Rectangle 42"/>
          <p:cNvSpPr>
            <a:spLocks noChangeArrowheads="1"/>
          </p:cNvSpPr>
          <p:nvPr/>
        </p:nvSpPr>
        <p:spPr bwMode="auto">
          <a:xfrm>
            <a:off x="7468206" y="4384057"/>
            <a:ext cx="260350" cy="4508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5" name="Rectangle 43"/>
          <p:cNvSpPr>
            <a:spLocks noChangeArrowheads="1"/>
          </p:cNvSpPr>
          <p:nvPr/>
        </p:nvSpPr>
        <p:spPr bwMode="auto">
          <a:xfrm>
            <a:off x="8006369" y="4384057"/>
            <a:ext cx="260350" cy="450850"/>
          </a:xfrm>
          <a:prstGeom prst="rect">
            <a:avLst/>
          </a:prstGeom>
          <a:gradFill rotWithShape="0">
            <a:gsLst>
              <a:gs pos="0">
                <a:srgbClr val="96CACC"/>
              </a:gs>
              <a:gs pos="100000">
                <a:srgbClr val="007F82"/>
              </a:gs>
            </a:gsLst>
            <a:lin ang="5400000" scaled="1"/>
          </a:gradFill>
          <a:ln>
            <a:noFill/>
          </a:ln>
          <a:effectLst>
            <a:outerShdw dist="107763" dir="2700000" algn="ctr" rotWithShape="0">
              <a:srgbClr val="000066">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7200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id-ID" altLang="id-ID"/>
          </a:p>
        </p:txBody>
      </p:sp>
      <p:sp>
        <p:nvSpPr>
          <p:cNvPr id="46" name="Rectangle 44"/>
          <p:cNvSpPr>
            <a:spLocks noChangeArrowheads="1"/>
          </p:cNvSpPr>
          <p:nvPr/>
        </p:nvSpPr>
        <p:spPr bwMode="auto">
          <a:xfrm>
            <a:off x="5184744" y="2185370"/>
            <a:ext cx="10839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400" dirty="0">
                <a:solidFill>
                  <a:schemeClr val="bg1"/>
                </a:solidFill>
              </a:rPr>
              <a:t>(n=84)</a:t>
            </a:r>
          </a:p>
        </p:txBody>
      </p:sp>
      <p:sp>
        <p:nvSpPr>
          <p:cNvPr id="47" name="Text Box 45"/>
          <p:cNvSpPr txBox="1">
            <a:spLocks noChangeArrowheads="1"/>
          </p:cNvSpPr>
          <p:nvPr/>
        </p:nvSpPr>
        <p:spPr bwMode="auto">
          <a:xfrm>
            <a:off x="5823045" y="6497150"/>
            <a:ext cx="3320955" cy="36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144000" bIns="144000" anchor="b">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s-ES" altLang="id-ID" sz="1400"/>
              <a:t>O Brien ME et al JAIDS 2003:34:407-14</a:t>
            </a:r>
            <a:endParaRPr lang="en-US" altLang="id-ID" sz="1400"/>
          </a:p>
        </p:txBody>
      </p:sp>
    </p:spTree>
    <p:extLst>
      <p:ext uri="{BB962C8B-B14F-4D97-AF65-F5344CB8AC3E}">
        <p14:creationId xmlns:p14="http://schemas.microsoft.com/office/powerpoint/2010/main" val="3169511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60350"/>
            <a:ext cx="8229600" cy="1157288"/>
          </a:xfrm>
        </p:spPr>
        <p:txBody>
          <a:bodyPr/>
          <a:lstStyle/>
          <a:p>
            <a:r>
              <a:rPr lang="en-GB" altLang="id-ID" b="1" dirty="0" err="1" smtClean="0">
                <a:solidFill>
                  <a:srgbClr val="7030A0"/>
                </a:solidFill>
                <a:cs typeface="Trebuchet MS" pitchFamily="34" charset="0"/>
              </a:rPr>
              <a:t>Toksisitas</a:t>
            </a:r>
            <a:r>
              <a:rPr lang="en-GB" altLang="id-ID" b="1" dirty="0" smtClean="0">
                <a:solidFill>
                  <a:srgbClr val="7030A0"/>
                </a:solidFill>
                <a:cs typeface="Trebuchet MS" pitchFamily="34" charset="0"/>
              </a:rPr>
              <a:t> ART</a:t>
            </a:r>
          </a:p>
        </p:txBody>
      </p:sp>
      <p:sp>
        <p:nvSpPr>
          <p:cNvPr id="25603" name="Rectangle 3"/>
          <p:cNvSpPr>
            <a:spLocks noGrp="1" noChangeArrowheads="1"/>
          </p:cNvSpPr>
          <p:nvPr>
            <p:ph sz="half" idx="1"/>
          </p:nvPr>
        </p:nvSpPr>
        <p:spPr>
          <a:xfrm>
            <a:off x="333375" y="1714500"/>
            <a:ext cx="4114800" cy="4648200"/>
          </a:xfrm>
        </p:spPr>
        <p:txBody>
          <a:bodyPr rtlCol="0">
            <a:normAutofit/>
          </a:bodyPr>
          <a:lstStyle/>
          <a:p>
            <a:pPr fontAlgn="auto">
              <a:buFont typeface="Wingdings 2" charset="2"/>
              <a:buChar char=""/>
              <a:defRPr/>
            </a:pPr>
            <a:r>
              <a:rPr lang="en-GB" altLang="id-ID" sz="2400" smtClean="0"/>
              <a:t>Anemi</a:t>
            </a:r>
          </a:p>
          <a:p>
            <a:pPr fontAlgn="auto">
              <a:buFont typeface="Wingdings 2" charset="2"/>
              <a:buChar char=""/>
              <a:defRPr/>
            </a:pPr>
            <a:r>
              <a:rPr lang="en-GB" altLang="id-ID" sz="2400" smtClean="0"/>
              <a:t>Ruam kulit</a:t>
            </a:r>
          </a:p>
          <a:p>
            <a:pPr fontAlgn="auto">
              <a:buFont typeface="Wingdings 2" charset="2"/>
              <a:buChar char=""/>
              <a:defRPr/>
            </a:pPr>
            <a:r>
              <a:rPr lang="en-GB" altLang="id-ID" sz="2400" smtClean="0"/>
              <a:t>Hipersensitifitas</a:t>
            </a:r>
          </a:p>
          <a:p>
            <a:pPr fontAlgn="auto">
              <a:buFont typeface="Wingdings 2" charset="2"/>
              <a:buChar char=""/>
              <a:defRPr/>
            </a:pPr>
            <a:r>
              <a:rPr lang="en-GB" altLang="id-ID" sz="2400" smtClean="0"/>
              <a:t>Gangguan SSP</a:t>
            </a:r>
          </a:p>
          <a:p>
            <a:pPr fontAlgn="auto">
              <a:buFont typeface="Wingdings 2" charset="2"/>
              <a:buChar char=""/>
              <a:defRPr/>
            </a:pPr>
            <a:r>
              <a:rPr lang="en-GB" altLang="id-ID" sz="2400" smtClean="0"/>
              <a:t>Hepatotoksisitas</a:t>
            </a:r>
          </a:p>
          <a:p>
            <a:pPr fontAlgn="auto">
              <a:buFont typeface="Wingdings 2" charset="2"/>
              <a:buChar char=""/>
              <a:defRPr/>
            </a:pPr>
            <a:r>
              <a:rPr lang="en-GB" altLang="id-ID" sz="2400" smtClean="0"/>
              <a:t>Lipodistrofi</a:t>
            </a:r>
          </a:p>
          <a:p>
            <a:pPr fontAlgn="auto">
              <a:buFont typeface="Wingdings 2" charset="2"/>
              <a:buChar char=""/>
              <a:defRPr/>
            </a:pPr>
            <a:r>
              <a:rPr lang="en-GB" altLang="id-ID" sz="2400" smtClean="0"/>
              <a:t>Hyperlipidaemia</a:t>
            </a:r>
          </a:p>
          <a:p>
            <a:pPr fontAlgn="auto">
              <a:buFont typeface="Wingdings 2" charset="2"/>
              <a:buChar char=""/>
              <a:defRPr/>
            </a:pPr>
            <a:r>
              <a:rPr lang="en-GB" altLang="id-ID" sz="2400" smtClean="0"/>
              <a:t>Intoleransi glukosa</a:t>
            </a:r>
          </a:p>
          <a:p>
            <a:pPr fontAlgn="auto">
              <a:buFont typeface="Wingdings 2" charset="2"/>
              <a:buChar char=""/>
              <a:defRPr/>
            </a:pPr>
            <a:r>
              <a:rPr lang="en-GB" altLang="id-ID" sz="2400" smtClean="0"/>
              <a:t>Hyperlaktatemia</a:t>
            </a:r>
          </a:p>
          <a:p>
            <a:pPr fontAlgn="auto">
              <a:buFont typeface="Wingdings 2" charset="2"/>
              <a:buChar char=""/>
              <a:defRPr/>
            </a:pPr>
            <a:r>
              <a:rPr lang="en-GB" altLang="id-ID" sz="2400" smtClean="0"/>
              <a:t>Neuropati perifer</a:t>
            </a:r>
          </a:p>
        </p:txBody>
      </p:sp>
      <p:sp>
        <p:nvSpPr>
          <p:cNvPr id="25604" name="Rectangle 4"/>
          <p:cNvSpPr>
            <a:spLocks noGrp="1" noChangeArrowheads="1"/>
          </p:cNvSpPr>
          <p:nvPr>
            <p:ph sz="half" idx="2"/>
          </p:nvPr>
        </p:nvSpPr>
        <p:spPr>
          <a:xfrm>
            <a:off x="4476750" y="1887538"/>
            <a:ext cx="4214813" cy="4238625"/>
          </a:xfrm>
        </p:spPr>
        <p:txBody>
          <a:bodyPr rtlCol="0">
            <a:normAutofit/>
          </a:bodyPr>
          <a:lstStyle/>
          <a:p>
            <a:pPr fontAlgn="auto">
              <a:buFont typeface="Wingdings 2" charset="2"/>
              <a:buChar char=""/>
              <a:defRPr/>
            </a:pPr>
            <a:r>
              <a:rPr lang="en-GB" altLang="id-ID" sz="2400" dirty="0" smtClean="0"/>
              <a:t>Diagnosis</a:t>
            </a:r>
          </a:p>
          <a:p>
            <a:pPr fontAlgn="auto">
              <a:buFont typeface="Wingdings 2" charset="2"/>
              <a:buChar char=""/>
              <a:defRPr/>
            </a:pPr>
            <a:r>
              <a:rPr lang="en-GB" altLang="id-ID" sz="2400" dirty="0" err="1" smtClean="0"/>
              <a:t>Insidens</a:t>
            </a:r>
            <a:endParaRPr lang="en-GB" altLang="id-ID" sz="2400" dirty="0" smtClean="0"/>
          </a:p>
          <a:p>
            <a:pPr fontAlgn="auto">
              <a:buFont typeface="Wingdings 2" charset="2"/>
              <a:buChar char=""/>
              <a:defRPr/>
            </a:pPr>
            <a:r>
              <a:rPr lang="en-GB" altLang="id-ID" sz="2400" dirty="0" err="1" smtClean="0"/>
              <a:t>Etiologi</a:t>
            </a:r>
            <a:endParaRPr lang="en-GB" altLang="id-ID" sz="2400" dirty="0" smtClean="0"/>
          </a:p>
          <a:p>
            <a:pPr fontAlgn="auto">
              <a:buFont typeface="Wingdings 2" charset="2"/>
              <a:buChar char=""/>
              <a:defRPr/>
            </a:pPr>
            <a:r>
              <a:rPr lang="en-GB" altLang="id-ID" sz="2400" b="1" dirty="0" err="1" smtClean="0"/>
              <a:t>Penatalaksanaan</a:t>
            </a:r>
            <a:endParaRPr lang="en-GB" altLang="id-ID" sz="2400" b="1" dirty="0" smtClean="0"/>
          </a:p>
          <a:p>
            <a:pPr fontAlgn="auto">
              <a:buFont typeface="Wingdings 2" charset="2"/>
              <a:buChar char=""/>
              <a:defRPr/>
            </a:pPr>
            <a:endParaRPr lang="en-GB" altLang="id-ID" sz="2400" b="1" dirty="0" smtClean="0"/>
          </a:p>
          <a:p>
            <a:pPr fontAlgn="auto">
              <a:buFont typeface="Wingdings 2" charset="2"/>
              <a:buChar char=""/>
              <a:defRPr/>
            </a:pPr>
            <a:endParaRPr lang="en-GB" altLang="id-ID" sz="2400" i="1" dirty="0" smtClean="0"/>
          </a:p>
          <a:p>
            <a:pPr fontAlgn="auto">
              <a:buFont typeface="Wingdings 2" charset="2"/>
              <a:buChar char=""/>
              <a:defRPr/>
            </a:pPr>
            <a:endParaRPr lang="en-GB" altLang="id-ID" sz="2400" dirty="0" smtClean="0"/>
          </a:p>
        </p:txBody>
      </p:sp>
    </p:spTree>
    <p:extLst>
      <p:ext uri="{BB962C8B-B14F-4D97-AF65-F5344CB8AC3E}">
        <p14:creationId xmlns:p14="http://schemas.microsoft.com/office/powerpoint/2010/main" val="1711750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083996" y="185895"/>
            <a:ext cx="7772400" cy="819150"/>
          </a:xfrm>
        </p:spPr>
        <p:txBody>
          <a:bodyPr/>
          <a:lstStyle/>
          <a:p>
            <a:r>
              <a:rPr lang="en-US" altLang="id-ID" b="1" dirty="0" err="1" smtClean="0">
                <a:solidFill>
                  <a:srgbClr val="7030A0"/>
                </a:solidFill>
                <a:cs typeface="Trebuchet MS" pitchFamily="34" charset="0"/>
              </a:rPr>
              <a:t>Anemi</a:t>
            </a:r>
            <a:endParaRPr lang="en-US" altLang="id-ID" b="1" dirty="0" smtClean="0">
              <a:solidFill>
                <a:srgbClr val="7030A0"/>
              </a:solidFill>
              <a:cs typeface="Trebuchet MS" pitchFamily="34" charset="0"/>
            </a:endParaRPr>
          </a:p>
        </p:txBody>
      </p:sp>
      <p:sp>
        <p:nvSpPr>
          <p:cNvPr id="26627" name="Rectangle 3"/>
          <p:cNvSpPr>
            <a:spLocks noGrp="1" noChangeArrowheads="1"/>
          </p:cNvSpPr>
          <p:nvPr>
            <p:ph idx="1"/>
          </p:nvPr>
        </p:nvSpPr>
        <p:spPr>
          <a:xfrm>
            <a:off x="672167" y="1761507"/>
            <a:ext cx="8471833" cy="4752975"/>
          </a:xfrm>
        </p:spPr>
        <p:txBody>
          <a:bodyPr rtlCol="0">
            <a:normAutofit/>
          </a:bodyPr>
          <a:lstStyle/>
          <a:p>
            <a:pPr fontAlgn="auto">
              <a:lnSpc>
                <a:spcPct val="125000"/>
              </a:lnSpc>
              <a:buClr>
                <a:schemeClr val="tx1"/>
              </a:buClr>
              <a:buFont typeface="Wingdings 2" charset="2"/>
              <a:buChar char=""/>
              <a:defRPr/>
            </a:pPr>
            <a:r>
              <a:rPr lang="en-US" altLang="id-ID" sz="2400" dirty="0" err="1" smtClean="0"/>
              <a:t>Obat</a:t>
            </a:r>
            <a:r>
              <a:rPr lang="en-US" altLang="id-ID" sz="2400" dirty="0" smtClean="0"/>
              <a:t> ART yang </a:t>
            </a:r>
            <a:r>
              <a:rPr lang="en-US" altLang="id-ID" sz="2400" dirty="0" err="1" smtClean="0"/>
              <a:t>menyebabkan</a:t>
            </a:r>
            <a:r>
              <a:rPr lang="en-US" altLang="id-ID" sz="2400" dirty="0" smtClean="0"/>
              <a:t> </a:t>
            </a:r>
            <a:r>
              <a:rPr lang="en-US" altLang="id-ID" sz="2400" dirty="0" err="1" smtClean="0"/>
              <a:t>anemi</a:t>
            </a:r>
            <a:r>
              <a:rPr lang="id-ID" altLang="id-ID" sz="2400" dirty="0" smtClean="0"/>
              <a:t>: A</a:t>
            </a:r>
            <a:r>
              <a:rPr lang="en-US" altLang="id-ID" sz="2400" dirty="0" smtClean="0"/>
              <a:t>Z</a:t>
            </a:r>
            <a:r>
              <a:rPr lang="id-ID" altLang="id-ID" sz="2400" dirty="0" smtClean="0"/>
              <a:t>T,</a:t>
            </a:r>
            <a:r>
              <a:rPr lang="en-US" altLang="id-ID" sz="2400" dirty="0" smtClean="0"/>
              <a:t> </a:t>
            </a:r>
            <a:r>
              <a:rPr lang="en-US" altLang="id-ID" sz="2400" dirty="0" err="1" smtClean="0"/>
              <a:t>dapat</a:t>
            </a:r>
            <a:r>
              <a:rPr lang="en-US" altLang="id-ID" sz="2400" dirty="0" smtClean="0"/>
              <a:t> </a:t>
            </a:r>
            <a:r>
              <a:rPr lang="en-US" altLang="id-ID" sz="2400" dirty="0" err="1" smtClean="0"/>
              <a:t>timbul</a:t>
            </a:r>
            <a:r>
              <a:rPr lang="en-US" altLang="id-ID" sz="2400" dirty="0" smtClean="0"/>
              <a:t> </a:t>
            </a:r>
            <a:r>
              <a:rPr lang="en-US" altLang="id-ID" sz="2400" dirty="0" err="1" smtClean="0"/>
              <a:t>setelah</a:t>
            </a:r>
            <a:r>
              <a:rPr lang="en-US" altLang="id-ID" sz="2400" dirty="0" smtClean="0"/>
              <a:t> </a:t>
            </a:r>
            <a:r>
              <a:rPr lang="en-US" altLang="id-ID" sz="2400" dirty="0" err="1" smtClean="0"/>
              <a:t>terapi</a:t>
            </a:r>
            <a:r>
              <a:rPr lang="en-US" altLang="id-ID" sz="2400" dirty="0" smtClean="0"/>
              <a:t> 4-12 </a:t>
            </a:r>
            <a:r>
              <a:rPr lang="en-US" altLang="id-ID" sz="2400" dirty="0" err="1" smtClean="0"/>
              <a:t>minggu</a:t>
            </a:r>
            <a:endParaRPr lang="en-US" altLang="id-ID" sz="2400" dirty="0" smtClean="0"/>
          </a:p>
          <a:p>
            <a:pPr fontAlgn="auto">
              <a:lnSpc>
                <a:spcPct val="125000"/>
              </a:lnSpc>
              <a:buClr>
                <a:schemeClr val="tx1"/>
              </a:buClr>
              <a:buFont typeface="Wingdings 2" charset="2"/>
              <a:buChar char=""/>
              <a:defRPr/>
            </a:pPr>
            <a:r>
              <a:rPr lang="en-US" altLang="id-ID" sz="2400" dirty="0" smtClean="0"/>
              <a:t>AIDS </a:t>
            </a:r>
            <a:r>
              <a:rPr lang="en-US" altLang="id-ID" sz="2400" dirty="0" err="1" smtClean="0"/>
              <a:t>dengan</a:t>
            </a:r>
            <a:r>
              <a:rPr lang="en-US" altLang="id-ID" sz="2400" dirty="0" smtClean="0"/>
              <a:t> TB, CMV, </a:t>
            </a:r>
            <a:r>
              <a:rPr lang="en-US" altLang="id-ID" sz="2400" dirty="0" err="1" smtClean="0"/>
              <a:t>infeksi</a:t>
            </a:r>
            <a:r>
              <a:rPr lang="en-US" altLang="id-ID" sz="2400" dirty="0" smtClean="0"/>
              <a:t> </a:t>
            </a:r>
            <a:r>
              <a:rPr lang="en-US" altLang="id-ID" sz="2400" dirty="0" err="1" smtClean="0"/>
              <a:t>jamur</a:t>
            </a:r>
            <a:endParaRPr lang="en-US" altLang="id-ID" sz="2400" dirty="0" smtClean="0"/>
          </a:p>
          <a:p>
            <a:pPr fontAlgn="auto">
              <a:lnSpc>
                <a:spcPct val="125000"/>
              </a:lnSpc>
              <a:buClr>
                <a:schemeClr val="tx1"/>
              </a:buClr>
              <a:buFont typeface="Wingdings 2" charset="2"/>
              <a:buChar char=""/>
              <a:defRPr/>
            </a:pPr>
            <a:r>
              <a:rPr lang="en-US" altLang="id-ID" sz="2400" dirty="0" err="1" smtClean="0"/>
              <a:t>Pengobatan</a:t>
            </a:r>
            <a:r>
              <a:rPr lang="en-US" altLang="id-ID" sz="2400" dirty="0" smtClean="0"/>
              <a:t> </a:t>
            </a:r>
            <a:r>
              <a:rPr lang="en-US" altLang="id-ID" sz="2400" dirty="0" err="1" smtClean="0"/>
              <a:t>dengan</a:t>
            </a:r>
            <a:r>
              <a:rPr lang="en-US" altLang="id-ID" sz="2400" dirty="0" smtClean="0"/>
              <a:t> </a:t>
            </a:r>
            <a:r>
              <a:rPr lang="en-US" altLang="id-ID" sz="2400" dirty="0" err="1" smtClean="0"/>
              <a:t>Kotrimo</a:t>
            </a:r>
            <a:r>
              <a:rPr lang="id-ID" altLang="id-ID" sz="2400" dirty="0" smtClean="0"/>
              <a:t>ks</a:t>
            </a:r>
            <a:r>
              <a:rPr lang="en-US" altLang="id-ID" sz="2400" dirty="0" err="1" smtClean="0"/>
              <a:t>asol</a:t>
            </a:r>
            <a:r>
              <a:rPr lang="en-US" altLang="id-ID" sz="2400" dirty="0" smtClean="0"/>
              <a:t> (PCP) </a:t>
            </a:r>
            <a:r>
              <a:rPr lang="en-US" altLang="id-ID" sz="2400" dirty="0" err="1" smtClean="0"/>
              <a:t>pada</a:t>
            </a:r>
            <a:r>
              <a:rPr lang="en-US" altLang="id-ID" sz="2400" dirty="0" smtClean="0"/>
              <a:t> G6PD </a:t>
            </a:r>
            <a:r>
              <a:rPr lang="en-US" altLang="id-ID" sz="2400" dirty="0" err="1" smtClean="0"/>
              <a:t>insufisiensi</a:t>
            </a:r>
            <a:r>
              <a:rPr lang="en-US" altLang="id-ID" sz="2400" dirty="0" smtClean="0"/>
              <a:t>, acyclovir, ganciclovir, </a:t>
            </a:r>
            <a:r>
              <a:rPr lang="en-US" altLang="id-ID" sz="2400" dirty="0" err="1" smtClean="0"/>
              <a:t>pyrimethamine</a:t>
            </a:r>
            <a:endParaRPr lang="en-US" altLang="id-ID" sz="2400" dirty="0" smtClean="0"/>
          </a:p>
          <a:p>
            <a:pPr fontAlgn="auto">
              <a:lnSpc>
                <a:spcPct val="125000"/>
              </a:lnSpc>
              <a:buClr>
                <a:schemeClr val="tx1"/>
              </a:buClr>
              <a:buFont typeface="Wingdings 2" charset="2"/>
              <a:buChar char=""/>
              <a:defRPr/>
            </a:pPr>
            <a:r>
              <a:rPr lang="en-US" altLang="id-ID" sz="2400" dirty="0" err="1" smtClean="0"/>
              <a:t>Penyakit</a:t>
            </a:r>
            <a:r>
              <a:rPr lang="en-US" altLang="id-ID" sz="2400" dirty="0" smtClean="0"/>
              <a:t> lain : </a:t>
            </a:r>
            <a:r>
              <a:rPr lang="en-US" altLang="id-ID" sz="2400" dirty="0" err="1" smtClean="0"/>
              <a:t>helmintiasis</a:t>
            </a:r>
            <a:r>
              <a:rPr lang="en-US" altLang="id-ID" sz="2400" dirty="0" smtClean="0"/>
              <a:t>, </a:t>
            </a:r>
            <a:r>
              <a:rPr lang="en-US" altLang="id-ID" sz="2400" dirty="0" err="1" smtClean="0"/>
              <a:t>defisiensi</a:t>
            </a:r>
            <a:r>
              <a:rPr lang="en-US" altLang="id-ID" sz="2400" dirty="0" smtClean="0"/>
              <a:t> Fe, </a:t>
            </a:r>
            <a:r>
              <a:rPr lang="en-US" altLang="id-ID" sz="2400" dirty="0" err="1" smtClean="0"/>
              <a:t>defisiensi</a:t>
            </a:r>
            <a:r>
              <a:rPr lang="en-US" altLang="id-ID" sz="2400" dirty="0" smtClean="0"/>
              <a:t> </a:t>
            </a:r>
            <a:r>
              <a:rPr lang="en-US" altLang="id-ID" sz="2400" dirty="0" err="1" smtClean="0"/>
              <a:t>folat</a:t>
            </a:r>
            <a:endParaRPr lang="en-US" altLang="id-ID" sz="2400" dirty="0" smtClean="0"/>
          </a:p>
          <a:p>
            <a:pPr fontAlgn="auto">
              <a:lnSpc>
                <a:spcPct val="125000"/>
              </a:lnSpc>
              <a:buClr>
                <a:schemeClr val="tx1"/>
              </a:buClr>
              <a:buFont typeface="Wingdings 2" charset="2"/>
              <a:buChar char=""/>
              <a:defRPr/>
            </a:pPr>
            <a:r>
              <a:rPr lang="en-US" altLang="id-ID" sz="2400" dirty="0" err="1" smtClean="0"/>
              <a:t>Perdarahan</a:t>
            </a:r>
            <a:endParaRPr lang="en-US" altLang="id-ID" sz="2400" dirty="0" smtClean="0"/>
          </a:p>
          <a:p>
            <a:pPr fontAlgn="auto">
              <a:lnSpc>
                <a:spcPct val="125000"/>
              </a:lnSpc>
              <a:buClr>
                <a:schemeClr val="tx1"/>
              </a:buClr>
              <a:buFont typeface="Wingdings 2" charset="2"/>
              <a:buChar char=""/>
              <a:defRPr/>
            </a:pPr>
            <a:r>
              <a:rPr lang="en-US" altLang="id-ID" sz="2400" dirty="0" err="1" smtClean="0"/>
              <a:t>Hemolisis</a:t>
            </a:r>
            <a:endParaRPr lang="en-US" altLang="id-ID" sz="2400" dirty="0" smtClean="0"/>
          </a:p>
          <a:p>
            <a:pPr fontAlgn="auto">
              <a:lnSpc>
                <a:spcPct val="125000"/>
              </a:lnSpc>
              <a:buClr>
                <a:schemeClr val="tx1"/>
              </a:buClr>
              <a:buFont typeface="Wingdings 2" charset="2"/>
              <a:buChar char=""/>
              <a:defRPr/>
            </a:pPr>
            <a:r>
              <a:rPr lang="en-US" altLang="id-ID" sz="2400" dirty="0" err="1" smtClean="0"/>
              <a:t>Malnutrisi</a:t>
            </a:r>
            <a:endParaRPr lang="en-US" altLang="id-ID" sz="2400" dirty="0" smtClean="0"/>
          </a:p>
        </p:txBody>
      </p:sp>
    </p:spTree>
    <p:extLst>
      <p:ext uri="{BB962C8B-B14F-4D97-AF65-F5344CB8AC3E}">
        <p14:creationId xmlns:p14="http://schemas.microsoft.com/office/powerpoint/2010/main" val="51780638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404" y="23915"/>
            <a:ext cx="8229600" cy="1143000"/>
          </a:xfrm>
        </p:spPr>
        <p:txBody>
          <a:bodyPr>
            <a:normAutofit/>
          </a:bodyPr>
          <a:lstStyle/>
          <a:p>
            <a:r>
              <a:rPr lang="id-ID" altLang="id-ID" sz="3600" b="1" dirty="0" smtClean="0">
                <a:solidFill>
                  <a:srgbClr val="7030A0"/>
                </a:solidFill>
              </a:rPr>
              <a:t>Faktor </a:t>
            </a:r>
            <a:r>
              <a:rPr lang="en-US" altLang="id-ID" sz="3600" b="1" dirty="0" err="1" smtClean="0">
                <a:solidFill>
                  <a:srgbClr val="7030A0"/>
                </a:solidFill>
              </a:rPr>
              <a:t>Ris</a:t>
            </a:r>
            <a:r>
              <a:rPr lang="id-ID" altLang="id-ID" sz="3600" b="1" dirty="0" smtClean="0">
                <a:solidFill>
                  <a:srgbClr val="7030A0"/>
                </a:solidFill>
              </a:rPr>
              <a:t>i</a:t>
            </a:r>
            <a:r>
              <a:rPr lang="en-US" altLang="id-ID" sz="3600" b="1" dirty="0" smtClean="0">
                <a:solidFill>
                  <a:srgbClr val="7030A0"/>
                </a:solidFill>
              </a:rPr>
              <a:t>k</a:t>
            </a:r>
            <a:r>
              <a:rPr lang="id-ID" altLang="id-ID" sz="3600" b="1" dirty="0" smtClean="0">
                <a:solidFill>
                  <a:srgbClr val="7030A0"/>
                </a:solidFill>
              </a:rPr>
              <a:t>o</a:t>
            </a:r>
            <a:r>
              <a:rPr lang="en-US" altLang="id-ID" sz="3600" b="1" dirty="0" smtClean="0">
                <a:solidFill>
                  <a:srgbClr val="7030A0"/>
                </a:solidFill>
              </a:rPr>
              <a:t> </a:t>
            </a:r>
            <a:r>
              <a:rPr lang="id-ID" altLang="id-ID" sz="3600" b="1" dirty="0" smtClean="0">
                <a:solidFill>
                  <a:srgbClr val="7030A0"/>
                </a:solidFill>
              </a:rPr>
              <a:t>Anemi pd </a:t>
            </a:r>
            <a:r>
              <a:rPr lang="en-US" altLang="id-ID" sz="3600" b="1" dirty="0" err="1" smtClean="0">
                <a:solidFill>
                  <a:srgbClr val="7030A0"/>
                </a:solidFill>
              </a:rPr>
              <a:t>Zidovudine</a:t>
            </a:r>
            <a:endParaRPr lang="id-ID" sz="3600" b="1" dirty="0">
              <a:solidFill>
                <a:srgbClr val="7030A0"/>
              </a:solidFill>
            </a:endParaRPr>
          </a:p>
        </p:txBody>
      </p:sp>
      <p:sp>
        <p:nvSpPr>
          <p:cNvPr id="3" name="Content Placeholder 2"/>
          <p:cNvSpPr>
            <a:spLocks noGrp="1"/>
          </p:cNvSpPr>
          <p:nvPr>
            <p:ph idx="1"/>
          </p:nvPr>
        </p:nvSpPr>
        <p:spPr>
          <a:xfrm>
            <a:off x="796404" y="1747680"/>
            <a:ext cx="8229600" cy="4525963"/>
          </a:xfrm>
        </p:spPr>
        <p:txBody>
          <a:bodyPr>
            <a:normAutofit/>
          </a:bodyPr>
          <a:lstStyle/>
          <a:p>
            <a:pPr marL="442913" lvl="1" indent="-442913"/>
            <a:r>
              <a:rPr lang="id-ID" altLang="id-ID" dirty="0" smtClean="0"/>
              <a:t>Hemoglobin basis yg rendah</a:t>
            </a:r>
            <a:endParaRPr lang="en-GB" altLang="id-ID" dirty="0"/>
          </a:p>
          <a:p>
            <a:pPr marL="442913" lvl="1" indent="-442913"/>
            <a:r>
              <a:rPr lang="id-ID" altLang="id-ID" dirty="0" smtClean="0"/>
              <a:t>Jenis kelamin perempuan</a:t>
            </a:r>
            <a:endParaRPr lang="en-GB" altLang="id-ID" dirty="0"/>
          </a:p>
          <a:p>
            <a:pPr marL="442913" lvl="1" indent="-442913"/>
            <a:r>
              <a:rPr lang="id-ID" altLang="id-ID" dirty="0" smtClean="0"/>
              <a:t>Infeksi HIV lanjut</a:t>
            </a:r>
            <a:endParaRPr lang="en-GB" altLang="id-ID" dirty="0"/>
          </a:p>
          <a:p>
            <a:pPr marL="442913" lvl="1" indent="-442913"/>
            <a:r>
              <a:rPr lang="en-GB" altLang="id-ID" dirty="0"/>
              <a:t>Malaria </a:t>
            </a:r>
            <a:r>
              <a:rPr lang="en-GB" altLang="id-ID" dirty="0" smtClean="0"/>
              <a:t>(</a:t>
            </a:r>
            <a:r>
              <a:rPr lang="id-ID" altLang="id-ID" dirty="0" smtClean="0"/>
              <a:t>terutama pd anak-anak</a:t>
            </a:r>
            <a:r>
              <a:rPr lang="en-GB" altLang="id-ID" dirty="0" smtClean="0"/>
              <a:t>)</a:t>
            </a:r>
            <a:endParaRPr lang="en-GB" altLang="id-ID" dirty="0"/>
          </a:p>
          <a:p>
            <a:pPr marL="442913" lvl="1" indent="-442913"/>
            <a:r>
              <a:rPr lang="id-ID" altLang="id-ID" dirty="0" smtClean="0"/>
              <a:t>Penggunaan bersamaan obat penekan sumsum tulang</a:t>
            </a:r>
            <a:endParaRPr lang="en-GB" altLang="id-ID" dirty="0"/>
          </a:p>
        </p:txBody>
      </p:sp>
    </p:spTree>
    <p:extLst>
      <p:ext uri="{BB962C8B-B14F-4D97-AF65-F5344CB8AC3E}">
        <p14:creationId xmlns:p14="http://schemas.microsoft.com/office/powerpoint/2010/main" val="2828162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748682" y="68162"/>
            <a:ext cx="8229600" cy="1143000"/>
          </a:xfrm>
        </p:spPr>
        <p:txBody>
          <a:bodyPr>
            <a:normAutofit/>
          </a:bodyPr>
          <a:lstStyle/>
          <a:p>
            <a:pPr eaLnBrk="1" hangingPunct="1"/>
            <a:r>
              <a:rPr lang="en-GB" altLang="id-ID" sz="3500" b="1" dirty="0" err="1" smtClean="0">
                <a:solidFill>
                  <a:srgbClr val="7030A0"/>
                </a:solidFill>
              </a:rPr>
              <a:t>Prevalen</a:t>
            </a:r>
            <a:r>
              <a:rPr lang="id-ID" altLang="id-ID" sz="3500" b="1" dirty="0" smtClean="0">
                <a:solidFill>
                  <a:srgbClr val="7030A0"/>
                </a:solidFill>
              </a:rPr>
              <a:t>si </a:t>
            </a:r>
            <a:r>
              <a:rPr lang="en-GB" altLang="id-ID" sz="3500" b="1" dirty="0" err="1" smtClean="0">
                <a:solidFill>
                  <a:srgbClr val="7030A0"/>
                </a:solidFill>
              </a:rPr>
              <a:t>anemi</a:t>
            </a:r>
            <a:r>
              <a:rPr lang="id-ID" altLang="id-ID" sz="3500" b="1" dirty="0" smtClean="0">
                <a:solidFill>
                  <a:srgbClr val="7030A0"/>
                </a:solidFill>
              </a:rPr>
              <a:t> </a:t>
            </a:r>
            <a:r>
              <a:rPr lang="en-GB" altLang="id-ID" sz="3500" b="1" dirty="0" smtClean="0">
                <a:solidFill>
                  <a:srgbClr val="7030A0"/>
                </a:solidFill>
              </a:rPr>
              <a:t>– </a:t>
            </a:r>
            <a:r>
              <a:rPr lang="id-ID" altLang="id-ID" sz="3500" b="1" dirty="0" smtClean="0">
                <a:solidFill>
                  <a:srgbClr val="7030A0"/>
                </a:solidFill>
              </a:rPr>
              <a:t>Studi kohort </a:t>
            </a:r>
            <a:r>
              <a:rPr lang="en-GB" altLang="id-ID" sz="3500" b="1" dirty="0" smtClean="0">
                <a:solidFill>
                  <a:srgbClr val="7030A0"/>
                </a:solidFill>
              </a:rPr>
              <a:t>DART</a:t>
            </a:r>
          </a:p>
        </p:txBody>
      </p:sp>
      <p:sp>
        <p:nvSpPr>
          <p:cNvPr id="6" name="Freeform 9"/>
          <p:cNvSpPr>
            <a:spLocks/>
          </p:cNvSpPr>
          <p:nvPr/>
        </p:nvSpPr>
        <p:spPr bwMode="auto">
          <a:xfrm>
            <a:off x="1819736" y="4944748"/>
            <a:ext cx="6272212" cy="26987"/>
          </a:xfrm>
          <a:custGeom>
            <a:avLst/>
            <a:gdLst>
              <a:gd name="T0" fmla="*/ 0 w 3731"/>
              <a:gd name="T1" fmla="*/ 2147483647 h 17"/>
              <a:gd name="T2" fmla="*/ 2147483647 w 3731"/>
              <a:gd name="T3" fmla="*/ 0 h 17"/>
              <a:gd name="T4" fmla="*/ 2147483647 w 3731"/>
              <a:gd name="T5" fmla="*/ 0 h 17"/>
              <a:gd name="T6" fmla="*/ 2147483647 w 3731"/>
              <a:gd name="T7" fmla="*/ 2147483647 h 17"/>
              <a:gd name="T8" fmla="*/ 0 w 3731"/>
              <a:gd name="T9" fmla="*/ 2147483647 h 17"/>
              <a:gd name="T10" fmla="*/ 0 60000 65536"/>
              <a:gd name="T11" fmla="*/ 0 60000 65536"/>
              <a:gd name="T12" fmla="*/ 0 60000 65536"/>
              <a:gd name="T13" fmla="*/ 0 60000 65536"/>
              <a:gd name="T14" fmla="*/ 0 60000 65536"/>
              <a:gd name="T15" fmla="*/ 0 w 3731"/>
              <a:gd name="T16" fmla="*/ 0 h 17"/>
              <a:gd name="T17" fmla="*/ 3731 w 3731"/>
              <a:gd name="T18" fmla="*/ 17 h 17"/>
            </a:gdLst>
            <a:ahLst/>
            <a:cxnLst>
              <a:cxn ang="T10">
                <a:pos x="T0" y="T1"/>
              </a:cxn>
              <a:cxn ang="T11">
                <a:pos x="T2" y="T3"/>
              </a:cxn>
              <a:cxn ang="T12">
                <a:pos x="T4" y="T5"/>
              </a:cxn>
              <a:cxn ang="T13">
                <a:pos x="T6" y="T7"/>
              </a:cxn>
              <a:cxn ang="T14">
                <a:pos x="T8" y="T9"/>
              </a:cxn>
            </a:cxnLst>
            <a:rect l="T15" t="T16" r="T17" b="T18"/>
            <a:pathLst>
              <a:path w="3731" h="17">
                <a:moveTo>
                  <a:pt x="0" y="17"/>
                </a:moveTo>
                <a:lnTo>
                  <a:pt x="27" y="0"/>
                </a:lnTo>
                <a:lnTo>
                  <a:pt x="3731" y="0"/>
                </a:lnTo>
                <a:lnTo>
                  <a:pt x="3704" y="17"/>
                </a:lnTo>
                <a:lnTo>
                  <a:pt x="0" y="1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 name="Freeform 10"/>
          <p:cNvSpPr>
            <a:spLocks/>
          </p:cNvSpPr>
          <p:nvPr/>
        </p:nvSpPr>
        <p:spPr bwMode="auto">
          <a:xfrm>
            <a:off x="1819736" y="1845948"/>
            <a:ext cx="46037" cy="3125787"/>
          </a:xfrm>
          <a:custGeom>
            <a:avLst/>
            <a:gdLst>
              <a:gd name="T0" fmla="*/ 0 w 27"/>
              <a:gd name="T1" fmla="*/ 2147483647 h 2065"/>
              <a:gd name="T2" fmla="*/ 0 w 27"/>
              <a:gd name="T3" fmla="*/ 2147483647 h 2065"/>
              <a:gd name="T4" fmla="*/ 2147483647 w 27"/>
              <a:gd name="T5" fmla="*/ 0 h 2065"/>
              <a:gd name="T6" fmla="*/ 2147483647 w 27"/>
              <a:gd name="T7" fmla="*/ 2147483647 h 2065"/>
              <a:gd name="T8" fmla="*/ 0 w 27"/>
              <a:gd name="T9" fmla="*/ 2147483647 h 2065"/>
              <a:gd name="T10" fmla="*/ 0 60000 65536"/>
              <a:gd name="T11" fmla="*/ 0 60000 65536"/>
              <a:gd name="T12" fmla="*/ 0 60000 65536"/>
              <a:gd name="T13" fmla="*/ 0 60000 65536"/>
              <a:gd name="T14" fmla="*/ 0 60000 65536"/>
              <a:gd name="T15" fmla="*/ 0 w 27"/>
              <a:gd name="T16" fmla="*/ 0 h 2065"/>
              <a:gd name="T17" fmla="*/ 27 w 27"/>
              <a:gd name="T18" fmla="*/ 2065 h 2065"/>
            </a:gdLst>
            <a:ahLst/>
            <a:cxnLst>
              <a:cxn ang="T10">
                <a:pos x="T0" y="T1"/>
              </a:cxn>
              <a:cxn ang="T11">
                <a:pos x="T2" y="T3"/>
              </a:cxn>
              <a:cxn ang="T12">
                <a:pos x="T4" y="T5"/>
              </a:cxn>
              <a:cxn ang="T13">
                <a:pos x="T6" y="T7"/>
              </a:cxn>
              <a:cxn ang="T14">
                <a:pos x="T8" y="T9"/>
              </a:cxn>
            </a:cxnLst>
            <a:rect l="T15" t="T16" r="T17" b="T18"/>
            <a:pathLst>
              <a:path w="27" h="2065">
                <a:moveTo>
                  <a:pt x="0" y="2065"/>
                </a:moveTo>
                <a:lnTo>
                  <a:pt x="0" y="17"/>
                </a:lnTo>
                <a:lnTo>
                  <a:pt x="27" y="0"/>
                </a:lnTo>
                <a:lnTo>
                  <a:pt x="27" y="2048"/>
                </a:lnTo>
                <a:lnTo>
                  <a:pt x="0" y="2065"/>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 name="Rectangle 11"/>
          <p:cNvSpPr>
            <a:spLocks noChangeArrowheads="1"/>
          </p:cNvSpPr>
          <p:nvPr/>
        </p:nvSpPr>
        <p:spPr bwMode="auto">
          <a:xfrm>
            <a:off x="1865773" y="1845948"/>
            <a:ext cx="6226175"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 name="Freeform 12"/>
          <p:cNvSpPr>
            <a:spLocks/>
          </p:cNvSpPr>
          <p:nvPr/>
        </p:nvSpPr>
        <p:spPr bwMode="auto">
          <a:xfrm>
            <a:off x="1819736" y="4944748"/>
            <a:ext cx="6272212" cy="26987"/>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 name="Freeform 13"/>
          <p:cNvSpPr>
            <a:spLocks/>
          </p:cNvSpPr>
          <p:nvPr/>
        </p:nvSpPr>
        <p:spPr bwMode="auto">
          <a:xfrm>
            <a:off x="1819736" y="4500248"/>
            <a:ext cx="6272212" cy="25400"/>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 name="Freeform 14"/>
          <p:cNvSpPr>
            <a:spLocks/>
          </p:cNvSpPr>
          <p:nvPr/>
        </p:nvSpPr>
        <p:spPr bwMode="auto">
          <a:xfrm>
            <a:off x="1819736" y="4055748"/>
            <a:ext cx="6272212" cy="25400"/>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2" name="Freeform 15"/>
          <p:cNvSpPr>
            <a:spLocks/>
          </p:cNvSpPr>
          <p:nvPr/>
        </p:nvSpPr>
        <p:spPr bwMode="auto">
          <a:xfrm>
            <a:off x="1819736" y="3611248"/>
            <a:ext cx="6272212" cy="25400"/>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3" name="Freeform 16"/>
          <p:cNvSpPr>
            <a:spLocks/>
          </p:cNvSpPr>
          <p:nvPr/>
        </p:nvSpPr>
        <p:spPr bwMode="auto">
          <a:xfrm>
            <a:off x="1819736" y="3179448"/>
            <a:ext cx="6272212" cy="25400"/>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4" name="Freeform 17"/>
          <p:cNvSpPr>
            <a:spLocks/>
          </p:cNvSpPr>
          <p:nvPr/>
        </p:nvSpPr>
        <p:spPr bwMode="auto">
          <a:xfrm>
            <a:off x="1819736" y="2734948"/>
            <a:ext cx="6272212" cy="25400"/>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5" name="Freeform 18"/>
          <p:cNvSpPr>
            <a:spLocks/>
          </p:cNvSpPr>
          <p:nvPr/>
        </p:nvSpPr>
        <p:spPr bwMode="auto">
          <a:xfrm>
            <a:off x="1819736" y="2292035"/>
            <a:ext cx="6272212" cy="23813"/>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6" name="Freeform 19"/>
          <p:cNvSpPr>
            <a:spLocks/>
          </p:cNvSpPr>
          <p:nvPr/>
        </p:nvSpPr>
        <p:spPr bwMode="auto">
          <a:xfrm>
            <a:off x="1819736" y="1845948"/>
            <a:ext cx="6272212" cy="25400"/>
          </a:xfrm>
          <a:custGeom>
            <a:avLst/>
            <a:gdLst>
              <a:gd name="T0" fmla="*/ 0 w 416"/>
              <a:gd name="T1" fmla="*/ 2147483647 h 2"/>
              <a:gd name="T2" fmla="*/ 2147483647 w 416"/>
              <a:gd name="T3" fmla="*/ 0 h 2"/>
              <a:gd name="T4" fmla="*/ 2147483647 w 416"/>
              <a:gd name="T5" fmla="*/ 0 h 2"/>
              <a:gd name="T6" fmla="*/ 0 60000 65536"/>
              <a:gd name="T7" fmla="*/ 0 60000 65536"/>
              <a:gd name="T8" fmla="*/ 0 60000 65536"/>
              <a:gd name="T9" fmla="*/ 0 w 416"/>
              <a:gd name="T10" fmla="*/ 0 h 2"/>
              <a:gd name="T11" fmla="*/ 416 w 416"/>
              <a:gd name="T12" fmla="*/ 2 h 2"/>
            </a:gdLst>
            <a:ahLst/>
            <a:cxnLst>
              <a:cxn ang="T6">
                <a:pos x="T0" y="T1"/>
              </a:cxn>
              <a:cxn ang="T7">
                <a:pos x="T2" y="T3"/>
              </a:cxn>
              <a:cxn ang="T8">
                <a:pos x="T4" y="T5"/>
              </a:cxn>
            </a:cxnLst>
            <a:rect l="T9" t="T10" r="T11" b="T12"/>
            <a:pathLst>
              <a:path w="416" h="2">
                <a:moveTo>
                  <a:pt x="0" y="2"/>
                </a:moveTo>
                <a:lnTo>
                  <a:pt x="3" y="0"/>
                </a:lnTo>
                <a:lnTo>
                  <a:pt x="416" y="0"/>
                </a:lnTo>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7" name="Freeform 20"/>
          <p:cNvSpPr>
            <a:spLocks/>
          </p:cNvSpPr>
          <p:nvPr/>
        </p:nvSpPr>
        <p:spPr bwMode="auto">
          <a:xfrm>
            <a:off x="1819736" y="4944748"/>
            <a:ext cx="6272212" cy="26987"/>
          </a:xfrm>
          <a:custGeom>
            <a:avLst/>
            <a:gdLst>
              <a:gd name="T0" fmla="*/ 2147483647 w 3731"/>
              <a:gd name="T1" fmla="*/ 0 h 17"/>
              <a:gd name="T2" fmla="*/ 2147483647 w 3731"/>
              <a:gd name="T3" fmla="*/ 2147483647 h 17"/>
              <a:gd name="T4" fmla="*/ 0 w 3731"/>
              <a:gd name="T5" fmla="*/ 2147483647 h 17"/>
              <a:gd name="T6" fmla="*/ 2147483647 w 3731"/>
              <a:gd name="T7" fmla="*/ 0 h 17"/>
              <a:gd name="T8" fmla="*/ 2147483647 w 3731"/>
              <a:gd name="T9" fmla="*/ 0 h 17"/>
              <a:gd name="T10" fmla="*/ 0 60000 65536"/>
              <a:gd name="T11" fmla="*/ 0 60000 65536"/>
              <a:gd name="T12" fmla="*/ 0 60000 65536"/>
              <a:gd name="T13" fmla="*/ 0 60000 65536"/>
              <a:gd name="T14" fmla="*/ 0 60000 65536"/>
              <a:gd name="T15" fmla="*/ 0 w 3731"/>
              <a:gd name="T16" fmla="*/ 0 h 17"/>
              <a:gd name="T17" fmla="*/ 3731 w 3731"/>
              <a:gd name="T18" fmla="*/ 17 h 17"/>
            </a:gdLst>
            <a:ahLst/>
            <a:cxnLst>
              <a:cxn ang="T10">
                <a:pos x="T0" y="T1"/>
              </a:cxn>
              <a:cxn ang="T11">
                <a:pos x="T2" y="T3"/>
              </a:cxn>
              <a:cxn ang="T12">
                <a:pos x="T4" y="T5"/>
              </a:cxn>
              <a:cxn ang="T13">
                <a:pos x="T6" y="T7"/>
              </a:cxn>
              <a:cxn ang="T14">
                <a:pos x="T8" y="T9"/>
              </a:cxn>
            </a:cxnLst>
            <a:rect l="T15" t="T16" r="T17" b="T18"/>
            <a:pathLst>
              <a:path w="3731" h="17">
                <a:moveTo>
                  <a:pt x="3731" y="0"/>
                </a:moveTo>
                <a:lnTo>
                  <a:pt x="3704" y="17"/>
                </a:lnTo>
                <a:lnTo>
                  <a:pt x="0" y="17"/>
                </a:lnTo>
                <a:lnTo>
                  <a:pt x="27" y="0"/>
                </a:lnTo>
                <a:lnTo>
                  <a:pt x="3731" y="0"/>
                </a:lnTo>
                <a:close/>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8" name="Freeform 21"/>
          <p:cNvSpPr>
            <a:spLocks/>
          </p:cNvSpPr>
          <p:nvPr/>
        </p:nvSpPr>
        <p:spPr bwMode="auto">
          <a:xfrm>
            <a:off x="1819736" y="1845948"/>
            <a:ext cx="46037" cy="3125787"/>
          </a:xfrm>
          <a:custGeom>
            <a:avLst/>
            <a:gdLst>
              <a:gd name="T0" fmla="*/ 0 w 27"/>
              <a:gd name="T1" fmla="*/ 2147483647 h 2065"/>
              <a:gd name="T2" fmla="*/ 0 w 27"/>
              <a:gd name="T3" fmla="*/ 2147483647 h 2065"/>
              <a:gd name="T4" fmla="*/ 2147483647 w 27"/>
              <a:gd name="T5" fmla="*/ 0 h 2065"/>
              <a:gd name="T6" fmla="*/ 2147483647 w 27"/>
              <a:gd name="T7" fmla="*/ 2147483647 h 2065"/>
              <a:gd name="T8" fmla="*/ 0 w 27"/>
              <a:gd name="T9" fmla="*/ 2147483647 h 2065"/>
              <a:gd name="T10" fmla="*/ 0 60000 65536"/>
              <a:gd name="T11" fmla="*/ 0 60000 65536"/>
              <a:gd name="T12" fmla="*/ 0 60000 65536"/>
              <a:gd name="T13" fmla="*/ 0 60000 65536"/>
              <a:gd name="T14" fmla="*/ 0 60000 65536"/>
              <a:gd name="T15" fmla="*/ 0 w 27"/>
              <a:gd name="T16" fmla="*/ 0 h 2065"/>
              <a:gd name="T17" fmla="*/ 27 w 27"/>
              <a:gd name="T18" fmla="*/ 2065 h 2065"/>
            </a:gdLst>
            <a:ahLst/>
            <a:cxnLst>
              <a:cxn ang="T10">
                <a:pos x="T0" y="T1"/>
              </a:cxn>
              <a:cxn ang="T11">
                <a:pos x="T2" y="T3"/>
              </a:cxn>
              <a:cxn ang="T12">
                <a:pos x="T4" y="T5"/>
              </a:cxn>
              <a:cxn ang="T13">
                <a:pos x="T6" y="T7"/>
              </a:cxn>
              <a:cxn ang="T14">
                <a:pos x="T8" y="T9"/>
              </a:cxn>
            </a:cxnLst>
            <a:rect l="T15" t="T16" r="T17" b="T18"/>
            <a:pathLst>
              <a:path w="27" h="2065">
                <a:moveTo>
                  <a:pt x="0" y="2065"/>
                </a:moveTo>
                <a:lnTo>
                  <a:pt x="0" y="17"/>
                </a:lnTo>
                <a:lnTo>
                  <a:pt x="27" y="0"/>
                </a:lnTo>
                <a:lnTo>
                  <a:pt x="27" y="2048"/>
                </a:lnTo>
                <a:lnTo>
                  <a:pt x="0" y="2065"/>
                </a:lnTo>
                <a:close/>
              </a:path>
            </a:pathLst>
          </a:custGeom>
          <a:noFill/>
          <a:ln w="14288">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9" name="Rectangle 22"/>
          <p:cNvSpPr>
            <a:spLocks noChangeArrowheads="1"/>
          </p:cNvSpPr>
          <p:nvPr/>
        </p:nvSpPr>
        <p:spPr bwMode="auto">
          <a:xfrm>
            <a:off x="1865773" y="1845948"/>
            <a:ext cx="6226175" cy="3098800"/>
          </a:xfrm>
          <a:prstGeom prst="rect">
            <a:avLst/>
          </a:prstGeom>
          <a:noFill/>
          <a:ln w="14288">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0" name="Freeform 23"/>
          <p:cNvSpPr>
            <a:spLocks/>
          </p:cNvSpPr>
          <p:nvPr/>
        </p:nvSpPr>
        <p:spPr bwMode="auto">
          <a:xfrm>
            <a:off x="2045161" y="2265048"/>
            <a:ext cx="30162" cy="2706687"/>
          </a:xfrm>
          <a:custGeom>
            <a:avLst/>
            <a:gdLst>
              <a:gd name="T0" fmla="*/ 0 w 18"/>
              <a:gd name="T1" fmla="*/ 2147483647 h 1788"/>
              <a:gd name="T2" fmla="*/ 0 w 18"/>
              <a:gd name="T3" fmla="*/ 2147483647 h 1788"/>
              <a:gd name="T4" fmla="*/ 2147483647 w 18"/>
              <a:gd name="T5" fmla="*/ 0 h 1788"/>
              <a:gd name="T6" fmla="*/ 2147483647 w 18"/>
              <a:gd name="T7" fmla="*/ 2147483647 h 1788"/>
              <a:gd name="T8" fmla="*/ 0 w 18"/>
              <a:gd name="T9" fmla="*/ 2147483647 h 1788"/>
              <a:gd name="T10" fmla="*/ 0 60000 65536"/>
              <a:gd name="T11" fmla="*/ 0 60000 65536"/>
              <a:gd name="T12" fmla="*/ 0 60000 65536"/>
              <a:gd name="T13" fmla="*/ 0 60000 65536"/>
              <a:gd name="T14" fmla="*/ 0 60000 65536"/>
              <a:gd name="T15" fmla="*/ 0 w 18"/>
              <a:gd name="T16" fmla="*/ 0 h 1788"/>
              <a:gd name="T17" fmla="*/ 18 w 18"/>
              <a:gd name="T18" fmla="*/ 1788 h 1788"/>
            </a:gdLst>
            <a:ahLst/>
            <a:cxnLst>
              <a:cxn ang="T10">
                <a:pos x="T0" y="T1"/>
              </a:cxn>
              <a:cxn ang="T11">
                <a:pos x="T2" y="T3"/>
              </a:cxn>
              <a:cxn ang="T12">
                <a:pos x="T4" y="T5"/>
              </a:cxn>
              <a:cxn ang="T13">
                <a:pos x="T6" y="T7"/>
              </a:cxn>
              <a:cxn ang="T14">
                <a:pos x="T8" y="T9"/>
              </a:cxn>
            </a:cxnLst>
            <a:rect l="T15" t="T16" r="T17" b="T18"/>
            <a:pathLst>
              <a:path w="18" h="1788">
                <a:moveTo>
                  <a:pt x="0" y="1788"/>
                </a:moveTo>
                <a:lnTo>
                  <a:pt x="0" y="25"/>
                </a:lnTo>
                <a:lnTo>
                  <a:pt x="18" y="0"/>
                </a:lnTo>
                <a:lnTo>
                  <a:pt x="18" y="1771"/>
                </a:lnTo>
                <a:lnTo>
                  <a:pt x="0" y="1788"/>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1" name="Rectangle 24"/>
          <p:cNvSpPr>
            <a:spLocks noChangeArrowheads="1"/>
          </p:cNvSpPr>
          <p:nvPr/>
        </p:nvSpPr>
        <p:spPr bwMode="auto">
          <a:xfrm>
            <a:off x="1910223" y="2303148"/>
            <a:ext cx="134938" cy="26685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2" name="Freeform 25"/>
          <p:cNvSpPr>
            <a:spLocks/>
          </p:cNvSpPr>
          <p:nvPr/>
        </p:nvSpPr>
        <p:spPr bwMode="auto">
          <a:xfrm>
            <a:off x="1910223" y="2265048"/>
            <a:ext cx="165100" cy="38100"/>
          </a:xfrm>
          <a:custGeom>
            <a:avLst/>
            <a:gdLst>
              <a:gd name="T0" fmla="*/ 2147483647 w 98"/>
              <a:gd name="T1" fmla="*/ 2147483647 h 25"/>
              <a:gd name="T2" fmla="*/ 2147483647 w 98"/>
              <a:gd name="T3" fmla="*/ 0 h 25"/>
              <a:gd name="T4" fmla="*/ 2147483647 w 98"/>
              <a:gd name="T5" fmla="*/ 0 h 25"/>
              <a:gd name="T6" fmla="*/ 0 w 98"/>
              <a:gd name="T7" fmla="*/ 2147483647 h 25"/>
              <a:gd name="T8" fmla="*/ 2147483647 w 98"/>
              <a:gd name="T9" fmla="*/ 2147483647 h 25"/>
              <a:gd name="T10" fmla="*/ 0 60000 65536"/>
              <a:gd name="T11" fmla="*/ 0 60000 65536"/>
              <a:gd name="T12" fmla="*/ 0 60000 65536"/>
              <a:gd name="T13" fmla="*/ 0 60000 65536"/>
              <a:gd name="T14" fmla="*/ 0 60000 65536"/>
              <a:gd name="T15" fmla="*/ 0 w 98"/>
              <a:gd name="T16" fmla="*/ 0 h 25"/>
              <a:gd name="T17" fmla="*/ 98 w 98"/>
              <a:gd name="T18" fmla="*/ 25 h 25"/>
            </a:gdLst>
            <a:ahLst/>
            <a:cxnLst>
              <a:cxn ang="T10">
                <a:pos x="T0" y="T1"/>
              </a:cxn>
              <a:cxn ang="T11">
                <a:pos x="T2" y="T3"/>
              </a:cxn>
              <a:cxn ang="T12">
                <a:pos x="T4" y="T5"/>
              </a:cxn>
              <a:cxn ang="T13">
                <a:pos x="T6" y="T7"/>
              </a:cxn>
              <a:cxn ang="T14">
                <a:pos x="T8" y="T9"/>
              </a:cxn>
            </a:cxnLst>
            <a:rect l="T15" t="T16" r="T17" b="T18"/>
            <a:pathLst>
              <a:path w="98" h="25">
                <a:moveTo>
                  <a:pt x="80" y="25"/>
                </a:moveTo>
                <a:lnTo>
                  <a:pt x="98" y="0"/>
                </a:lnTo>
                <a:lnTo>
                  <a:pt x="27" y="0"/>
                </a:lnTo>
                <a:lnTo>
                  <a:pt x="0" y="25"/>
                </a:lnTo>
                <a:lnTo>
                  <a:pt x="80" y="25"/>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3" name="Freeform 26"/>
          <p:cNvSpPr>
            <a:spLocks/>
          </p:cNvSpPr>
          <p:nvPr/>
        </p:nvSpPr>
        <p:spPr bwMode="auto">
          <a:xfrm>
            <a:off x="2165811" y="4919348"/>
            <a:ext cx="46037" cy="52387"/>
          </a:xfrm>
          <a:custGeom>
            <a:avLst/>
            <a:gdLst>
              <a:gd name="T0" fmla="*/ 0 w 27"/>
              <a:gd name="T1" fmla="*/ 2147483647 h 34"/>
              <a:gd name="T2" fmla="*/ 0 w 27"/>
              <a:gd name="T3" fmla="*/ 2147483647 h 34"/>
              <a:gd name="T4" fmla="*/ 2147483647 w 27"/>
              <a:gd name="T5" fmla="*/ 0 h 34"/>
              <a:gd name="T6" fmla="*/ 2147483647 w 27"/>
              <a:gd name="T7" fmla="*/ 2147483647 h 34"/>
              <a:gd name="T8" fmla="*/ 0 w 27"/>
              <a:gd name="T9" fmla="*/ 2147483647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34"/>
                </a:moveTo>
                <a:lnTo>
                  <a:pt x="0" y="17"/>
                </a:lnTo>
                <a:lnTo>
                  <a:pt x="27" y="0"/>
                </a:lnTo>
                <a:lnTo>
                  <a:pt x="27" y="17"/>
                </a:lnTo>
                <a:lnTo>
                  <a:pt x="0" y="34"/>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4" name="Rectangle 27"/>
          <p:cNvSpPr>
            <a:spLocks noChangeArrowheads="1"/>
          </p:cNvSpPr>
          <p:nvPr/>
        </p:nvSpPr>
        <p:spPr bwMode="auto">
          <a:xfrm>
            <a:off x="2045161" y="4944748"/>
            <a:ext cx="120650" cy="269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5" name="Freeform 28"/>
          <p:cNvSpPr>
            <a:spLocks/>
          </p:cNvSpPr>
          <p:nvPr/>
        </p:nvSpPr>
        <p:spPr bwMode="auto">
          <a:xfrm>
            <a:off x="2045161" y="4919348"/>
            <a:ext cx="166687"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18" y="0"/>
                </a:lnTo>
                <a:lnTo>
                  <a:pt x="0" y="17"/>
                </a:lnTo>
                <a:lnTo>
                  <a:pt x="72" y="17"/>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6" name="Freeform 29"/>
          <p:cNvSpPr>
            <a:spLocks/>
          </p:cNvSpPr>
          <p:nvPr/>
        </p:nvSpPr>
        <p:spPr bwMode="auto">
          <a:xfrm>
            <a:off x="2288048" y="4932048"/>
            <a:ext cx="44450" cy="39687"/>
          </a:xfrm>
          <a:custGeom>
            <a:avLst/>
            <a:gdLst>
              <a:gd name="T0" fmla="*/ 0 w 27"/>
              <a:gd name="T1" fmla="*/ 2147483647 h 26"/>
              <a:gd name="T2" fmla="*/ 0 w 27"/>
              <a:gd name="T3" fmla="*/ 2147483647 h 26"/>
              <a:gd name="T4" fmla="*/ 2147483647 w 27"/>
              <a:gd name="T5" fmla="*/ 0 h 26"/>
              <a:gd name="T6" fmla="*/ 2147483647 w 27"/>
              <a:gd name="T7" fmla="*/ 2147483647 h 26"/>
              <a:gd name="T8" fmla="*/ 0 w 27"/>
              <a:gd name="T9" fmla="*/ 2147483647 h 26"/>
              <a:gd name="T10" fmla="*/ 0 60000 65536"/>
              <a:gd name="T11" fmla="*/ 0 60000 65536"/>
              <a:gd name="T12" fmla="*/ 0 60000 65536"/>
              <a:gd name="T13" fmla="*/ 0 60000 65536"/>
              <a:gd name="T14" fmla="*/ 0 60000 65536"/>
              <a:gd name="T15" fmla="*/ 0 w 27"/>
              <a:gd name="T16" fmla="*/ 0 h 26"/>
              <a:gd name="T17" fmla="*/ 27 w 27"/>
              <a:gd name="T18" fmla="*/ 26 h 26"/>
            </a:gdLst>
            <a:ahLst/>
            <a:cxnLst>
              <a:cxn ang="T10">
                <a:pos x="T0" y="T1"/>
              </a:cxn>
              <a:cxn ang="T11">
                <a:pos x="T2" y="T3"/>
              </a:cxn>
              <a:cxn ang="T12">
                <a:pos x="T4" y="T5"/>
              </a:cxn>
              <a:cxn ang="T13">
                <a:pos x="T6" y="T7"/>
              </a:cxn>
              <a:cxn ang="T14">
                <a:pos x="T8" y="T9"/>
              </a:cxn>
            </a:cxnLst>
            <a:rect l="T15" t="T16" r="T17" b="T18"/>
            <a:pathLst>
              <a:path w="27" h="26">
                <a:moveTo>
                  <a:pt x="0" y="26"/>
                </a:moveTo>
                <a:lnTo>
                  <a:pt x="0" y="17"/>
                </a:lnTo>
                <a:lnTo>
                  <a:pt x="27" y="0"/>
                </a:lnTo>
                <a:lnTo>
                  <a:pt x="27" y="9"/>
                </a:lnTo>
                <a:lnTo>
                  <a:pt x="0" y="26"/>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7" name="Rectangle 30"/>
          <p:cNvSpPr>
            <a:spLocks noChangeArrowheads="1"/>
          </p:cNvSpPr>
          <p:nvPr/>
        </p:nvSpPr>
        <p:spPr bwMode="auto">
          <a:xfrm>
            <a:off x="2165811" y="4957448"/>
            <a:ext cx="122237" cy="142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8" name="Freeform 31"/>
          <p:cNvSpPr>
            <a:spLocks/>
          </p:cNvSpPr>
          <p:nvPr/>
        </p:nvSpPr>
        <p:spPr bwMode="auto">
          <a:xfrm>
            <a:off x="2165811" y="4932048"/>
            <a:ext cx="166687"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29" name="Freeform 32"/>
          <p:cNvSpPr>
            <a:spLocks/>
          </p:cNvSpPr>
          <p:nvPr/>
        </p:nvSpPr>
        <p:spPr bwMode="auto">
          <a:xfrm>
            <a:off x="2422986" y="4932048"/>
            <a:ext cx="31750" cy="39687"/>
          </a:xfrm>
          <a:custGeom>
            <a:avLst/>
            <a:gdLst>
              <a:gd name="T0" fmla="*/ 0 w 18"/>
              <a:gd name="T1" fmla="*/ 2147483647 h 26"/>
              <a:gd name="T2" fmla="*/ 0 w 18"/>
              <a:gd name="T3" fmla="*/ 2147483647 h 26"/>
              <a:gd name="T4" fmla="*/ 2147483647 w 18"/>
              <a:gd name="T5" fmla="*/ 0 h 26"/>
              <a:gd name="T6" fmla="*/ 2147483647 w 18"/>
              <a:gd name="T7" fmla="*/ 2147483647 h 26"/>
              <a:gd name="T8" fmla="*/ 0 w 18"/>
              <a:gd name="T9" fmla="*/ 2147483647 h 26"/>
              <a:gd name="T10" fmla="*/ 0 60000 65536"/>
              <a:gd name="T11" fmla="*/ 0 60000 65536"/>
              <a:gd name="T12" fmla="*/ 0 60000 65536"/>
              <a:gd name="T13" fmla="*/ 0 60000 65536"/>
              <a:gd name="T14" fmla="*/ 0 60000 65536"/>
              <a:gd name="T15" fmla="*/ 0 w 18"/>
              <a:gd name="T16" fmla="*/ 0 h 26"/>
              <a:gd name="T17" fmla="*/ 18 w 18"/>
              <a:gd name="T18" fmla="*/ 26 h 26"/>
            </a:gdLst>
            <a:ahLst/>
            <a:cxnLst>
              <a:cxn ang="T10">
                <a:pos x="T0" y="T1"/>
              </a:cxn>
              <a:cxn ang="T11">
                <a:pos x="T2" y="T3"/>
              </a:cxn>
              <a:cxn ang="T12">
                <a:pos x="T4" y="T5"/>
              </a:cxn>
              <a:cxn ang="T13">
                <a:pos x="T6" y="T7"/>
              </a:cxn>
              <a:cxn ang="T14">
                <a:pos x="T8" y="T9"/>
              </a:cxn>
            </a:cxnLst>
            <a:rect l="T15" t="T16" r="T17" b="T18"/>
            <a:pathLst>
              <a:path w="18" h="26">
                <a:moveTo>
                  <a:pt x="0" y="26"/>
                </a:moveTo>
                <a:lnTo>
                  <a:pt x="0" y="17"/>
                </a:lnTo>
                <a:lnTo>
                  <a:pt x="18" y="0"/>
                </a:lnTo>
                <a:lnTo>
                  <a:pt x="18" y="9"/>
                </a:lnTo>
                <a:lnTo>
                  <a:pt x="0" y="26"/>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0" name="Rectangle 33"/>
          <p:cNvSpPr>
            <a:spLocks noChangeArrowheads="1"/>
          </p:cNvSpPr>
          <p:nvPr/>
        </p:nvSpPr>
        <p:spPr bwMode="auto">
          <a:xfrm>
            <a:off x="2288048" y="4957448"/>
            <a:ext cx="134938" cy="14287"/>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1" name="Freeform 34"/>
          <p:cNvSpPr>
            <a:spLocks/>
          </p:cNvSpPr>
          <p:nvPr/>
        </p:nvSpPr>
        <p:spPr bwMode="auto">
          <a:xfrm>
            <a:off x="2288048" y="4932048"/>
            <a:ext cx="166688"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81" y="17"/>
                </a:moveTo>
                <a:lnTo>
                  <a:pt x="99" y="0"/>
                </a:lnTo>
                <a:lnTo>
                  <a:pt x="27" y="0"/>
                </a:lnTo>
                <a:lnTo>
                  <a:pt x="0" y="17"/>
                </a:lnTo>
                <a:lnTo>
                  <a:pt x="81" y="17"/>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2" name="Freeform 35"/>
          <p:cNvSpPr>
            <a:spLocks/>
          </p:cNvSpPr>
          <p:nvPr/>
        </p:nvSpPr>
        <p:spPr bwMode="auto">
          <a:xfrm>
            <a:off x="2724611" y="1922148"/>
            <a:ext cx="46037" cy="3049587"/>
          </a:xfrm>
          <a:custGeom>
            <a:avLst/>
            <a:gdLst>
              <a:gd name="T0" fmla="*/ 0 w 27"/>
              <a:gd name="T1" fmla="*/ 2147483647 h 2015"/>
              <a:gd name="T2" fmla="*/ 0 w 27"/>
              <a:gd name="T3" fmla="*/ 2147483647 h 2015"/>
              <a:gd name="T4" fmla="*/ 2147483647 w 27"/>
              <a:gd name="T5" fmla="*/ 0 h 2015"/>
              <a:gd name="T6" fmla="*/ 2147483647 w 27"/>
              <a:gd name="T7" fmla="*/ 2147483647 h 2015"/>
              <a:gd name="T8" fmla="*/ 0 w 27"/>
              <a:gd name="T9" fmla="*/ 2147483647 h 2015"/>
              <a:gd name="T10" fmla="*/ 0 60000 65536"/>
              <a:gd name="T11" fmla="*/ 0 60000 65536"/>
              <a:gd name="T12" fmla="*/ 0 60000 65536"/>
              <a:gd name="T13" fmla="*/ 0 60000 65536"/>
              <a:gd name="T14" fmla="*/ 0 60000 65536"/>
              <a:gd name="T15" fmla="*/ 0 w 27"/>
              <a:gd name="T16" fmla="*/ 0 h 2015"/>
              <a:gd name="T17" fmla="*/ 27 w 27"/>
              <a:gd name="T18" fmla="*/ 2015 h 2015"/>
            </a:gdLst>
            <a:ahLst/>
            <a:cxnLst>
              <a:cxn ang="T10">
                <a:pos x="T0" y="T1"/>
              </a:cxn>
              <a:cxn ang="T11">
                <a:pos x="T2" y="T3"/>
              </a:cxn>
              <a:cxn ang="T12">
                <a:pos x="T4" y="T5"/>
              </a:cxn>
              <a:cxn ang="T13">
                <a:pos x="T6" y="T7"/>
              </a:cxn>
              <a:cxn ang="T14">
                <a:pos x="T8" y="T9"/>
              </a:cxn>
            </a:cxnLst>
            <a:rect l="T15" t="T16" r="T17" b="T18"/>
            <a:pathLst>
              <a:path w="27" h="2015">
                <a:moveTo>
                  <a:pt x="0" y="2015"/>
                </a:moveTo>
                <a:lnTo>
                  <a:pt x="0" y="17"/>
                </a:lnTo>
                <a:lnTo>
                  <a:pt x="27" y="0"/>
                </a:lnTo>
                <a:lnTo>
                  <a:pt x="27" y="1998"/>
                </a:lnTo>
                <a:lnTo>
                  <a:pt x="0" y="2015"/>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3" name="Rectangle 36"/>
          <p:cNvSpPr>
            <a:spLocks noChangeArrowheads="1"/>
          </p:cNvSpPr>
          <p:nvPr/>
        </p:nvSpPr>
        <p:spPr bwMode="auto">
          <a:xfrm>
            <a:off x="2603961" y="1947548"/>
            <a:ext cx="120650" cy="30241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4" name="Freeform 37"/>
          <p:cNvSpPr>
            <a:spLocks/>
          </p:cNvSpPr>
          <p:nvPr/>
        </p:nvSpPr>
        <p:spPr bwMode="auto">
          <a:xfrm>
            <a:off x="2603961" y="1922148"/>
            <a:ext cx="166687"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5" name="Freeform 38"/>
          <p:cNvSpPr>
            <a:spLocks/>
          </p:cNvSpPr>
          <p:nvPr/>
        </p:nvSpPr>
        <p:spPr bwMode="auto">
          <a:xfrm>
            <a:off x="2861136" y="4512948"/>
            <a:ext cx="44450" cy="458787"/>
          </a:xfrm>
          <a:custGeom>
            <a:avLst/>
            <a:gdLst>
              <a:gd name="T0" fmla="*/ 0 w 27"/>
              <a:gd name="T1" fmla="*/ 2147483647 h 303"/>
              <a:gd name="T2" fmla="*/ 0 w 27"/>
              <a:gd name="T3" fmla="*/ 2147483647 h 303"/>
              <a:gd name="T4" fmla="*/ 2147483647 w 27"/>
              <a:gd name="T5" fmla="*/ 0 h 303"/>
              <a:gd name="T6" fmla="*/ 2147483647 w 27"/>
              <a:gd name="T7" fmla="*/ 2147483647 h 303"/>
              <a:gd name="T8" fmla="*/ 0 w 27"/>
              <a:gd name="T9" fmla="*/ 2147483647 h 303"/>
              <a:gd name="T10" fmla="*/ 0 60000 65536"/>
              <a:gd name="T11" fmla="*/ 0 60000 65536"/>
              <a:gd name="T12" fmla="*/ 0 60000 65536"/>
              <a:gd name="T13" fmla="*/ 0 60000 65536"/>
              <a:gd name="T14" fmla="*/ 0 60000 65536"/>
              <a:gd name="T15" fmla="*/ 0 w 27"/>
              <a:gd name="T16" fmla="*/ 0 h 303"/>
              <a:gd name="T17" fmla="*/ 27 w 27"/>
              <a:gd name="T18" fmla="*/ 303 h 303"/>
            </a:gdLst>
            <a:ahLst/>
            <a:cxnLst>
              <a:cxn ang="T10">
                <a:pos x="T0" y="T1"/>
              </a:cxn>
              <a:cxn ang="T11">
                <a:pos x="T2" y="T3"/>
              </a:cxn>
              <a:cxn ang="T12">
                <a:pos x="T4" y="T5"/>
              </a:cxn>
              <a:cxn ang="T13">
                <a:pos x="T6" y="T7"/>
              </a:cxn>
              <a:cxn ang="T14">
                <a:pos x="T8" y="T9"/>
              </a:cxn>
            </a:cxnLst>
            <a:rect l="T15" t="T16" r="T17" b="T18"/>
            <a:pathLst>
              <a:path w="27" h="303">
                <a:moveTo>
                  <a:pt x="0" y="303"/>
                </a:moveTo>
                <a:lnTo>
                  <a:pt x="0" y="26"/>
                </a:lnTo>
                <a:lnTo>
                  <a:pt x="27" y="0"/>
                </a:lnTo>
                <a:lnTo>
                  <a:pt x="27" y="286"/>
                </a:lnTo>
                <a:lnTo>
                  <a:pt x="0" y="303"/>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6" name="Rectangle 39"/>
          <p:cNvSpPr>
            <a:spLocks noChangeArrowheads="1"/>
          </p:cNvSpPr>
          <p:nvPr/>
        </p:nvSpPr>
        <p:spPr bwMode="auto">
          <a:xfrm>
            <a:off x="2724611" y="4552635"/>
            <a:ext cx="136525" cy="419100"/>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7" name="Freeform 40"/>
          <p:cNvSpPr>
            <a:spLocks/>
          </p:cNvSpPr>
          <p:nvPr/>
        </p:nvSpPr>
        <p:spPr bwMode="auto">
          <a:xfrm>
            <a:off x="2724611" y="4512948"/>
            <a:ext cx="180975" cy="39687"/>
          </a:xfrm>
          <a:custGeom>
            <a:avLst/>
            <a:gdLst>
              <a:gd name="T0" fmla="*/ 2147483647 w 108"/>
              <a:gd name="T1" fmla="*/ 2147483647 h 26"/>
              <a:gd name="T2" fmla="*/ 2147483647 w 108"/>
              <a:gd name="T3" fmla="*/ 0 h 26"/>
              <a:gd name="T4" fmla="*/ 2147483647 w 108"/>
              <a:gd name="T5" fmla="*/ 0 h 26"/>
              <a:gd name="T6" fmla="*/ 0 w 108"/>
              <a:gd name="T7" fmla="*/ 2147483647 h 26"/>
              <a:gd name="T8" fmla="*/ 2147483647 w 108"/>
              <a:gd name="T9" fmla="*/ 2147483647 h 26"/>
              <a:gd name="T10" fmla="*/ 0 60000 65536"/>
              <a:gd name="T11" fmla="*/ 0 60000 65536"/>
              <a:gd name="T12" fmla="*/ 0 60000 65536"/>
              <a:gd name="T13" fmla="*/ 0 60000 65536"/>
              <a:gd name="T14" fmla="*/ 0 60000 65536"/>
              <a:gd name="T15" fmla="*/ 0 w 108"/>
              <a:gd name="T16" fmla="*/ 0 h 26"/>
              <a:gd name="T17" fmla="*/ 108 w 108"/>
              <a:gd name="T18" fmla="*/ 26 h 26"/>
            </a:gdLst>
            <a:ahLst/>
            <a:cxnLst>
              <a:cxn ang="T10">
                <a:pos x="T0" y="T1"/>
              </a:cxn>
              <a:cxn ang="T11">
                <a:pos x="T2" y="T3"/>
              </a:cxn>
              <a:cxn ang="T12">
                <a:pos x="T4" y="T5"/>
              </a:cxn>
              <a:cxn ang="T13">
                <a:pos x="T6" y="T7"/>
              </a:cxn>
              <a:cxn ang="T14">
                <a:pos x="T8" y="T9"/>
              </a:cxn>
            </a:cxnLst>
            <a:rect l="T15" t="T16" r="T17" b="T18"/>
            <a:pathLst>
              <a:path w="108" h="26">
                <a:moveTo>
                  <a:pt x="81" y="26"/>
                </a:moveTo>
                <a:lnTo>
                  <a:pt x="108" y="0"/>
                </a:lnTo>
                <a:lnTo>
                  <a:pt x="27" y="0"/>
                </a:lnTo>
                <a:lnTo>
                  <a:pt x="0" y="26"/>
                </a:lnTo>
                <a:lnTo>
                  <a:pt x="81" y="26"/>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8" name="Freeform 41"/>
          <p:cNvSpPr>
            <a:spLocks/>
          </p:cNvSpPr>
          <p:nvPr/>
        </p:nvSpPr>
        <p:spPr bwMode="auto">
          <a:xfrm>
            <a:off x="2980198" y="4817748"/>
            <a:ext cx="46038" cy="153987"/>
          </a:xfrm>
          <a:custGeom>
            <a:avLst/>
            <a:gdLst>
              <a:gd name="T0" fmla="*/ 0 w 27"/>
              <a:gd name="T1" fmla="*/ 2147483647 h 101"/>
              <a:gd name="T2" fmla="*/ 0 w 27"/>
              <a:gd name="T3" fmla="*/ 2147483647 h 101"/>
              <a:gd name="T4" fmla="*/ 2147483647 w 27"/>
              <a:gd name="T5" fmla="*/ 0 h 101"/>
              <a:gd name="T6" fmla="*/ 2147483647 w 27"/>
              <a:gd name="T7" fmla="*/ 2147483647 h 101"/>
              <a:gd name="T8" fmla="*/ 0 w 27"/>
              <a:gd name="T9" fmla="*/ 2147483647 h 101"/>
              <a:gd name="T10" fmla="*/ 0 60000 65536"/>
              <a:gd name="T11" fmla="*/ 0 60000 65536"/>
              <a:gd name="T12" fmla="*/ 0 60000 65536"/>
              <a:gd name="T13" fmla="*/ 0 60000 65536"/>
              <a:gd name="T14" fmla="*/ 0 60000 65536"/>
              <a:gd name="T15" fmla="*/ 0 w 27"/>
              <a:gd name="T16" fmla="*/ 0 h 101"/>
              <a:gd name="T17" fmla="*/ 27 w 27"/>
              <a:gd name="T18" fmla="*/ 101 h 101"/>
            </a:gdLst>
            <a:ahLst/>
            <a:cxnLst>
              <a:cxn ang="T10">
                <a:pos x="T0" y="T1"/>
              </a:cxn>
              <a:cxn ang="T11">
                <a:pos x="T2" y="T3"/>
              </a:cxn>
              <a:cxn ang="T12">
                <a:pos x="T4" y="T5"/>
              </a:cxn>
              <a:cxn ang="T13">
                <a:pos x="T6" y="T7"/>
              </a:cxn>
              <a:cxn ang="T14">
                <a:pos x="T8" y="T9"/>
              </a:cxn>
            </a:cxnLst>
            <a:rect l="T15" t="T16" r="T17" b="T18"/>
            <a:pathLst>
              <a:path w="27" h="101">
                <a:moveTo>
                  <a:pt x="0" y="101"/>
                </a:moveTo>
                <a:lnTo>
                  <a:pt x="0" y="17"/>
                </a:lnTo>
                <a:lnTo>
                  <a:pt x="27" y="0"/>
                </a:lnTo>
                <a:lnTo>
                  <a:pt x="27" y="84"/>
                </a:lnTo>
                <a:lnTo>
                  <a:pt x="0" y="101"/>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39" name="Rectangle 42"/>
          <p:cNvSpPr>
            <a:spLocks noChangeArrowheads="1"/>
          </p:cNvSpPr>
          <p:nvPr/>
        </p:nvSpPr>
        <p:spPr bwMode="auto">
          <a:xfrm>
            <a:off x="2861136" y="4844735"/>
            <a:ext cx="119062" cy="127000"/>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0" name="Freeform 43"/>
          <p:cNvSpPr>
            <a:spLocks/>
          </p:cNvSpPr>
          <p:nvPr/>
        </p:nvSpPr>
        <p:spPr bwMode="auto">
          <a:xfrm>
            <a:off x="2861136" y="4817748"/>
            <a:ext cx="165100" cy="26987"/>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71" y="17"/>
                </a:moveTo>
                <a:lnTo>
                  <a:pt x="98" y="0"/>
                </a:lnTo>
                <a:lnTo>
                  <a:pt x="27" y="0"/>
                </a:lnTo>
                <a:lnTo>
                  <a:pt x="0" y="17"/>
                </a:lnTo>
                <a:lnTo>
                  <a:pt x="71"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1" name="Freeform 44"/>
          <p:cNvSpPr>
            <a:spLocks/>
          </p:cNvSpPr>
          <p:nvPr/>
        </p:nvSpPr>
        <p:spPr bwMode="auto">
          <a:xfrm>
            <a:off x="3116723" y="4792348"/>
            <a:ext cx="30163" cy="179387"/>
          </a:xfrm>
          <a:custGeom>
            <a:avLst/>
            <a:gdLst>
              <a:gd name="T0" fmla="*/ 0 w 18"/>
              <a:gd name="T1" fmla="*/ 2147483647 h 118"/>
              <a:gd name="T2" fmla="*/ 0 w 18"/>
              <a:gd name="T3" fmla="*/ 2147483647 h 118"/>
              <a:gd name="T4" fmla="*/ 2147483647 w 18"/>
              <a:gd name="T5" fmla="*/ 0 h 118"/>
              <a:gd name="T6" fmla="*/ 2147483647 w 18"/>
              <a:gd name="T7" fmla="*/ 2147483647 h 118"/>
              <a:gd name="T8" fmla="*/ 0 w 18"/>
              <a:gd name="T9" fmla="*/ 2147483647 h 118"/>
              <a:gd name="T10" fmla="*/ 0 60000 65536"/>
              <a:gd name="T11" fmla="*/ 0 60000 65536"/>
              <a:gd name="T12" fmla="*/ 0 60000 65536"/>
              <a:gd name="T13" fmla="*/ 0 60000 65536"/>
              <a:gd name="T14" fmla="*/ 0 60000 65536"/>
              <a:gd name="T15" fmla="*/ 0 w 18"/>
              <a:gd name="T16" fmla="*/ 0 h 118"/>
              <a:gd name="T17" fmla="*/ 18 w 18"/>
              <a:gd name="T18" fmla="*/ 118 h 118"/>
            </a:gdLst>
            <a:ahLst/>
            <a:cxnLst>
              <a:cxn ang="T10">
                <a:pos x="T0" y="T1"/>
              </a:cxn>
              <a:cxn ang="T11">
                <a:pos x="T2" y="T3"/>
              </a:cxn>
              <a:cxn ang="T12">
                <a:pos x="T4" y="T5"/>
              </a:cxn>
              <a:cxn ang="T13">
                <a:pos x="T6" y="T7"/>
              </a:cxn>
              <a:cxn ang="T14">
                <a:pos x="T8" y="T9"/>
              </a:cxn>
            </a:cxnLst>
            <a:rect l="T15" t="T16" r="T17" b="T18"/>
            <a:pathLst>
              <a:path w="18" h="118">
                <a:moveTo>
                  <a:pt x="0" y="118"/>
                </a:moveTo>
                <a:lnTo>
                  <a:pt x="0" y="25"/>
                </a:lnTo>
                <a:lnTo>
                  <a:pt x="18" y="0"/>
                </a:lnTo>
                <a:lnTo>
                  <a:pt x="18" y="101"/>
                </a:lnTo>
                <a:lnTo>
                  <a:pt x="0" y="118"/>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2" name="Rectangle 45"/>
          <p:cNvSpPr>
            <a:spLocks noChangeArrowheads="1"/>
          </p:cNvSpPr>
          <p:nvPr/>
        </p:nvSpPr>
        <p:spPr bwMode="auto">
          <a:xfrm>
            <a:off x="2980198" y="4830448"/>
            <a:ext cx="136525" cy="141287"/>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3" name="Freeform 46"/>
          <p:cNvSpPr>
            <a:spLocks/>
          </p:cNvSpPr>
          <p:nvPr/>
        </p:nvSpPr>
        <p:spPr bwMode="auto">
          <a:xfrm>
            <a:off x="2980198" y="4792348"/>
            <a:ext cx="166688" cy="38100"/>
          </a:xfrm>
          <a:custGeom>
            <a:avLst/>
            <a:gdLst>
              <a:gd name="T0" fmla="*/ 2147483647 w 99"/>
              <a:gd name="T1" fmla="*/ 2147483647 h 25"/>
              <a:gd name="T2" fmla="*/ 2147483647 w 99"/>
              <a:gd name="T3" fmla="*/ 0 h 25"/>
              <a:gd name="T4" fmla="*/ 2147483647 w 99"/>
              <a:gd name="T5" fmla="*/ 0 h 25"/>
              <a:gd name="T6" fmla="*/ 0 w 99"/>
              <a:gd name="T7" fmla="*/ 2147483647 h 25"/>
              <a:gd name="T8" fmla="*/ 2147483647 w 99"/>
              <a:gd name="T9" fmla="*/ 2147483647 h 25"/>
              <a:gd name="T10" fmla="*/ 0 60000 65536"/>
              <a:gd name="T11" fmla="*/ 0 60000 65536"/>
              <a:gd name="T12" fmla="*/ 0 60000 65536"/>
              <a:gd name="T13" fmla="*/ 0 60000 65536"/>
              <a:gd name="T14" fmla="*/ 0 60000 65536"/>
              <a:gd name="T15" fmla="*/ 0 w 99"/>
              <a:gd name="T16" fmla="*/ 0 h 25"/>
              <a:gd name="T17" fmla="*/ 99 w 99"/>
              <a:gd name="T18" fmla="*/ 25 h 25"/>
            </a:gdLst>
            <a:ahLst/>
            <a:cxnLst>
              <a:cxn ang="T10">
                <a:pos x="T0" y="T1"/>
              </a:cxn>
              <a:cxn ang="T11">
                <a:pos x="T2" y="T3"/>
              </a:cxn>
              <a:cxn ang="T12">
                <a:pos x="T4" y="T5"/>
              </a:cxn>
              <a:cxn ang="T13">
                <a:pos x="T6" y="T7"/>
              </a:cxn>
              <a:cxn ang="T14">
                <a:pos x="T8" y="T9"/>
              </a:cxn>
            </a:cxnLst>
            <a:rect l="T15" t="T16" r="T17" b="T18"/>
            <a:pathLst>
              <a:path w="99" h="25">
                <a:moveTo>
                  <a:pt x="81" y="25"/>
                </a:moveTo>
                <a:lnTo>
                  <a:pt x="99" y="0"/>
                </a:lnTo>
                <a:lnTo>
                  <a:pt x="27" y="0"/>
                </a:lnTo>
                <a:lnTo>
                  <a:pt x="0" y="25"/>
                </a:lnTo>
                <a:lnTo>
                  <a:pt x="81" y="25"/>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4" name="Freeform 47"/>
          <p:cNvSpPr>
            <a:spLocks/>
          </p:cNvSpPr>
          <p:nvPr/>
        </p:nvSpPr>
        <p:spPr bwMode="auto">
          <a:xfrm>
            <a:off x="3418348" y="3003235"/>
            <a:ext cx="44450" cy="1968500"/>
          </a:xfrm>
          <a:custGeom>
            <a:avLst/>
            <a:gdLst>
              <a:gd name="T0" fmla="*/ 0 w 26"/>
              <a:gd name="T1" fmla="*/ 2147483647 h 1301"/>
              <a:gd name="T2" fmla="*/ 0 w 26"/>
              <a:gd name="T3" fmla="*/ 2147483647 h 1301"/>
              <a:gd name="T4" fmla="*/ 2147483647 w 26"/>
              <a:gd name="T5" fmla="*/ 0 h 1301"/>
              <a:gd name="T6" fmla="*/ 2147483647 w 26"/>
              <a:gd name="T7" fmla="*/ 2147483647 h 1301"/>
              <a:gd name="T8" fmla="*/ 0 w 26"/>
              <a:gd name="T9" fmla="*/ 2147483647 h 1301"/>
              <a:gd name="T10" fmla="*/ 0 60000 65536"/>
              <a:gd name="T11" fmla="*/ 0 60000 65536"/>
              <a:gd name="T12" fmla="*/ 0 60000 65536"/>
              <a:gd name="T13" fmla="*/ 0 60000 65536"/>
              <a:gd name="T14" fmla="*/ 0 60000 65536"/>
              <a:gd name="T15" fmla="*/ 0 w 26"/>
              <a:gd name="T16" fmla="*/ 0 h 1301"/>
              <a:gd name="T17" fmla="*/ 26 w 26"/>
              <a:gd name="T18" fmla="*/ 1301 h 1301"/>
            </a:gdLst>
            <a:ahLst/>
            <a:cxnLst>
              <a:cxn ang="T10">
                <a:pos x="T0" y="T1"/>
              </a:cxn>
              <a:cxn ang="T11">
                <a:pos x="T2" y="T3"/>
              </a:cxn>
              <a:cxn ang="T12">
                <a:pos x="T4" y="T5"/>
              </a:cxn>
              <a:cxn ang="T13">
                <a:pos x="T6" y="T7"/>
              </a:cxn>
              <a:cxn ang="T14">
                <a:pos x="T8" y="T9"/>
              </a:cxn>
            </a:cxnLst>
            <a:rect l="T15" t="T16" r="T17" b="T18"/>
            <a:pathLst>
              <a:path w="26" h="1301">
                <a:moveTo>
                  <a:pt x="0" y="1301"/>
                </a:moveTo>
                <a:lnTo>
                  <a:pt x="0" y="16"/>
                </a:lnTo>
                <a:lnTo>
                  <a:pt x="26" y="0"/>
                </a:lnTo>
                <a:lnTo>
                  <a:pt x="26" y="1284"/>
                </a:lnTo>
                <a:lnTo>
                  <a:pt x="0" y="1301"/>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5" name="Rectangle 48"/>
          <p:cNvSpPr>
            <a:spLocks noChangeArrowheads="1"/>
          </p:cNvSpPr>
          <p:nvPr/>
        </p:nvSpPr>
        <p:spPr bwMode="auto">
          <a:xfrm>
            <a:off x="3297698" y="3027048"/>
            <a:ext cx="120650" cy="19446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6" name="Freeform 49"/>
          <p:cNvSpPr>
            <a:spLocks/>
          </p:cNvSpPr>
          <p:nvPr/>
        </p:nvSpPr>
        <p:spPr bwMode="auto">
          <a:xfrm>
            <a:off x="3297698" y="3003235"/>
            <a:ext cx="165100" cy="23813"/>
          </a:xfrm>
          <a:custGeom>
            <a:avLst/>
            <a:gdLst>
              <a:gd name="T0" fmla="*/ 2147483647 w 98"/>
              <a:gd name="T1" fmla="*/ 2147483647 h 16"/>
              <a:gd name="T2" fmla="*/ 2147483647 w 98"/>
              <a:gd name="T3" fmla="*/ 0 h 16"/>
              <a:gd name="T4" fmla="*/ 2147483647 w 98"/>
              <a:gd name="T5" fmla="*/ 0 h 16"/>
              <a:gd name="T6" fmla="*/ 0 w 98"/>
              <a:gd name="T7" fmla="*/ 2147483647 h 16"/>
              <a:gd name="T8" fmla="*/ 2147483647 w 98"/>
              <a:gd name="T9" fmla="*/ 2147483647 h 16"/>
              <a:gd name="T10" fmla="*/ 0 60000 65536"/>
              <a:gd name="T11" fmla="*/ 0 60000 65536"/>
              <a:gd name="T12" fmla="*/ 0 60000 65536"/>
              <a:gd name="T13" fmla="*/ 0 60000 65536"/>
              <a:gd name="T14" fmla="*/ 0 60000 65536"/>
              <a:gd name="T15" fmla="*/ 0 w 98"/>
              <a:gd name="T16" fmla="*/ 0 h 16"/>
              <a:gd name="T17" fmla="*/ 98 w 98"/>
              <a:gd name="T18" fmla="*/ 16 h 16"/>
            </a:gdLst>
            <a:ahLst/>
            <a:cxnLst>
              <a:cxn ang="T10">
                <a:pos x="T0" y="T1"/>
              </a:cxn>
              <a:cxn ang="T11">
                <a:pos x="T2" y="T3"/>
              </a:cxn>
              <a:cxn ang="T12">
                <a:pos x="T4" y="T5"/>
              </a:cxn>
              <a:cxn ang="T13">
                <a:pos x="T6" y="T7"/>
              </a:cxn>
              <a:cxn ang="T14">
                <a:pos x="T8" y="T9"/>
              </a:cxn>
            </a:cxnLst>
            <a:rect l="T15" t="T16" r="T17" b="T18"/>
            <a:pathLst>
              <a:path w="98" h="16">
                <a:moveTo>
                  <a:pt x="72" y="16"/>
                </a:moveTo>
                <a:lnTo>
                  <a:pt x="98" y="0"/>
                </a:lnTo>
                <a:lnTo>
                  <a:pt x="27" y="0"/>
                </a:lnTo>
                <a:lnTo>
                  <a:pt x="0" y="16"/>
                </a:lnTo>
                <a:lnTo>
                  <a:pt x="72" y="16"/>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7" name="Freeform 50"/>
          <p:cNvSpPr>
            <a:spLocks/>
          </p:cNvSpPr>
          <p:nvPr/>
        </p:nvSpPr>
        <p:spPr bwMode="auto">
          <a:xfrm>
            <a:off x="3553286" y="4425635"/>
            <a:ext cx="46037" cy="546100"/>
          </a:xfrm>
          <a:custGeom>
            <a:avLst/>
            <a:gdLst>
              <a:gd name="T0" fmla="*/ 0 w 27"/>
              <a:gd name="T1" fmla="*/ 2147483647 h 361"/>
              <a:gd name="T2" fmla="*/ 0 w 27"/>
              <a:gd name="T3" fmla="*/ 2147483647 h 361"/>
              <a:gd name="T4" fmla="*/ 2147483647 w 27"/>
              <a:gd name="T5" fmla="*/ 0 h 361"/>
              <a:gd name="T6" fmla="*/ 2147483647 w 27"/>
              <a:gd name="T7" fmla="*/ 2147483647 h 361"/>
              <a:gd name="T8" fmla="*/ 0 w 27"/>
              <a:gd name="T9" fmla="*/ 2147483647 h 361"/>
              <a:gd name="T10" fmla="*/ 0 60000 65536"/>
              <a:gd name="T11" fmla="*/ 0 60000 65536"/>
              <a:gd name="T12" fmla="*/ 0 60000 65536"/>
              <a:gd name="T13" fmla="*/ 0 60000 65536"/>
              <a:gd name="T14" fmla="*/ 0 60000 65536"/>
              <a:gd name="T15" fmla="*/ 0 w 27"/>
              <a:gd name="T16" fmla="*/ 0 h 361"/>
              <a:gd name="T17" fmla="*/ 27 w 27"/>
              <a:gd name="T18" fmla="*/ 361 h 361"/>
            </a:gdLst>
            <a:ahLst/>
            <a:cxnLst>
              <a:cxn ang="T10">
                <a:pos x="T0" y="T1"/>
              </a:cxn>
              <a:cxn ang="T11">
                <a:pos x="T2" y="T3"/>
              </a:cxn>
              <a:cxn ang="T12">
                <a:pos x="T4" y="T5"/>
              </a:cxn>
              <a:cxn ang="T13">
                <a:pos x="T6" y="T7"/>
              </a:cxn>
              <a:cxn ang="T14">
                <a:pos x="T8" y="T9"/>
              </a:cxn>
            </a:cxnLst>
            <a:rect l="T15" t="T16" r="T17" b="T18"/>
            <a:pathLst>
              <a:path w="27" h="361">
                <a:moveTo>
                  <a:pt x="0" y="361"/>
                </a:moveTo>
                <a:lnTo>
                  <a:pt x="0" y="16"/>
                </a:lnTo>
                <a:lnTo>
                  <a:pt x="27" y="0"/>
                </a:lnTo>
                <a:lnTo>
                  <a:pt x="27" y="344"/>
                </a:lnTo>
                <a:lnTo>
                  <a:pt x="0" y="361"/>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8" name="Rectangle 51"/>
          <p:cNvSpPr>
            <a:spLocks noChangeArrowheads="1"/>
          </p:cNvSpPr>
          <p:nvPr/>
        </p:nvSpPr>
        <p:spPr bwMode="auto">
          <a:xfrm>
            <a:off x="3418348" y="4449448"/>
            <a:ext cx="134938" cy="5222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49" name="Freeform 52"/>
          <p:cNvSpPr>
            <a:spLocks/>
          </p:cNvSpPr>
          <p:nvPr/>
        </p:nvSpPr>
        <p:spPr bwMode="auto">
          <a:xfrm>
            <a:off x="3418348" y="4425635"/>
            <a:ext cx="180975" cy="23813"/>
          </a:xfrm>
          <a:custGeom>
            <a:avLst/>
            <a:gdLst>
              <a:gd name="T0" fmla="*/ 2147483647 w 107"/>
              <a:gd name="T1" fmla="*/ 2147483647 h 16"/>
              <a:gd name="T2" fmla="*/ 2147483647 w 107"/>
              <a:gd name="T3" fmla="*/ 0 h 16"/>
              <a:gd name="T4" fmla="*/ 2147483647 w 107"/>
              <a:gd name="T5" fmla="*/ 0 h 16"/>
              <a:gd name="T6" fmla="*/ 0 w 107"/>
              <a:gd name="T7" fmla="*/ 2147483647 h 16"/>
              <a:gd name="T8" fmla="*/ 2147483647 w 107"/>
              <a:gd name="T9" fmla="*/ 2147483647 h 16"/>
              <a:gd name="T10" fmla="*/ 0 60000 65536"/>
              <a:gd name="T11" fmla="*/ 0 60000 65536"/>
              <a:gd name="T12" fmla="*/ 0 60000 65536"/>
              <a:gd name="T13" fmla="*/ 0 60000 65536"/>
              <a:gd name="T14" fmla="*/ 0 60000 65536"/>
              <a:gd name="T15" fmla="*/ 0 w 107"/>
              <a:gd name="T16" fmla="*/ 0 h 16"/>
              <a:gd name="T17" fmla="*/ 107 w 107"/>
              <a:gd name="T18" fmla="*/ 16 h 16"/>
            </a:gdLst>
            <a:ahLst/>
            <a:cxnLst>
              <a:cxn ang="T10">
                <a:pos x="T0" y="T1"/>
              </a:cxn>
              <a:cxn ang="T11">
                <a:pos x="T2" y="T3"/>
              </a:cxn>
              <a:cxn ang="T12">
                <a:pos x="T4" y="T5"/>
              </a:cxn>
              <a:cxn ang="T13">
                <a:pos x="T6" y="T7"/>
              </a:cxn>
              <a:cxn ang="T14">
                <a:pos x="T8" y="T9"/>
              </a:cxn>
            </a:cxnLst>
            <a:rect l="T15" t="T16" r="T17" b="T18"/>
            <a:pathLst>
              <a:path w="107" h="16">
                <a:moveTo>
                  <a:pt x="80" y="16"/>
                </a:moveTo>
                <a:lnTo>
                  <a:pt x="107" y="0"/>
                </a:lnTo>
                <a:lnTo>
                  <a:pt x="26" y="0"/>
                </a:lnTo>
                <a:lnTo>
                  <a:pt x="0" y="16"/>
                </a:lnTo>
                <a:lnTo>
                  <a:pt x="80" y="16"/>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0" name="Freeform 53"/>
          <p:cNvSpPr>
            <a:spLocks/>
          </p:cNvSpPr>
          <p:nvPr/>
        </p:nvSpPr>
        <p:spPr bwMode="auto">
          <a:xfrm>
            <a:off x="3673936" y="4817748"/>
            <a:ext cx="46037" cy="153987"/>
          </a:xfrm>
          <a:custGeom>
            <a:avLst/>
            <a:gdLst>
              <a:gd name="T0" fmla="*/ 0 w 27"/>
              <a:gd name="T1" fmla="*/ 2147483647 h 101"/>
              <a:gd name="T2" fmla="*/ 0 w 27"/>
              <a:gd name="T3" fmla="*/ 2147483647 h 101"/>
              <a:gd name="T4" fmla="*/ 2147483647 w 27"/>
              <a:gd name="T5" fmla="*/ 0 h 101"/>
              <a:gd name="T6" fmla="*/ 2147483647 w 27"/>
              <a:gd name="T7" fmla="*/ 2147483647 h 101"/>
              <a:gd name="T8" fmla="*/ 0 w 27"/>
              <a:gd name="T9" fmla="*/ 2147483647 h 101"/>
              <a:gd name="T10" fmla="*/ 0 60000 65536"/>
              <a:gd name="T11" fmla="*/ 0 60000 65536"/>
              <a:gd name="T12" fmla="*/ 0 60000 65536"/>
              <a:gd name="T13" fmla="*/ 0 60000 65536"/>
              <a:gd name="T14" fmla="*/ 0 60000 65536"/>
              <a:gd name="T15" fmla="*/ 0 w 27"/>
              <a:gd name="T16" fmla="*/ 0 h 101"/>
              <a:gd name="T17" fmla="*/ 27 w 27"/>
              <a:gd name="T18" fmla="*/ 101 h 101"/>
            </a:gdLst>
            <a:ahLst/>
            <a:cxnLst>
              <a:cxn ang="T10">
                <a:pos x="T0" y="T1"/>
              </a:cxn>
              <a:cxn ang="T11">
                <a:pos x="T2" y="T3"/>
              </a:cxn>
              <a:cxn ang="T12">
                <a:pos x="T4" y="T5"/>
              </a:cxn>
              <a:cxn ang="T13">
                <a:pos x="T6" y="T7"/>
              </a:cxn>
              <a:cxn ang="T14">
                <a:pos x="T8" y="T9"/>
              </a:cxn>
            </a:cxnLst>
            <a:rect l="T15" t="T16" r="T17" b="T18"/>
            <a:pathLst>
              <a:path w="27" h="101">
                <a:moveTo>
                  <a:pt x="0" y="101"/>
                </a:moveTo>
                <a:lnTo>
                  <a:pt x="0" y="25"/>
                </a:lnTo>
                <a:lnTo>
                  <a:pt x="27" y="0"/>
                </a:lnTo>
                <a:lnTo>
                  <a:pt x="27" y="84"/>
                </a:lnTo>
                <a:lnTo>
                  <a:pt x="0" y="101"/>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1" name="Rectangle 54"/>
          <p:cNvSpPr>
            <a:spLocks noChangeArrowheads="1"/>
          </p:cNvSpPr>
          <p:nvPr/>
        </p:nvSpPr>
        <p:spPr bwMode="auto">
          <a:xfrm>
            <a:off x="3553286" y="4855848"/>
            <a:ext cx="120650" cy="1158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2" name="Freeform 55"/>
          <p:cNvSpPr>
            <a:spLocks/>
          </p:cNvSpPr>
          <p:nvPr/>
        </p:nvSpPr>
        <p:spPr bwMode="auto">
          <a:xfrm>
            <a:off x="3553286" y="4817748"/>
            <a:ext cx="166687" cy="38100"/>
          </a:xfrm>
          <a:custGeom>
            <a:avLst/>
            <a:gdLst>
              <a:gd name="T0" fmla="*/ 2147483647 w 99"/>
              <a:gd name="T1" fmla="*/ 2147483647 h 25"/>
              <a:gd name="T2" fmla="*/ 2147483647 w 99"/>
              <a:gd name="T3" fmla="*/ 0 h 25"/>
              <a:gd name="T4" fmla="*/ 2147483647 w 99"/>
              <a:gd name="T5" fmla="*/ 0 h 25"/>
              <a:gd name="T6" fmla="*/ 0 w 99"/>
              <a:gd name="T7" fmla="*/ 2147483647 h 25"/>
              <a:gd name="T8" fmla="*/ 2147483647 w 99"/>
              <a:gd name="T9" fmla="*/ 2147483647 h 25"/>
              <a:gd name="T10" fmla="*/ 0 60000 65536"/>
              <a:gd name="T11" fmla="*/ 0 60000 65536"/>
              <a:gd name="T12" fmla="*/ 0 60000 65536"/>
              <a:gd name="T13" fmla="*/ 0 60000 65536"/>
              <a:gd name="T14" fmla="*/ 0 60000 65536"/>
              <a:gd name="T15" fmla="*/ 0 w 99"/>
              <a:gd name="T16" fmla="*/ 0 h 25"/>
              <a:gd name="T17" fmla="*/ 99 w 99"/>
              <a:gd name="T18" fmla="*/ 25 h 25"/>
            </a:gdLst>
            <a:ahLst/>
            <a:cxnLst>
              <a:cxn ang="T10">
                <a:pos x="T0" y="T1"/>
              </a:cxn>
              <a:cxn ang="T11">
                <a:pos x="T2" y="T3"/>
              </a:cxn>
              <a:cxn ang="T12">
                <a:pos x="T4" y="T5"/>
              </a:cxn>
              <a:cxn ang="T13">
                <a:pos x="T6" y="T7"/>
              </a:cxn>
              <a:cxn ang="T14">
                <a:pos x="T8" y="T9"/>
              </a:cxn>
            </a:cxnLst>
            <a:rect l="T15" t="T16" r="T17" b="T18"/>
            <a:pathLst>
              <a:path w="99" h="25">
                <a:moveTo>
                  <a:pt x="72" y="25"/>
                </a:moveTo>
                <a:lnTo>
                  <a:pt x="99" y="0"/>
                </a:lnTo>
                <a:lnTo>
                  <a:pt x="27" y="0"/>
                </a:lnTo>
                <a:lnTo>
                  <a:pt x="0" y="25"/>
                </a:lnTo>
                <a:lnTo>
                  <a:pt x="72" y="25"/>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3" name="Freeform 56"/>
          <p:cNvSpPr>
            <a:spLocks/>
          </p:cNvSpPr>
          <p:nvPr/>
        </p:nvSpPr>
        <p:spPr bwMode="auto">
          <a:xfrm>
            <a:off x="3794586" y="4489135"/>
            <a:ext cx="46037" cy="482600"/>
          </a:xfrm>
          <a:custGeom>
            <a:avLst/>
            <a:gdLst>
              <a:gd name="T0" fmla="*/ 0 w 27"/>
              <a:gd name="T1" fmla="*/ 2147483647 h 319"/>
              <a:gd name="T2" fmla="*/ 0 w 27"/>
              <a:gd name="T3" fmla="*/ 2147483647 h 319"/>
              <a:gd name="T4" fmla="*/ 2147483647 w 27"/>
              <a:gd name="T5" fmla="*/ 0 h 319"/>
              <a:gd name="T6" fmla="*/ 2147483647 w 27"/>
              <a:gd name="T7" fmla="*/ 2147483647 h 319"/>
              <a:gd name="T8" fmla="*/ 0 w 27"/>
              <a:gd name="T9" fmla="*/ 2147483647 h 319"/>
              <a:gd name="T10" fmla="*/ 0 60000 65536"/>
              <a:gd name="T11" fmla="*/ 0 60000 65536"/>
              <a:gd name="T12" fmla="*/ 0 60000 65536"/>
              <a:gd name="T13" fmla="*/ 0 60000 65536"/>
              <a:gd name="T14" fmla="*/ 0 60000 65536"/>
              <a:gd name="T15" fmla="*/ 0 w 27"/>
              <a:gd name="T16" fmla="*/ 0 h 319"/>
              <a:gd name="T17" fmla="*/ 27 w 27"/>
              <a:gd name="T18" fmla="*/ 319 h 319"/>
            </a:gdLst>
            <a:ahLst/>
            <a:cxnLst>
              <a:cxn ang="T10">
                <a:pos x="T0" y="T1"/>
              </a:cxn>
              <a:cxn ang="T11">
                <a:pos x="T2" y="T3"/>
              </a:cxn>
              <a:cxn ang="T12">
                <a:pos x="T4" y="T5"/>
              </a:cxn>
              <a:cxn ang="T13">
                <a:pos x="T6" y="T7"/>
              </a:cxn>
              <a:cxn ang="T14">
                <a:pos x="T8" y="T9"/>
              </a:cxn>
            </a:cxnLst>
            <a:rect l="T15" t="T16" r="T17" b="T18"/>
            <a:pathLst>
              <a:path w="27" h="319">
                <a:moveTo>
                  <a:pt x="0" y="319"/>
                </a:moveTo>
                <a:lnTo>
                  <a:pt x="0" y="16"/>
                </a:lnTo>
                <a:lnTo>
                  <a:pt x="27" y="0"/>
                </a:lnTo>
                <a:lnTo>
                  <a:pt x="27" y="302"/>
                </a:lnTo>
                <a:lnTo>
                  <a:pt x="0" y="319"/>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4" name="Rectangle 57"/>
          <p:cNvSpPr>
            <a:spLocks noChangeArrowheads="1"/>
          </p:cNvSpPr>
          <p:nvPr/>
        </p:nvSpPr>
        <p:spPr bwMode="auto">
          <a:xfrm>
            <a:off x="3673936" y="4512948"/>
            <a:ext cx="120650" cy="458787"/>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5" name="Freeform 58"/>
          <p:cNvSpPr>
            <a:spLocks/>
          </p:cNvSpPr>
          <p:nvPr/>
        </p:nvSpPr>
        <p:spPr bwMode="auto">
          <a:xfrm>
            <a:off x="3673936" y="4489135"/>
            <a:ext cx="166687" cy="23813"/>
          </a:xfrm>
          <a:custGeom>
            <a:avLst/>
            <a:gdLst>
              <a:gd name="T0" fmla="*/ 2147483647 w 99"/>
              <a:gd name="T1" fmla="*/ 2147483647 h 16"/>
              <a:gd name="T2" fmla="*/ 2147483647 w 99"/>
              <a:gd name="T3" fmla="*/ 0 h 16"/>
              <a:gd name="T4" fmla="*/ 2147483647 w 99"/>
              <a:gd name="T5" fmla="*/ 0 h 16"/>
              <a:gd name="T6" fmla="*/ 0 w 99"/>
              <a:gd name="T7" fmla="*/ 2147483647 h 16"/>
              <a:gd name="T8" fmla="*/ 2147483647 w 99"/>
              <a:gd name="T9" fmla="*/ 2147483647 h 16"/>
              <a:gd name="T10" fmla="*/ 0 60000 65536"/>
              <a:gd name="T11" fmla="*/ 0 60000 65536"/>
              <a:gd name="T12" fmla="*/ 0 60000 65536"/>
              <a:gd name="T13" fmla="*/ 0 60000 65536"/>
              <a:gd name="T14" fmla="*/ 0 60000 65536"/>
              <a:gd name="T15" fmla="*/ 0 w 99"/>
              <a:gd name="T16" fmla="*/ 0 h 16"/>
              <a:gd name="T17" fmla="*/ 99 w 99"/>
              <a:gd name="T18" fmla="*/ 16 h 16"/>
            </a:gdLst>
            <a:ahLst/>
            <a:cxnLst>
              <a:cxn ang="T10">
                <a:pos x="T0" y="T1"/>
              </a:cxn>
              <a:cxn ang="T11">
                <a:pos x="T2" y="T3"/>
              </a:cxn>
              <a:cxn ang="T12">
                <a:pos x="T4" y="T5"/>
              </a:cxn>
              <a:cxn ang="T13">
                <a:pos x="T6" y="T7"/>
              </a:cxn>
              <a:cxn ang="T14">
                <a:pos x="T8" y="T9"/>
              </a:cxn>
            </a:cxnLst>
            <a:rect l="T15" t="T16" r="T17" b="T18"/>
            <a:pathLst>
              <a:path w="99" h="16">
                <a:moveTo>
                  <a:pt x="72" y="16"/>
                </a:moveTo>
                <a:lnTo>
                  <a:pt x="99" y="0"/>
                </a:lnTo>
                <a:lnTo>
                  <a:pt x="27" y="0"/>
                </a:lnTo>
                <a:lnTo>
                  <a:pt x="0" y="16"/>
                </a:lnTo>
                <a:lnTo>
                  <a:pt x="72" y="16"/>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6" name="Freeform 59"/>
          <p:cNvSpPr>
            <a:spLocks/>
          </p:cNvSpPr>
          <p:nvPr/>
        </p:nvSpPr>
        <p:spPr bwMode="auto">
          <a:xfrm>
            <a:off x="4112086" y="3789048"/>
            <a:ext cx="44450" cy="1182687"/>
          </a:xfrm>
          <a:custGeom>
            <a:avLst/>
            <a:gdLst>
              <a:gd name="T0" fmla="*/ 0 w 27"/>
              <a:gd name="T1" fmla="*/ 2147483647 h 781"/>
              <a:gd name="T2" fmla="*/ 0 w 27"/>
              <a:gd name="T3" fmla="*/ 2147483647 h 781"/>
              <a:gd name="T4" fmla="*/ 2147483647 w 27"/>
              <a:gd name="T5" fmla="*/ 0 h 781"/>
              <a:gd name="T6" fmla="*/ 2147483647 w 27"/>
              <a:gd name="T7" fmla="*/ 2147483647 h 781"/>
              <a:gd name="T8" fmla="*/ 0 w 27"/>
              <a:gd name="T9" fmla="*/ 2147483647 h 781"/>
              <a:gd name="T10" fmla="*/ 0 60000 65536"/>
              <a:gd name="T11" fmla="*/ 0 60000 65536"/>
              <a:gd name="T12" fmla="*/ 0 60000 65536"/>
              <a:gd name="T13" fmla="*/ 0 60000 65536"/>
              <a:gd name="T14" fmla="*/ 0 60000 65536"/>
              <a:gd name="T15" fmla="*/ 0 w 27"/>
              <a:gd name="T16" fmla="*/ 0 h 781"/>
              <a:gd name="T17" fmla="*/ 27 w 27"/>
              <a:gd name="T18" fmla="*/ 781 h 781"/>
            </a:gdLst>
            <a:ahLst/>
            <a:cxnLst>
              <a:cxn ang="T10">
                <a:pos x="T0" y="T1"/>
              </a:cxn>
              <a:cxn ang="T11">
                <a:pos x="T2" y="T3"/>
              </a:cxn>
              <a:cxn ang="T12">
                <a:pos x="T4" y="T5"/>
              </a:cxn>
              <a:cxn ang="T13">
                <a:pos x="T6" y="T7"/>
              </a:cxn>
              <a:cxn ang="T14">
                <a:pos x="T8" y="T9"/>
              </a:cxn>
            </a:cxnLst>
            <a:rect l="T15" t="T16" r="T17" b="T18"/>
            <a:pathLst>
              <a:path w="27" h="781">
                <a:moveTo>
                  <a:pt x="0" y="781"/>
                </a:moveTo>
                <a:lnTo>
                  <a:pt x="0" y="17"/>
                </a:lnTo>
                <a:lnTo>
                  <a:pt x="27" y="0"/>
                </a:lnTo>
                <a:lnTo>
                  <a:pt x="27" y="764"/>
                </a:lnTo>
                <a:lnTo>
                  <a:pt x="0" y="781"/>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7" name="Rectangle 60"/>
          <p:cNvSpPr>
            <a:spLocks noChangeArrowheads="1"/>
          </p:cNvSpPr>
          <p:nvPr/>
        </p:nvSpPr>
        <p:spPr bwMode="auto">
          <a:xfrm>
            <a:off x="3989848" y="3814448"/>
            <a:ext cx="122238" cy="11572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8" name="Freeform 61"/>
          <p:cNvSpPr>
            <a:spLocks/>
          </p:cNvSpPr>
          <p:nvPr/>
        </p:nvSpPr>
        <p:spPr bwMode="auto">
          <a:xfrm>
            <a:off x="3989848" y="3789048"/>
            <a:ext cx="166688"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59" name="Freeform 62"/>
          <p:cNvSpPr>
            <a:spLocks/>
          </p:cNvSpPr>
          <p:nvPr/>
        </p:nvSpPr>
        <p:spPr bwMode="auto">
          <a:xfrm>
            <a:off x="4247023" y="4781235"/>
            <a:ext cx="46038" cy="190500"/>
          </a:xfrm>
          <a:custGeom>
            <a:avLst/>
            <a:gdLst>
              <a:gd name="T0" fmla="*/ 0 w 27"/>
              <a:gd name="T1" fmla="*/ 2147483647 h 126"/>
              <a:gd name="T2" fmla="*/ 0 w 27"/>
              <a:gd name="T3" fmla="*/ 2147483647 h 126"/>
              <a:gd name="T4" fmla="*/ 2147483647 w 27"/>
              <a:gd name="T5" fmla="*/ 0 h 126"/>
              <a:gd name="T6" fmla="*/ 2147483647 w 27"/>
              <a:gd name="T7" fmla="*/ 2147483647 h 126"/>
              <a:gd name="T8" fmla="*/ 0 w 27"/>
              <a:gd name="T9" fmla="*/ 2147483647 h 126"/>
              <a:gd name="T10" fmla="*/ 0 60000 65536"/>
              <a:gd name="T11" fmla="*/ 0 60000 65536"/>
              <a:gd name="T12" fmla="*/ 0 60000 65536"/>
              <a:gd name="T13" fmla="*/ 0 60000 65536"/>
              <a:gd name="T14" fmla="*/ 0 60000 65536"/>
              <a:gd name="T15" fmla="*/ 0 w 27"/>
              <a:gd name="T16" fmla="*/ 0 h 126"/>
              <a:gd name="T17" fmla="*/ 27 w 27"/>
              <a:gd name="T18" fmla="*/ 126 h 126"/>
            </a:gdLst>
            <a:ahLst/>
            <a:cxnLst>
              <a:cxn ang="T10">
                <a:pos x="T0" y="T1"/>
              </a:cxn>
              <a:cxn ang="T11">
                <a:pos x="T2" y="T3"/>
              </a:cxn>
              <a:cxn ang="T12">
                <a:pos x="T4" y="T5"/>
              </a:cxn>
              <a:cxn ang="T13">
                <a:pos x="T6" y="T7"/>
              </a:cxn>
              <a:cxn ang="T14">
                <a:pos x="T8" y="T9"/>
              </a:cxn>
            </a:cxnLst>
            <a:rect l="T15" t="T16" r="T17" b="T18"/>
            <a:pathLst>
              <a:path w="27" h="126">
                <a:moveTo>
                  <a:pt x="0" y="126"/>
                </a:moveTo>
                <a:lnTo>
                  <a:pt x="0" y="16"/>
                </a:lnTo>
                <a:lnTo>
                  <a:pt x="27" y="0"/>
                </a:lnTo>
                <a:lnTo>
                  <a:pt x="27" y="109"/>
                </a:lnTo>
                <a:lnTo>
                  <a:pt x="0" y="126"/>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0" name="Rectangle 63"/>
          <p:cNvSpPr>
            <a:spLocks noChangeArrowheads="1"/>
          </p:cNvSpPr>
          <p:nvPr/>
        </p:nvSpPr>
        <p:spPr bwMode="auto">
          <a:xfrm>
            <a:off x="4112086" y="4805048"/>
            <a:ext cx="134937" cy="1666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1" name="Freeform 64"/>
          <p:cNvSpPr>
            <a:spLocks/>
          </p:cNvSpPr>
          <p:nvPr/>
        </p:nvSpPr>
        <p:spPr bwMode="auto">
          <a:xfrm>
            <a:off x="4112086" y="4781235"/>
            <a:ext cx="180975" cy="23813"/>
          </a:xfrm>
          <a:custGeom>
            <a:avLst/>
            <a:gdLst>
              <a:gd name="T0" fmla="*/ 2147483647 w 108"/>
              <a:gd name="T1" fmla="*/ 2147483647 h 16"/>
              <a:gd name="T2" fmla="*/ 2147483647 w 108"/>
              <a:gd name="T3" fmla="*/ 0 h 16"/>
              <a:gd name="T4" fmla="*/ 2147483647 w 108"/>
              <a:gd name="T5" fmla="*/ 0 h 16"/>
              <a:gd name="T6" fmla="*/ 0 w 108"/>
              <a:gd name="T7" fmla="*/ 2147483647 h 16"/>
              <a:gd name="T8" fmla="*/ 2147483647 w 108"/>
              <a:gd name="T9" fmla="*/ 2147483647 h 16"/>
              <a:gd name="T10" fmla="*/ 0 60000 65536"/>
              <a:gd name="T11" fmla="*/ 0 60000 65536"/>
              <a:gd name="T12" fmla="*/ 0 60000 65536"/>
              <a:gd name="T13" fmla="*/ 0 60000 65536"/>
              <a:gd name="T14" fmla="*/ 0 60000 65536"/>
              <a:gd name="T15" fmla="*/ 0 w 108"/>
              <a:gd name="T16" fmla="*/ 0 h 16"/>
              <a:gd name="T17" fmla="*/ 108 w 108"/>
              <a:gd name="T18" fmla="*/ 16 h 16"/>
            </a:gdLst>
            <a:ahLst/>
            <a:cxnLst>
              <a:cxn ang="T10">
                <a:pos x="T0" y="T1"/>
              </a:cxn>
              <a:cxn ang="T11">
                <a:pos x="T2" y="T3"/>
              </a:cxn>
              <a:cxn ang="T12">
                <a:pos x="T4" y="T5"/>
              </a:cxn>
              <a:cxn ang="T13">
                <a:pos x="T6" y="T7"/>
              </a:cxn>
              <a:cxn ang="T14">
                <a:pos x="T8" y="T9"/>
              </a:cxn>
            </a:cxnLst>
            <a:rect l="T15" t="T16" r="T17" b="T18"/>
            <a:pathLst>
              <a:path w="108" h="16">
                <a:moveTo>
                  <a:pt x="81" y="16"/>
                </a:moveTo>
                <a:lnTo>
                  <a:pt x="108" y="0"/>
                </a:lnTo>
                <a:lnTo>
                  <a:pt x="27" y="0"/>
                </a:lnTo>
                <a:lnTo>
                  <a:pt x="0" y="16"/>
                </a:lnTo>
                <a:lnTo>
                  <a:pt x="81" y="16"/>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2" name="Freeform 65"/>
          <p:cNvSpPr>
            <a:spLocks/>
          </p:cNvSpPr>
          <p:nvPr/>
        </p:nvSpPr>
        <p:spPr bwMode="auto">
          <a:xfrm>
            <a:off x="4369261" y="4893948"/>
            <a:ext cx="42862" cy="77787"/>
          </a:xfrm>
          <a:custGeom>
            <a:avLst/>
            <a:gdLst>
              <a:gd name="T0" fmla="*/ 0 w 26"/>
              <a:gd name="T1" fmla="*/ 2147483647 h 51"/>
              <a:gd name="T2" fmla="*/ 0 w 26"/>
              <a:gd name="T3" fmla="*/ 2147483647 h 51"/>
              <a:gd name="T4" fmla="*/ 2147483647 w 26"/>
              <a:gd name="T5" fmla="*/ 0 h 51"/>
              <a:gd name="T6" fmla="*/ 2147483647 w 26"/>
              <a:gd name="T7" fmla="*/ 2147483647 h 51"/>
              <a:gd name="T8" fmla="*/ 0 w 26"/>
              <a:gd name="T9" fmla="*/ 2147483647 h 51"/>
              <a:gd name="T10" fmla="*/ 0 60000 65536"/>
              <a:gd name="T11" fmla="*/ 0 60000 65536"/>
              <a:gd name="T12" fmla="*/ 0 60000 65536"/>
              <a:gd name="T13" fmla="*/ 0 60000 65536"/>
              <a:gd name="T14" fmla="*/ 0 60000 65536"/>
              <a:gd name="T15" fmla="*/ 0 w 26"/>
              <a:gd name="T16" fmla="*/ 0 h 51"/>
              <a:gd name="T17" fmla="*/ 26 w 26"/>
              <a:gd name="T18" fmla="*/ 51 h 51"/>
            </a:gdLst>
            <a:ahLst/>
            <a:cxnLst>
              <a:cxn ang="T10">
                <a:pos x="T0" y="T1"/>
              </a:cxn>
              <a:cxn ang="T11">
                <a:pos x="T2" y="T3"/>
              </a:cxn>
              <a:cxn ang="T12">
                <a:pos x="T4" y="T5"/>
              </a:cxn>
              <a:cxn ang="T13">
                <a:pos x="T6" y="T7"/>
              </a:cxn>
              <a:cxn ang="T14">
                <a:pos x="T8" y="T9"/>
              </a:cxn>
            </a:cxnLst>
            <a:rect l="T15" t="T16" r="T17" b="T18"/>
            <a:pathLst>
              <a:path w="26" h="51">
                <a:moveTo>
                  <a:pt x="0" y="51"/>
                </a:moveTo>
                <a:lnTo>
                  <a:pt x="0" y="17"/>
                </a:lnTo>
                <a:lnTo>
                  <a:pt x="26" y="0"/>
                </a:lnTo>
                <a:lnTo>
                  <a:pt x="26" y="34"/>
                </a:lnTo>
                <a:lnTo>
                  <a:pt x="0" y="51"/>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3" name="Rectangle 66"/>
          <p:cNvSpPr>
            <a:spLocks noChangeArrowheads="1"/>
          </p:cNvSpPr>
          <p:nvPr/>
        </p:nvSpPr>
        <p:spPr bwMode="auto">
          <a:xfrm>
            <a:off x="4247023" y="4919348"/>
            <a:ext cx="122238" cy="523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4" name="Freeform 67"/>
          <p:cNvSpPr>
            <a:spLocks/>
          </p:cNvSpPr>
          <p:nvPr/>
        </p:nvSpPr>
        <p:spPr bwMode="auto">
          <a:xfrm>
            <a:off x="4247023" y="4893948"/>
            <a:ext cx="165100" cy="25400"/>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72" y="17"/>
                </a:moveTo>
                <a:lnTo>
                  <a:pt x="98" y="0"/>
                </a:lnTo>
                <a:lnTo>
                  <a:pt x="27" y="0"/>
                </a:lnTo>
                <a:lnTo>
                  <a:pt x="0" y="17"/>
                </a:lnTo>
                <a:lnTo>
                  <a:pt x="72"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5" name="Freeform 68"/>
          <p:cNvSpPr>
            <a:spLocks/>
          </p:cNvSpPr>
          <p:nvPr/>
        </p:nvSpPr>
        <p:spPr bwMode="auto">
          <a:xfrm>
            <a:off x="4488323" y="4805048"/>
            <a:ext cx="44450" cy="166687"/>
          </a:xfrm>
          <a:custGeom>
            <a:avLst/>
            <a:gdLst>
              <a:gd name="T0" fmla="*/ 0 w 27"/>
              <a:gd name="T1" fmla="*/ 2147483647 h 110"/>
              <a:gd name="T2" fmla="*/ 0 w 27"/>
              <a:gd name="T3" fmla="*/ 2147483647 h 110"/>
              <a:gd name="T4" fmla="*/ 2147483647 w 27"/>
              <a:gd name="T5" fmla="*/ 0 h 110"/>
              <a:gd name="T6" fmla="*/ 2147483647 w 27"/>
              <a:gd name="T7" fmla="*/ 2147483647 h 110"/>
              <a:gd name="T8" fmla="*/ 0 w 27"/>
              <a:gd name="T9" fmla="*/ 2147483647 h 110"/>
              <a:gd name="T10" fmla="*/ 0 60000 65536"/>
              <a:gd name="T11" fmla="*/ 0 60000 65536"/>
              <a:gd name="T12" fmla="*/ 0 60000 65536"/>
              <a:gd name="T13" fmla="*/ 0 60000 65536"/>
              <a:gd name="T14" fmla="*/ 0 60000 65536"/>
              <a:gd name="T15" fmla="*/ 0 w 27"/>
              <a:gd name="T16" fmla="*/ 0 h 110"/>
              <a:gd name="T17" fmla="*/ 27 w 27"/>
              <a:gd name="T18" fmla="*/ 110 h 110"/>
            </a:gdLst>
            <a:ahLst/>
            <a:cxnLst>
              <a:cxn ang="T10">
                <a:pos x="T0" y="T1"/>
              </a:cxn>
              <a:cxn ang="T11">
                <a:pos x="T2" y="T3"/>
              </a:cxn>
              <a:cxn ang="T12">
                <a:pos x="T4" y="T5"/>
              </a:cxn>
              <a:cxn ang="T13">
                <a:pos x="T6" y="T7"/>
              </a:cxn>
              <a:cxn ang="T14">
                <a:pos x="T8" y="T9"/>
              </a:cxn>
            </a:cxnLst>
            <a:rect l="T15" t="T16" r="T17" b="T18"/>
            <a:pathLst>
              <a:path w="27" h="110">
                <a:moveTo>
                  <a:pt x="0" y="110"/>
                </a:moveTo>
                <a:lnTo>
                  <a:pt x="0" y="26"/>
                </a:lnTo>
                <a:lnTo>
                  <a:pt x="27" y="0"/>
                </a:lnTo>
                <a:lnTo>
                  <a:pt x="27" y="93"/>
                </a:lnTo>
                <a:lnTo>
                  <a:pt x="0" y="110"/>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6" name="Rectangle 69"/>
          <p:cNvSpPr>
            <a:spLocks noChangeArrowheads="1"/>
          </p:cNvSpPr>
          <p:nvPr/>
        </p:nvSpPr>
        <p:spPr bwMode="auto">
          <a:xfrm>
            <a:off x="4369261" y="4844735"/>
            <a:ext cx="119062" cy="127000"/>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7" name="Freeform 70"/>
          <p:cNvSpPr>
            <a:spLocks/>
          </p:cNvSpPr>
          <p:nvPr/>
        </p:nvSpPr>
        <p:spPr bwMode="auto">
          <a:xfrm>
            <a:off x="4369261" y="4805048"/>
            <a:ext cx="163512" cy="39687"/>
          </a:xfrm>
          <a:custGeom>
            <a:avLst/>
            <a:gdLst>
              <a:gd name="T0" fmla="*/ 2147483647 w 98"/>
              <a:gd name="T1" fmla="*/ 2147483647 h 26"/>
              <a:gd name="T2" fmla="*/ 2147483647 w 98"/>
              <a:gd name="T3" fmla="*/ 0 h 26"/>
              <a:gd name="T4" fmla="*/ 2147483647 w 98"/>
              <a:gd name="T5" fmla="*/ 0 h 26"/>
              <a:gd name="T6" fmla="*/ 0 w 98"/>
              <a:gd name="T7" fmla="*/ 2147483647 h 26"/>
              <a:gd name="T8" fmla="*/ 2147483647 w 98"/>
              <a:gd name="T9" fmla="*/ 2147483647 h 26"/>
              <a:gd name="T10" fmla="*/ 0 60000 65536"/>
              <a:gd name="T11" fmla="*/ 0 60000 65536"/>
              <a:gd name="T12" fmla="*/ 0 60000 65536"/>
              <a:gd name="T13" fmla="*/ 0 60000 65536"/>
              <a:gd name="T14" fmla="*/ 0 60000 65536"/>
              <a:gd name="T15" fmla="*/ 0 w 98"/>
              <a:gd name="T16" fmla="*/ 0 h 26"/>
              <a:gd name="T17" fmla="*/ 98 w 98"/>
              <a:gd name="T18" fmla="*/ 26 h 26"/>
            </a:gdLst>
            <a:ahLst/>
            <a:cxnLst>
              <a:cxn ang="T10">
                <a:pos x="T0" y="T1"/>
              </a:cxn>
              <a:cxn ang="T11">
                <a:pos x="T2" y="T3"/>
              </a:cxn>
              <a:cxn ang="T12">
                <a:pos x="T4" y="T5"/>
              </a:cxn>
              <a:cxn ang="T13">
                <a:pos x="T6" y="T7"/>
              </a:cxn>
              <a:cxn ang="T14">
                <a:pos x="T8" y="T9"/>
              </a:cxn>
            </a:cxnLst>
            <a:rect l="T15" t="T16" r="T17" b="T18"/>
            <a:pathLst>
              <a:path w="98" h="26">
                <a:moveTo>
                  <a:pt x="71" y="26"/>
                </a:moveTo>
                <a:lnTo>
                  <a:pt x="98" y="0"/>
                </a:lnTo>
                <a:lnTo>
                  <a:pt x="26" y="0"/>
                </a:lnTo>
                <a:lnTo>
                  <a:pt x="0" y="26"/>
                </a:lnTo>
                <a:lnTo>
                  <a:pt x="71" y="26"/>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8" name="Freeform 71"/>
          <p:cNvSpPr>
            <a:spLocks/>
          </p:cNvSpPr>
          <p:nvPr/>
        </p:nvSpPr>
        <p:spPr bwMode="auto">
          <a:xfrm>
            <a:off x="4805823" y="4119248"/>
            <a:ext cx="44450" cy="852487"/>
          </a:xfrm>
          <a:custGeom>
            <a:avLst/>
            <a:gdLst>
              <a:gd name="T0" fmla="*/ 0 w 27"/>
              <a:gd name="T1" fmla="*/ 2147483647 h 563"/>
              <a:gd name="T2" fmla="*/ 0 w 27"/>
              <a:gd name="T3" fmla="*/ 2147483647 h 563"/>
              <a:gd name="T4" fmla="*/ 2147483647 w 27"/>
              <a:gd name="T5" fmla="*/ 0 h 563"/>
              <a:gd name="T6" fmla="*/ 2147483647 w 27"/>
              <a:gd name="T7" fmla="*/ 2147483647 h 563"/>
              <a:gd name="T8" fmla="*/ 0 w 27"/>
              <a:gd name="T9" fmla="*/ 2147483647 h 563"/>
              <a:gd name="T10" fmla="*/ 0 60000 65536"/>
              <a:gd name="T11" fmla="*/ 0 60000 65536"/>
              <a:gd name="T12" fmla="*/ 0 60000 65536"/>
              <a:gd name="T13" fmla="*/ 0 60000 65536"/>
              <a:gd name="T14" fmla="*/ 0 60000 65536"/>
              <a:gd name="T15" fmla="*/ 0 w 27"/>
              <a:gd name="T16" fmla="*/ 0 h 563"/>
              <a:gd name="T17" fmla="*/ 27 w 27"/>
              <a:gd name="T18" fmla="*/ 563 h 563"/>
            </a:gdLst>
            <a:ahLst/>
            <a:cxnLst>
              <a:cxn ang="T10">
                <a:pos x="T0" y="T1"/>
              </a:cxn>
              <a:cxn ang="T11">
                <a:pos x="T2" y="T3"/>
              </a:cxn>
              <a:cxn ang="T12">
                <a:pos x="T4" y="T5"/>
              </a:cxn>
              <a:cxn ang="T13">
                <a:pos x="T6" y="T7"/>
              </a:cxn>
              <a:cxn ang="T14">
                <a:pos x="T8" y="T9"/>
              </a:cxn>
            </a:cxnLst>
            <a:rect l="T15" t="T16" r="T17" b="T18"/>
            <a:pathLst>
              <a:path w="27" h="563">
                <a:moveTo>
                  <a:pt x="0" y="563"/>
                </a:moveTo>
                <a:lnTo>
                  <a:pt x="0" y="17"/>
                </a:lnTo>
                <a:lnTo>
                  <a:pt x="27" y="0"/>
                </a:lnTo>
                <a:lnTo>
                  <a:pt x="27" y="546"/>
                </a:lnTo>
                <a:lnTo>
                  <a:pt x="0" y="563"/>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69" name="Rectangle 72"/>
          <p:cNvSpPr>
            <a:spLocks noChangeArrowheads="1"/>
          </p:cNvSpPr>
          <p:nvPr/>
        </p:nvSpPr>
        <p:spPr bwMode="auto">
          <a:xfrm>
            <a:off x="4685173" y="4144648"/>
            <a:ext cx="120650" cy="8270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0" name="Freeform 73"/>
          <p:cNvSpPr>
            <a:spLocks/>
          </p:cNvSpPr>
          <p:nvPr/>
        </p:nvSpPr>
        <p:spPr bwMode="auto">
          <a:xfrm>
            <a:off x="4685173" y="4119248"/>
            <a:ext cx="165100"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1" name="Freeform 74"/>
          <p:cNvSpPr>
            <a:spLocks/>
          </p:cNvSpPr>
          <p:nvPr/>
        </p:nvSpPr>
        <p:spPr bwMode="auto">
          <a:xfrm>
            <a:off x="4940761" y="4805048"/>
            <a:ext cx="30162" cy="166687"/>
          </a:xfrm>
          <a:custGeom>
            <a:avLst/>
            <a:gdLst>
              <a:gd name="T0" fmla="*/ 0 w 18"/>
              <a:gd name="T1" fmla="*/ 2147483647 h 110"/>
              <a:gd name="T2" fmla="*/ 0 w 18"/>
              <a:gd name="T3" fmla="*/ 2147483647 h 110"/>
              <a:gd name="T4" fmla="*/ 2147483647 w 18"/>
              <a:gd name="T5" fmla="*/ 0 h 110"/>
              <a:gd name="T6" fmla="*/ 2147483647 w 18"/>
              <a:gd name="T7" fmla="*/ 2147483647 h 110"/>
              <a:gd name="T8" fmla="*/ 0 w 18"/>
              <a:gd name="T9" fmla="*/ 2147483647 h 110"/>
              <a:gd name="T10" fmla="*/ 0 60000 65536"/>
              <a:gd name="T11" fmla="*/ 0 60000 65536"/>
              <a:gd name="T12" fmla="*/ 0 60000 65536"/>
              <a:gd name="T13" fmla="*/ 0 60000 65536"/>
              <a:gd name="T14" fmla="*/ 0 60000 65536"/>
              <a:gd name="T15" fmla="*/ 0 w 18"/>
              <a:gd name="T16" fmla="*/ 0 h 110"/>
              <a:gd name="T17" fmla="*/ 18 w 18"/>
              <a:gd name="T18" fmla="*/ 110 h 110"/>
            </a:gdLst>
            <a:ahLst/>
            <a:cxnLst>
              <a:cxn ang="T10">
                <a:pos x="T0" y="T1"/>
              </a:cxn>
              <a:cxn ang="T11">
                <a:pos x="T2" y="T3"/>
              </a:cxn>
              <a:cxn ang="T12">
                <a:pos x="T4" y="T5"/>
              </a:cxn>
              <a:cxn ang="T13">
                <a:pos x="T6" y="T7"/>
              </a:cxn>
              <a:cxn ang="T14">
                <a:pos x="T8" y="T9"/>
              </a:cxn>
            </a:cxnLst>
            <a:rect l="T15" t="T16" r="T17" b="T18"/>
            <a:pathLst>
              <a:path w="18" h="110">
                <a:moveTo>
                  <a:pt x="0" y="110"/>
                </a:moveTo>
                <a:lnTo>
                  <a:pt x="0" y="17"/>
                </a:lnTo>
                <a:lnTo>
                  <a:pt x="18" y="0"/>
                </a:lnTo>
                <a:lnTo>
                  <a:pt x="18" y="93"/>
                </a:lnTo>
                <a:lnTo>
                  <a:pt x="0" y="110"/>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2" name="Rectangle 75"/>
          <p:cNvSpPr>
            <a:spLocks noChangeArrowheads="1"/>
          </p:cNvSpPr>
          <p:nvPr/>
        </p:nvSpPr>
        <p:spPr bwMode="auto">
          <a:xfrm>
            <a:off x="4805823" y="4830448"/>
            <a:ext cx="134938" cy="1412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3" name="Freeform 76"/>
          <p:cNvSpPr>
            <a:spLocks/>
          </p:cNvSpPr>
          <p:nvPr/>
        </p:nvSpPr>
        <p:spPr bwMode="auto">
          <a:xfrm>
            <a:off x="4805823" y="4805048"/>
            <a:ext cx="165100" cy="25400"/>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80" y="17"/>
                </a:moveTo>
                <a:lnTo>
                  <a:pt x="98" y="0"/>
                </a:lnTo>
                <a:lnTo>
                  <a:pt x="27" y="0"/>
                </a:lnTo>
                <a:lnTo>
                  <a:pt x="0" y="17"/>
                </a:lnTo>
                <a:lnTo>
                  <a:pt x="80" y="17"/>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4" name="Freeform 77"/>
          <p:cNvSpPr>
            <a:spLocks/>
          </p:cNvSpPr>
          <p:nvPr/>
        </p:nvSpPr>
        <p:spPr bwMode="auto">
          <a:xfrm>
            <a:off x="5061411" y="4919348"/>
            <a:ext cx="44450" cy="52387"/>
          </a:xfrm>
          <a:custGeom>
            <a:avLst/>
            <a:gdLst>
              <a:gd name="T0" fmla="*/ 0 w 27"/>
              <a:gd name="T1" fmla="*/ 2147483647 h 34"/>
              <a:gd name="T2" fmla="*/ 0 w 27"/>
              <a:gd name="T3" fmla="*/ 2147483647 h 34"/>
              <a:gd name="T4" fmla="*/ 2147483647 w 27"/>
              <a:gd name="T5" fmla="*/ 0 h 34"/>
              <a:gd name="T6" fmla="*/ 2147483647 w 27"/>
              <a:gd name="T7" fmla="*/ 2147483647 h 34"/>
              <a:gd name="T8" fmla="*/ 0 w 27"/>
              <a:gd name="T9" fmla="*/ 2147483647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34"/>
                </a:moveTo>
                <a:lnTo>
                  <a:pt x="0" y="17"/>
                </a:lnTo>
                <a:lnTo>
                  <a:pt x="27" y="0"/>
                </a:lnTo>
                <a:lnTo>
                  <a:pt x="27" y="17"/>
                </a:lnTo>
                <a:lnTo>
                  <a:pt x="0" y="34"/>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5" name="Rectangle 78"/>
          <p:cNvSpPr>
            <a:spLocks noChangeArrowheads="1"/>
          </p:cNvSpPr>
          <p:nvPr/>
        </p:nvSpPr>
        <p:spPr bwMode="auto">
          <a:xfrm>
            <a:off x="4940761" y="4944748"/>
            <a:ext cx="120650" cy="269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6" name="Freeform 79"/>
          <p:cNvSpPr>
            <a:spLocks/>
          </p:cNvSpPr>
          <p:nvPr/>
        </p:nvSpPr>
        <p:spPr bwMode="auto">
          <a:xfrm>
            <a:off x="4940761" y="4919348"/>
            <a:ext cx="165100"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18" y="0"/>
                </a:lnTo>
                <a:lnTo>
                  <a:pt x="0" y="17"/>
                </a:lnTo>
                <a:lnTo>
                  <a:pt x="72"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7" name="Freeform 80"/>
          <p:cNvSpPr>
            <a:spLocks/>
          </p:cNvSpPr>
          <p:nvPr/>
        </p:nvSpPr>
        <p:spPr bwMode="auto">
          <a:xfrm>
            <a:off x="5182061" y="4855848"/>
            <a:ext cx="46037" cy="115887"/>
          </a:xfrm>
          <a:custGeom>
            <a:avLst/>
            <a:gdLst>
              <a:gd name="T0" fmla="*/ 0 w 27"/>
              <a:gd name="T1" fmla="*/ 2147483647 h 76"/>
              <a:gd name="T2" fmla="*/ 0 w 27"/>
              <a:gd name="T3" fmla="*/ 2147483647 h 76"/>
              <a:gd name="T4" fmla="*/ 2147483647 w 27"/>
              <a:gd name="T5" fmla="*/ 0 h 76"/>
              <a:gd name="T6" fmla="*/ 2147483647 w 27"/>
              <a:gd name="T7" fmla="*/ 2147483647 h 76"/>
              <a:gd name="T8" fmla="*/ 0 w 27"/>
              <a:gd name="T9" fmla="*/ 2147483647 h 76"/>
              <a:gd name="T10" fmla="*/ 0 60000 65536"/>
              <a:gd name="T11" fmla="*/ 0 60000 65536"/>
              <a:gd name="T12" fmla="*/ 0 60000 65536"/>
              <a:gd name="T13" fmla="*/ 0 60000 65536"/>
              <a:gd name="T14" fmla="*/ 0 60000 65536"/>
              <a:gd name="T15" fmla="*/ 0 w 27"/>
              <a:gd name="T16" fmla="*/ 0 h 76"/>
              <a:gd name="T17" fmla="*/ 27 w 27"/>
              <a:gd name="T18" fmla="*/ 76 h 76"/>
            </a:gdLst>
            <a:ahLst/>
            <a:cxnLst>
              <a:cxn ang="T10">
                <a:pos x="T0" y="T1"/>
              </a:cxn>
              <a:cxn ang="T11">
                <a:pos x="T2" y="T3"/>
              </a:cxn>
              <a:cxn ang="T12">
                <a:pos x="T4" y="T5"/>
              </a:cxn>
              <a:cxn ang="T13">
                <a:pos x="T6" y="T7"/>
              </a:cxn>
              <a:cxn ang="T14">
                <a:pos x="T8" y="T9"/>
              </a:cxn>
            </a:cxnLst>
            <a:rect l="T15" t="T16" r="T17" b="T18"/>
            <a:pathLst>
              <a:path w="27" h="76">
                <a:moveTo>
                  <a:pt x="0" y="76"/>
                </a:moveTo>
                <a:lnTo>
                  <a:pt x="0" y="25"/>
                </a:lnTo>
                <a:lnTo>
                  <a:pt x="27" y="0"/>
                </a:lnTo>
                <a:lnTo>
                  <a:pt x="27" y="59"/>
                </a:lnTo>
                <a:lnTo>
                  <a:pt x="0" y="76"/>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8" name="Rectangle 81"/>
          <p:cNvSpPr>
            <a:spLocks noChangeArrowheads="1"/>
          </p:cNvSpPr>
          <p:nvPr/>
        </p:nvSpPr>
        <p:spPr bwMode="auto">
          <a:xfrm>
            <a:off x="5061411" y="4893948"/>
            <a:ext cx="120650" cy="77787"/>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79" name="Freeform 82"/>
          <p:cNvSpPr>
            <a:spLocks/>
          </p:cNvSpPr>
          <p:nvPr/>
        </p:nvSpPr>
        <p:spPr bwMode="auto">
          <a:xfrm>
            <a:off x="5061411" y="4855848"/>
            <a:ext cx="166687" cy="38100"/>
          </a:xfrm>
          <a:custGeom>
            <a:avLst/>
            <a:gdLst>
              <a:gd name="T0" fmla="*/ 2147483647 w 99"/>
              <a:gd name="T1" fmla="*/ 2147483647 h 25"/>
              <a:gd name="T2" fmla="*/ 2147483647 w 99"/>
              <a:gd name="T3" fmla="*/ 0 h 25"/>
              <a:gd name="T4" fmla="*/ 2147483647 w 99"/>
              <a:gd name="T5" fmla="*/ 0 h 25"/>
              <a:gd name="T6" fmla="*/ 0 w 99"/>
              <a:gd name="T7" fmla="*/ 2147483647 h 25"/>
              <a:gd name="T8" fmla="*/ 2147483647 w 99"/>
              <a:gd name="T9" fmla="*/ 2147483647 h 25"/>
              <a:gd name="T10" fmla="*/ 0 60000 65536"/>
              <a:gd name="T11" fmla="*/ 0 60000 65536"/>
              <a:gd name="T12" fmla="*/ 0 60000 65536"/>
              <a:gd name="T13" fmla="*/ 0 60000 65536"/>
              <a:gd name="T14" fmla="*/ 0 60000 65536"/>
              <a:gd name="T15" fmla="*/ 0 w 99"/>
              <a:gd name="T16" fmla="*/ 0 h 25"/>
              <a:gd name="T17" fmla="*/ 99 w 99"/>
              <a:gd name="T18" fmla="*/ 25 h 25"/>
            </a:gdLst>
            <a:ahLst/>
            <a:cxnLst>
              <a:cxn ang="T10">
                <a:pos x="T0" y="T1"/>
              </a:cxn>
              <a:cxn ang="T11">
                <a:pos x="T2" y="T3"/>
              </a:cxn>
              <a:cxn ang="T12">
                <a:pos x="T4" y="T5"/>
              </a:cxn>
              <a:cxn ang="T13">
                <a:pos x="T6" y="T7"/>
              </a:cxn>
              <a:cxn ang="T14">
                <a:pos x="T8" y="T9"/>
              </a:cxn>
            </a:cxnLst>
            <a:rect l="T15" t="T16" r="T17" b="T18"/>
            <a:pathLst>
              <a:path w="99" h="25">
                <a:moveTo>
                  <a:pt x="72" y="25"/>
                </a:moveTo>
                <a:lnTo>
                  <a:pt x="99" y="0"/>
                </a:lnTo>
                <a:lnTo>
                  <a:pt x="27" y="0"/>
                </a:lnTo>
                <a:lnTo>
                  <a:pt x="0" y="25"/>
                </a:lnTo>
                <a:lnTo>
                  <a:pt x="72" y="25"/>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0" name="Freeform 83"/>
          <p:cNvSpPr>
            <a:spLocks/>
          </p:cNvSpPr>
          <p:nvPr/>
        </p:nvSpPr>
        <p:spPr bwMode="auto">
          <a:xfrm>
            <a:off x="5497973" y="4220848"/>
            <a:ext cx="46038" cy="750887"/>
          </a:xfrm>
          <a:custGeom>
            <a:avLst/>
            <a:gdLst>
              <a:gd name="T0" fmla="*/ 0 w 27"/>
              <a:gd name="T1" fmla="*/ 2147483647 h 496"/>
              <a:gd name="T2" fmla="*/ 0 w 27"/>
              <a:gd name="T3" fmla="*/ 2147483647 h 496"/>
              <a:gd name="T4" fmla="*/ 2147483647 w 27"/>
              <a:gd name="T5" fmla="*/ 0 h 496"/>
              <a:gd name="T6" fmla="*/ 2147483647 w 27"/>
              <a:gd name="T7" fmla="*/ 2147483647 h 496"/>
              <a:gd name="T8" fmla="*/ 0 w 27"/>
              <a:gd name="T9" fmla="*/ 2147483647 h 496"/>
              <a:gd name="T10" fmla="*/ 0 60000 65536"/>
              <a:gd name="T11" fmla="*/ 0 60000 65536"/>
              <a:gd name="T12" fmla="*/ 0 60000 65536"/>
              <a:gd name="T13" fmla="*/ 0 60000 65536"/>
              <a:gd name="T14" fmla="*/ 0 60000 65536"/>
              <a:gd name="T15" fmla="*/ 0 w 27"/>
              <a:gd name="T16" fmla="*/ 0 h 496"/>
              <a:gd name="T17" fmla="*/ 27 w 27"/>
              <a:gd name="T18" fmla="*/ 496 h 496"/>
            </a:gdLst>
            <a:ahLst/>
            <a:cxnLst>
              <a:cxn ang="T10">
                <a:pos x="T0" y="T1"/>
              </a:cxn>
              <a:cxn ang="T11">
                <a:pos x="T2" y="T3"/>
              </a:cxn>
              <a:cxn ang="T12">
                <a:pos x="T4" y="T5"/>
              </a:cxn>
              <a:cxn ang="T13">
                <a:pos x="T6" y="T7"/>
              </a:cxn>
              <a:cxn ang="T14">
                <a:pos x="T8" y="T9"/>
              </a:cxn>
            </a:cxnLst>
            <a:rect l="T15" t="T16" r="T17" b="T18"/>
            <a:pathLst>
              <a:path w="27" h="496">
                <a:moveTo>
                  <a:pt x="0" y="496"/>
                </a:moveTo>
                <a:lnTo>
                  <a:pt x="0" y="17"/>
                </a:lnTo>
                <a:lnTo>
                  <a:pt x="27" y="0"/>
                </a:lnTo>
                <a:lnTo>
                  <a:pt x="27" y="479"/>
                </a:lnTo>
                <a:lnTo>
                  <a:pt x="0" y="496"/>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1" name="Rectangle 84"/>
          <p:cNvSpPr>
            <a:spLocks noChangeArrowheads="1"/>
          </p:cNvSpPr>
          <p:nvPr/>
        </p:nvSpPr>
        <p:spPr bwMode="auto">
          <a:xfrm>
            <a:off x="5377323" y="4246248"/>
            <a:ext cx="120650" cy="7254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2" name="Freeform 85"/>
          <p:cNvSpPr>
            <a:spLocks/>
          </p:cNvSpPr>
          <p:nvPr/>
        </p:nvSpPr>
        <p:spPr bwMode="auto">
          <a:xfrm>
            <a:off x="5377323" y="4220848"/>
            <a:ext cx="166688"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3" name="Freeform 86"/>
          <p:cNvSpPr>
            <a:spLocks/>
          </p:cNvSpPr>
          <p:nvPr/>
        </p:nvSpPr>
        <p:spPr bwMode="auto">
          <a:xfrm>
            <a:off x="5618623" y="4844735"/>
            <a:ext cx="46038" cy="127000"/>
          </a:xfrm>
          <a:custGeom>
            <a:avLst/>
            <a:gdLst>
              <a:gd name="T0" fmla="*/ 0 w 27"/>
              <a:gd name="T1" fmla="*/ 2147483647 h 84"/>
              <a:gd name="T2" fmla="*/ 0 w 27"/>
              <a:gd name="T3" fmla="*/ 2147483647 h 84"/>
              <a:gd name="T4" fmla="*/ 2147483647 w 27"/>
              <a:gd name="T5" fmla="*/ 0 h 84"/>
              <a:gd name="T6" fmla="*/ 2147483647 w 27"/>
              <a:gd name="T7" fmla="*/ 2147483647 h 84"/>
              <a:gd name="T8" fmla="*/ 0 w 27"/>
              <a:gd name="T9" fmla="*/ 2147483647 h 84"/>
              <a:gd name="T10" fmla="*/ 0 60000 65536"/>
              <a:gd name="T11" fmla="*/ 0 60000 65536"/>
              <a:gd name="T12" fmla="*/ 0 60000 65536"/>
              <a:gd name="T13" fmla="*/ 0 60000 65536"/>
              <a:gd name="T14" fmla="*/ 0 60000 65536"/>
              <a:gd name="T15" fmla="*/ 0 w 27"/>
              <a:gd name="T16" fmla="*/ 0 h 84"/>
              <a:gd name="T17" fmla="*/ 27 w 27"/>
              <a:gd name="T18" fmla="*/ 84 h 84"/>
            </a:gdLst>
            <a:ahLst/>
            <a:cxnLst>
              <a:cxn ang="T10">
                <a:pos x="T0" y="T1"/>
              </a:cxn>
              <a:cxn ang="T11">
                <a:pos x="T2" y="T3"/>
              </a:cxn>
              <a:cxn ang="T12">
                <a:pos x="T4" y="T5"/>
              </a:cxn>
              <a:cxn ang="T13">
                <a:pos x="T6" y="T7"/>
              </a:cxn>
              <a:cxn ang="T14">
                <a:pos x="T8" y="T9"/>
              </a:cxn>
            </a:cxnLst>
            <a:rect l="T15" t="T16" r="T17" b="T18"/>
            <a:pathLst>
              <a:path w="27" h="84">
                <a:moveTo>
                  <a:pt x="0" y="84"/>
                </a:moveTo>
                <a:lnTo>
                  <a:pt x="0" y="16"/>
                </a:lnTo>
                <a:lnTo>
                  <a:pt x="27" y="0"/>
                </a:lnTo>
                <a:lnTo>
                  <a:pt x="27" y="67"/>
                </a:lnTo>
                <a:lnTo>
                  <a:pt x="0" y="84"/>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4" name="Rectangle 87"/>
          <p:cNvSpPr>
            <a:spLocks noChangeArrowheads="1"/>
          </p:cNvSpPr>
          <p:nvPr/>
        </p:nvSpPr>
        <p:spPr bwMode="auto">
          <a:xfrm>
            <a:off x="5497973" y="4868548"/>
            <a:ext cx="120650" cy="1031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5" name="Freeform 88"/>
          <p:cNvSpPr>
            <a:spLocks/>
          </p:cNvSpPr>
          <p:nvPr/>
        </p:nvSpPr>
        <p:spPr bwMode="auto">
          <a:xfrm>
            <a:off x="5497973" y="4844735"/>
            <a:ext cx="166688" cy="23813"/>
          </a:xfrm>
          <a:custGeom>
            <a:avLst/>
            <a:gdLst>
              <a:gd name="T0" fmla="*/ 2147483647 w 99"/>
              <a:gd name="T1" fmla="*/ 2147483647 h 16"/>
              <a:gd name="T2" fmla="*/ 2147483647 w 99"/>
              <a:gd name="T3" fmla="*/ 0 h 16"/>
              <a:gd name="T4" fmla="*/ 2147483647 w 99"/>
              <a:gd name="T5" fmla="*/ 0 h 16"/>
              <a:gd name="T6" fmla="*/ 0 w 99"/>
              <a:gd name="T7" fmla="*/ 2147483647 h 16"/>
              <a:gd name="T8" fmla="*/ 2147483647 w 99"/>
              <a:gd name="T9" fmla="*/ 2147483647 h 16"/>
              <a:gd name="T10" fmla="*/ 0 60000 65536"/>
              <a:gd name="T11" fmla="*/ 0 60000 65536"/>
              <a:gd name="T12" fmla="*/ 0 60000 65536"/>
              <a:gd name="T13" fmla="*/ 0 60000 65536"/>
              <a:gd name="T14" fmla="*/ 0 60000 65536"/>
              <a:gd name="T15" fmla="*/ 0 w 99"/>
              <a:gd name="T16" fmla="*/ 0 h 16"/>
              <a:gd name="T17" fmla="*/ 99 w 99"/>
              <a:gd name="T18" fmla="*/ 16 h 16"/>
            </a:gdLst>
            <a:ahLst/>
            <a:cxnLst>
              <a:cxn ang="T10">
                <a:pos x="T0" y="T1"/>
              </a:cxn>
              <a:cxn ang="T11">
                <a:pos x="T2" y="T3"/>
              </a:cxn>
              <a:cxn ang="T12">
                <a:pos x="T4" y="T5"/>
              </a:cxn>
              <a:cxn ang="T13">
                <a:pos x="T6" y="T7"/>
              </a:cxn>
              <a:cxn ang="T14">
                <a:pos x="T8" y="T9"/>
              </a:cxn>
            </a:cxnLst>
            <a:rect l="T15" t="T16" r="T17" b="T18"/>
            <a:pathLst>
              <a:path w="99" h="16">
                <a:moveTo>
                  <a:pt x="72" y="16"/>
                </a:moveTo>
                <a:lnTo>
                  <a:pt x="99" y="0"/>
                </a:lnTo>
                <a:lnTo>
                  <a:pt x="27" y="0"/>
                </a:lnTo>
                <a:lnTo>
                  <a:pt x="0" y="16"/>
                </a:lnTo>
                <a:lnTo>
                  <a:pt x="72" y="16"/>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6" name="Freeform 89"/>
          <p:cNvSpPr>
            <a:spLocks/>
          </p:cNvSpPr>
          <p:nvPr/>
        </p:nvSpPr>
        <p:spPr bwMode="auto">
          <a:xfrm>
            <a:off x="5755148" y="4919348"/>
            <a:ext cx="46038" cy="52387"/>
          </a:xfrm>
          <a:custGeom>
            <a:avLst/>
            <a:gdLst>
              <a:gd name="T0" fmla="*/ 0 w 27"/>
              <a:gd name="T1" fmla="*/ 2147483647 h 34"/>
              <a:gd name="T2" fmla="*/ 0 w 27"/>
              <a:gd name="T3" fmla="*/ 2147483647 h 34"/>
              <a:gd name="T4" fmla="*/ 2147483647 w 27"/>
              <a:gd name="T5" fmla="*/ 0 h 34"/>
              <a:gd name="T6" fmla="*/ 2147483647 w 27"/>
              <a:gd name="T7" fmla="*/ 2147483647 h 34"/>
              <a:gd name="T8" fmla="*/ 0 w 27"/>
              <a:gd name="T9" fmla="*/ 2147483647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34"/>
                </a:moveTo>
                <a:lnTo>
                  <a:pt x="0" y="17"/>
                </a:lnTo>
                <a:lnTo>
                  <a:pt x="27" y="0"/>
                </a:lnTo>
                <a:lnTo>
                  <a:pt x="27" y="17"/>
                </a:lnTo>
                <a:lnTo>
                  <a:pt x="0" y="34"/>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7" name="Rectangle 90"/>
          <p:cNvSpPr>
            <a:spLocks noChangeArrowheads="1"/>
          </p:cNvSpPr>
          <p:nvPr/>
        </p:nvSpPr>
        <p:spPr bwMode="auto">
          <a:xfrm>
            <a:off x="5618623" y="4944748"/>
            <a:ext cx="136525" cy="269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8" name="Freeform 91"/>
          <p:cNvSpPr>
            <a:spLocks/>
          </p:cNvSpPr>
          <p:nvPr/>
        </p:nvSpPr>
        <p:spPr bwMode="auto">
          <a:xfrm>
            <a:off x="5618623" y="4919348"/>
            <a:ext cx="182563" cy="25400"/>
          </a:xfrm>
          <a:custGeom>
            <a:avLst/>
            <a:gdLst>
              <a:gd name="T0" fmla="*/ 2147483647 w 108"/>
              <a:gd name="T1" fmla="*/ 2147483647 h 17"/>
              <a:gd name="T2" fmla="*/ 2147483647 w 108"/>
              <a:gd name="T3" fmla="*/ 0 h 17"/>
              <a:gd name="T4" fmla="*/ 2147483647 w 108"/>
              <a:gd name="T5" fmla="*/ 0 h 17"/>
              <a:gd name="T6" fmla="*/ 0 w 108"/>
              <a:gd name="T7" fmla="*/ 2147483647 h 17"/>
              <a:gd name="T8" fmla="*/ 2147483647 w 108"/>
              <a:gd name="T9" fmla="*/ 2147483647 h 17"/>
              <a:gd name="T10" fmla="*/ 0 60000 65536"/>
              <a:gd name="T11" fmla="*/ 0 60000 65536"/>
              <a:gd name="T12" fmla="*/ 0 60000 65536"/>
              <a:gd name="T13" fmla="*/ 0 60000 65536"/>
              <a:gd name="T14" fmla="*/ 0 60000 65536"/>
              <a:gd name="T15" fmla="*/ 0 w 108"/>
              <a:gd name="T16" fmla="*/ 0 h 17"/>
              <a:gd name="T17" fmla="*/ 108 w 108"/>
              <a:gd name="T18" fmla="*/ 17 h 17"/>
            </a:gdLst>
            <a:ahLst/>
            <a:cxnLst>
              <a:cxn ang="T10">
                <a:pos x="T0" y="T1"/>
              </a:cxn>
              <a:cxn ang="T11">
                <a:pos x="T2" y="T3"/>
              </a:cxn>
              <a:cxn ang="T12">
                <a:pos x="T4" y="T5"/>
              </a:cxn>
              <a:cxn ang="T13">
                <a:pos x="T6" y="T7"/>
              </a:cxn>
              <a:cxn ang="T14">
                <a:pos x="T8" y="T9"/>
              </a:cxn>
            </a:cxnLst>
            <a:rect l="T15" t="T16" r="T17" b="T18"/>
            <a:pathLst>
              <a:path w="108" h="17">
                <a:moveTo>
                  <a:pt x="81" y="17"/>
                </a:moveTo>
                <a:lnTo>
                  <a:pt x="108" y="0"/>
                </a:lnTo>
                <a:lnTo>
                  <a:pt x="27" y="0"/>
                </a:lnTo>
                <a:lnTo>
                  <a:pt x="0" y="17"/>
                </a:lnTo>
                <a:lnTo>
                  <a:pt x="81"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89" name="Freeform 92"/>
          <p:cNvSpPr>
            <a:spLocks/>
          </p:cNvSpPr>
          <p:nvPr/>
        </p:nvSpPr>
        <p:spPr bwMode="auto">
          <a:xfrm>
            <a:off x="5874211" y="4919348"/>
            <a:ext cx="46037" cy="52387"/>
          </a:xfrm>
          <a:custGeom>
            <a:avLst/>
            <a:gdLst>
              <a:gd name="T0" fmla="*/ 0 w 27"/>
              <a:gd name="T1" fmla="*/ 2147483647 h 34"/>
              <a:gd name="T2" fmla="*/ 0 w 27"/>
              <a:gd name="T3" fmla="*/ 2147483647 h 34"/>
              <a:gd name="T4" fmla="*/ 2147483647 w 27"/>
              <a:gd name="T5" fmla="*/ 0 h 34"/>
              <a:gd name="T6" fmla="*/ 2147483647 w 27"/>
              <a:gd name="T7" fmla="*/ 2147483647 h 34"/>
              <a:gd name="T8" fmla="*/ 0 w 27"/>
              <a:gd name="T9" fmla="*/ 2147483647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34"/>
                </a:moveTo>
                <a:lnTo>
                  <a:pt x="0" y="17"/>
                </a:lnTo>
                <a:lnTo>
                  <a:pt x="27" y="0"/>
                </a:lnTo>
                <a:lnTo>
                  <a:pt x="27" y="17"/>
                </a:lnTo>
                <a:lnTo>
                  <a:pt x="0" y="34"/>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0" name="Rectangle 93"/>
          <p:cNvSpPr>
            <a:spLocks noChangeArrowheads="1"/>
          </p:cNvSpPr>
          <p:nvPr/>
        </p:nvSpPr>
        <p:spPr bwMode="auto">
          <a:xfrm>
            <a:off x="5755148" y="4944748"/>
            <a:ext cx="119063" cy="26987"/>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1" name="Freeform 94"/>
          <p:cNvSpPr>
            <a:spLocks/>
          </p:cNvSpPr>
          <p:nvPr/>
        </p:nvSpPr>
        <p:spPr bwMode="auto">
          <a:xfrm>
            <a:off x="5755148" y="4919348"/>
            <a:ext cx="165100" cy="25400"/>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71" y="17"/>
                </a:moveTo>
                <a:lnTo>
                  <a:pt x="98" y="0"/>
                </a:lnTo>
                <a:lnTo>
                  <a:pt x="27" y="0"/>
                </a:lnTo>
                <a:lnTo>
                  <a:pt x="0" y="17"/>
                </a:lnTo>
                <a:lnTo>
                  <a:pt x="71" y="17"/>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2" name="Freeform 95"/>
          <p:cNvSpPr>
            <a:spLocks/>
          </p:cNvSpPr>
          <p:nvPr/>
        </p:nvSpPr>
        <p:spPr bwMode="auto">
          <a:xfrm>
            <a:off x="6191711" y="4271648"/>
            <a:ext cx="46037" cy="700087"/>
          </a:xfrm>
          <a:custGeom>
            <a:avLst/>
            <a:gdLst>
              <a:gd name="T0" fmla="*/ 0 w 27"/>
              <a:gd name="T1" fmla="*/ 2147483647 h 462"/>
              <a:gd name="T2" fmla="*/ 0 w 27"/>
              <a:gd name="T3" fmla="*/ 2147483647 h 462"/>
              <a:gd name="T4" fmla="*/ 2147483647 w 27"/>
              <a:gd name="T5" fmla="*/ 0 h 462"/>
              <a:gd name="T6" fmla="*/ 2147483647 w 27"/>
              <a:gd name="T7" fmla="*/ 2147483647 h 462"/>
              <a:gd name="T8" fmla="*/ 0 w 27"/>
              <a:gd name="T9" fmla="*/ 2147483647 h 462"/>
              <a:gd name="T10" fmla="*/ 0 60000 65536"/>
              <a:gd name="T11" fmla="*/ 0 60000 65536"/>
              <a:gd name="T12" fmla="*/ 0 60000 65536"/>
              <a:gd name="T13" fmla="*/ 0 60000 65536"/>
              <a:gd name="T14" fmla="*/ 0 60000 65536"/>
              <a:gd name="T15" fmla="*/ 0 w 27"/>
              <a:gd name="T16" fmla="*/ 0 h 462"/>
              <a:gd name="T17" fmla="*/ 27 w 27"/>
              <a:gd name="T18" fmla="*/ 462 h 462"/>
            </a:gdLst>
            <a:ahLst/>
            <a:cxnLst>
              <a:cxn ang="T10">
                <a:pos x="T0" y="T1"/>
              </a:cxn>
              <a:cxn ang="T11">
                <a:pos x="T2" y="T3"/>
              </a:cxn>
              <a:cxn ang="T12">
                <a:pos x="T4" y="T5"/>
              </a:cxn>
              <a:cxn ang="T13">
                <a:pos x="T6" y="T7"/>
              </a:cxn>
              <a:cxn ang="T14">
                <a:pos x="T8" y="T9"/>
              </a:cxn>
            </a:cxnLst>
            <a:rect l="T15" t="T16" r="T17" b="T18"/>
            <a:pathLst>
              <a:path w="27" h="462">
                <a:moveTo>
                  <a:pt x="0" y="462"/>
                </a:moveTo>
                <a:lnTo>
                  <a:pt x="0" y="17"/>
                </a:lnTo>
                <a:lnTo>
                  <a:pt x="27" y="0"/>
                </a:lnTo>
                <a:lnTo>
                  <a:pt x="27" y="445"/>
                </a:lnTo>
                <a:lnTo>
                  <a:pt x="0" y="462"/>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3" name="Rectangle 96"/>
          <p:cNvSpPr>
            <a:spLocks noChangeArrowheads="1"/>
          </p:cNvSpPr>
          <p:nvPr/>
        </p:nvSpPr>
        <p:spPr bwMode="auto">
          <a:xfrm>
            <a:off x="6071061" y="4298635"/>
            <a:ext cx="120650" cy="673100"/>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4" name="Freeform 97"/>
          <p:cNvSpPr>
            <a:spLocks/>
          </p:cNvSpPr>
          <p:nvPr/>
        </p:nvSpPr>
        <p:spPr bwMode="auto">
          <a:xfrm>
            <a:off x="6071061" y="4271648"/>
            <a:ext cx="166687" cy="26987"/>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5" name="Freeform 98"/>
          <p:cNvSpPr>
            <a:spLocks/>
          </p:cNvSpPr>
          <p:nvPr/>
        </p:nvSpPr>
        <p:spPr bwMode="auto">
          <a:xfrm>
            <a:off x="6313948" y="4792348"/>
            <a:ext cx="42863" cy="179387"/>
          </a:xfrm>
          <a:custGeom>
            <a:avLst/>
            <a:gdLst>
              <a:gd name="T0" fmla="*/ 0 w 26"/>
              <a:gd name="T1" fmla="*/ 2147483647 h 118"/>
              <a:gd name="T2" fmla="*/ 0 w 26"/>
              <a:gd name="T3" fmla="*/ 2147483647 h 118"/>
              <a:gd name="T4" fmla="*/ 2147483647 w 26"/>
              <a:gd name="T5" fmla="*/ 0 h 118"/>
              <a:gd name="T6" fmla="*/ 2147483647 w 26"/>
              <a:gd name="T7" fmla="*/ 2147483647 h 118"/>
              <a:gd name="T8" fmla="*/ 0 w 26"/>
              <a:gd name="T9" fmla="*/ 2147483647 h 118"/>
              <a:gd name="T10" fmla="*/ 0 60000 65536"/>
              <a:gd name="T11" fmla="*/ 0 60000 65536"/>
              <a:gd name="T12" fmla="*/ 0 60000 65536"/>
              <a:gd name="T13" fmla="*/ 0 60000 65536"/>
              <a:gd name="T14" fmla="*/ 0 60000 65536"/>
              <a:gd name="T15" fmla="*/ 0 w 26"/>
              <a:gd name="T16" fmla="*/ 0 h 118"/>
              <a:gd name="T17" fmla="*/ 26 w 26"/>
              <a:gd name="T18" fmla="*/ 118 h 118"/>
            </a:gdLst>
            <a:ahLst/>
            <a:cxnLst>
              <a:cxn ang="T10">
                <a:pos x="T0" y="T1"/>
              </a:cxn>
              <a:cxn ang="T11">
                <a:pos x="T2" y="T3"/>
              </a:cxn>
              <a:cxn ang="T12">
                <a:pos x="T4" y="T5"/>
              </a:cxn>
              <a:cxn ang="T13">
                <a:pos x="T6" y="T7"/>
              </a:cxn>
              <a:cxn ang="T14">
                <a:pos x="T8" y="T9"/>
              </a:cxn>
            </a:cxnLst>
            <a:rect l="T15" t="T16" r="T17" b="T18"/>
            <a:pathLst>
              <a:path w="26" h="118">
                <a:moveTo>
                  <a:pt x="0" y="118"/>
                </a:moveTo>
                <a:lnTo>
                  <a:pt x="0" y="17"/>
                </a:lnTo>
                <a:lnTo>
                  <a:pt x="26" y="0"/>
                </a:lnTo>
                <a:lnTo>
                  <a:pt x="26" y="101"/>
                </a:lnTo>
                <a:lnTo>
                  <a:pt x="0" y="118"/>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6" name="Rectangle 99"/>
          <p:cNvSpPr>
            <a:spLocks noChangeArrowheads="1"/>
          </p:cNvSpPr>
          <p:nvPr/>
        </p:nvSpPr>
        <p:spPr bwMode="auto">
          <a:xfrm>
            <a:off x="6191711" y="4817748"/>
            <a:ext cx="122237" cy="1539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7" name="Freeform 100"/>
          <p:cNvSpPr>
            <a:spLocks/>
          </p:cNvSpPr>
          <p:nvPr/>
        </p:nvSpPr>
        <p:spPr bwMode="auto">
          <a:xfrm>
            <a:off x="6191711" y="4792348"/>
            <a:ext cx="165100" cy="25400"/>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72" y="17"/>
                </a:moveTo>
                <a:lnTo>
                  <a:pt x="98" y="0"/>
                </a:lnTo>
                <a:lnTo>
                  <a:pt x="27" y="0"/>
                </a:lnTo>
                <a:lnTo>
                  <a:pt x="0" y="17"/>
                </a:lnTo>
                <a:lnTo>
                  <a:pt x="72" y="17"/>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8" name="Freeform 101"/>
          <p:cNvSpPr>
            <a:spLocks/>
          </p:cNvSpPr>
          <p:nvPr/>
        </p:nvSpPr>
        <p:spPr bwMode="auto">
          <a:xfrm>
            <a:off x="6447298" y="4932048"/>
            <a:ext cx="46038" cy="39687"/>
          </a:xfrm>
          <a:custGeom>
            <a:avLst/>
            <a:gdLst>
              <a:gd name="T0" fmla="*/ 0 w 27"/>
              <a:gd name="T1" fmla="*/ 2147483647 h 26"/>
              <a:gd name="T2" fmla="*/ 0 w 27"/>
              <a:gd name="T3" fmla="*/ 2147483647 h 26"/>
              <a:gd name="T4" fmla="*/ 2147483647 w 27"/>
              <a:gd name="T5" fmla="*/ 0 h 26"/>
              <a:gd name="T6" fmla="*/ 2147483647 w 27"/>
              <a:gd name="T7" fmla="*/ 2147483647 h 26"/>
              <a:gd name="T8" fmla="*/ 0 w 27"/>
              <a:gd name="T9" fmla="*/ 2147483647 h 26"/>
              <a:gd name="T10" fmla="*/ 0 60000 65536"/>
              <a:gd name="T11" fmla="*/ 0 60000 65536"/>
              <a:gd name="T12" fmla="*/ 0 60000 65536"/>
              <a:gd name="T13" fmla="*/ 0 60000 65536"/>
              <a:gd name="T14" fmla="*/ 0 60000 65536"/>
              <a:gd name="T15" fmla="*/ 0 w 27"/>
              <a:gd name="T16" fmla="*/ 0 h 26"/>
              <a:gd name="T17" fmla="*/ 27 w 27"/>
              <a:gd name="T18" fmla="*/ 26 h 26"/>
            </a:gdLst>
            <a:ahLst/>
            <a:cxnLst>
              <a:cxn ang="T10">
                <a:pos x="T0" y="T1"/>
              </a:cxn>
              <a:cxn ang="T11">
                <a:pos x="T2" y="T3"/>
              </a:cxn>
              <a:cxn ang="T12">
                <a:pos x="T4" y="T5"/>
              </a:cxn>
              <a:cxn ang="T13">
                <a:pos x="T6" y="T7"/>
              </a:cxn>
              <a:cxn ang="T14">
                <a:pos x="T8" y="T9"/>
              </a:cxn>
            </a:cxnLst>
            <a:rect l="T15" t="T16" r="T17" b="T18"/>
            <a:pathLst>
              <a:path w="27" h="26">
                <a:moveTo>
                  <a:pt x="0" y="26"/>
                </a:moveTo>
                <a:lnTo>
                  <a:pt x="0" y="17"/>
                </a:lnTo>
                <a:lnTo>
                  <a:pt x="27" y="0"/>
                </a:lnTo>
                <a:lnTo>
                  <a:pt x="27" y="9"/>
                </a:lnTo>
                <a:lnTo>
                  <a:pt x="0" y="26"/>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99" name="Rectangle 102"/>
          <p:cNvSpPr>
            <a:spLocks noChangeArrowheads="1"/>
          </p:cNvSpPr>
          <p:nvPr/>
        </p:nvSpPr>
        <p:spPr bwMode="auto">
          <a:xfrm>
            <a:off x="6313948" y="4957448"/>
            <a:ext cx="133350" cy="142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0" name="Freeform 103"/>
          <p:cNvSpPr>
            <a:spLocks/>
          </p:cNvSpPr>
          <p:nvPr/>
        </p:nvSpPr>
        <p:spPr bwMode="auto">
          <a:xfrm>
            <a:off x="6313948" y="4932048"/>
            <a:ext cx="179388" cy="25400"/>
          </a:xfrm>
          <a:custGeom>
            <a:avLst/>
            <a:gdLst>
              <a:gd name="T0" fmla="*/ 2147483647 w 107"/>
              <a:gd name="T1" fmla="*/ 2147483647 h 17"/>
              <a:gd name="T2" fmla="*/ 2147483647 w 107"/>
              <a:gd name="T3" fmla="*/ 0 h 17"/>
              <a:gd name="T4" fmla="*/ 2147483647 w 107"/>
              <a:gd name="T5" fmla="*/ 0 h 17"/>
              <a:gd name="T6" fmla="*/ 0 w 107"/>
              <a:gd name="T7" fmla="*/ 2147483647 h 17"/>
              <a:gd name="T8" fmla="*/ 2147483647 w 107"/>
              <a:gd name="T9" fmla="*/ 2147483647 h 17"/>
              <a:gd name="T10" fmla="*/ 0 60000 65536"/>
              <a:gd name="T11" fmla="*/ 0 60000 65536"/>
              <a:gd name="T12" fmla="*/ 0 60000 65536"/>
              <a:gd name="T13" fmla="*/ 0 60000 65536"/>
              <a:gd name="T14" fmla="*/ 0 60000 65536"/>
              <a:gd name="T15" fmla="*/ 0 w 107"/>
              <a:gd name="T16" fmla="*/ 0 h 17"/>
              <a:gd name="T17" fmla="*/ 107 w 107"/>
              <a:gd name="T18" fmla="*/ 17 h 17"/>
            </a:gdLst>
            <a:ahLst/>
            <a:cxnLst>
              <a:cxn ang="T10">
                <a:pos x="T0" y="T1"/>
              </a:cxn>
              <a:cxn ang="T11">
                <a:pos x="T2" y="T3"/>
              </a:cxn>
              <a:cxn ang="T12">
                <a:pos x="T4" y="T5"/>
              </a:cxn>
              <a:cxn ang="T13">
                <a:pos x="T6" y="T7"/>
              </a:cxn>
              <a:cxn ang="T14">
                <a:pos x="T8" y="T9"/>
              </a:cxn>
            </a:cxnLst>
            <a:rect l="T15" t="T16" r="T17" b="T18"/>
            <a:pathLst>
              <a:path w="107" h="17">
                <a:moveTo>
                  <a:pt x="80" y="17"/>
                </a:moveTo>
                <a:lnTo>
                  <a:pt x="107" y="0"/>
                </a:lnTo>
                <a:lnTo>
                  <a:pt x="26" y="0"/>
                </a:lnTo>
                <a:lnTo>
                  <a:pt x="0" y="17"/>
                </a:lnTo>
                <a:lnTo>
                  <a:pt x="80"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1" name="Freeform 104"/>
          <p:cNvSpPr>
            <a:spLocks/>
          </p:cNvSpPr>
          <p:nvPr/>
        </p:nvSpPr>
        <p:spPr bwMode="auto">
          <a:xfrm>
            <a:off x="6569536" y="4855848"/>
            <a:ext cx="44450" cy="115887"/>
          </a:xfrm>
          <a:custGeom>
            <a:avLst/>
            <a:gdLst>
              <a:gd name="T0" fmla="*/ 0 w 27"/>
              <a:gd name="T1" fmla="*/ 2147483647 h 76"/>
              <a:gd name="T2" fmla="*/ 0 w 27"/>
              <a:gd name="T3" fmla="*/ 2147483647 h 76"/>
              <a:gd name="T4" fmla="*/ 2147483647 w 27"/>
              <a:gd name="T5" fmla="*/ 0 h 76"/>
              <a:gd name="T6" fmla="*/ 2147483647 w 27"/>
              <a:gd name="T7" fmla="*/ 2147483647 h 76"/>
              <a:gd name="T8" fmla="*/ 0 w 27"/>
              <a:gd name="T9" fmla="*/ 2147483647 h 76"/>
              <a:gd name="T10" fmla="*/ 0 60000 65536"/>
              <a:gd name="T11" fmla="*/ 0 60000 65536"/>
              <a:gd name="T12" fmla="*/ 0 60000 65536"/>
              <a:gd name="T13" fmla="*/ 0 60000 65536"/>
              <a:gd name="T14" fmla="*/ 0 60000 65536"/>
              <a:gd name="T15" fmla="*/ 0 w 27"/>
              <a:gd name="T16" fmla="*/ 0 h 76"/>
              <a:gd name="T17" fmla="*/ 27 w 27"/>
              <a:gd name="T18" fmla="*/ 76 h 76"/>
            </a:gdLst>
            <a:ahLst/>
            <a:cxnLst>
              <a:cxn ang="T10">
                <a:pos x="T0" y="T1"/>
              </a:cxn>
              <a:cxn ang="T11">
                <a:pos x="T2" y="T3"/>
              </a:cxn>
              <a:cxn ang="T12">
                <a:pos x="T4" y="T5"/>
              </a:cxn>
              <a:cxn ang="T13">
                <a:pos x="T6" y="T7"/>
              </a:cxn>
              <a:cxn ang="T14">
                <a:pos x="T8" y="T9"/>
              </a:cxn>
            </a:cxnLst>
            <a:rect l="T15" t="T16" r="T17" b="T18"/>
            <a:pathLst>
              <a:path w="27" h="76">
                <a:moveTo>
                  <a:pt x="0" y="76"/>
                </a:moveTo>
                <a:lnTo>
                  <a:pt x="0" y="17"/>
                </a:lnTo>
                <a:lnTo>
                  <a:pt x="27" y="0"/>
                </a:lnTo>
                <a:lnTo>
                  <a:pt x="27" y="59"/>
                </a:lnTo>
                <a:lnTo>
                  <a:pt x="0" y="76"/>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2" name="Rectangle 105"/>
          <p:cNvSpPr>
            <a:spLocks noChangeArrowheads="1"/>
          </p:cNvSpPr>
          <p:nvPr/>
        </p:nvSpPr>
        <p:spPr bwMode="auto">
          <a:xfrm>
            <a:off x="6447298" y="4881248"/>
            <a:ext cx="122238" cy="90487"/>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3" name="Freeform 106"/>
          <p:cNvSpPr>
            <a:spLocks/>
          </p:cNvSpPr>
          <p:nvPr/>
        </p:nvSpPr>
        <p:spPr bwMode="auto">
          <a:xfrm>
            <a:off x="6447298" y="4855848"/>
            <a:ext cx="166688"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4" name="Freeform 107"/>
          <p:cNvSpPr>
            <a:spLocks/>
          </p:cNvSpPr>
          <p:nvPr/>
        </p:nvSpPr>
        <p:spPr bwMode="auto">
          <a:xfrm>
            <a:off x="6885448" y="3904935"/>
            <a:ext cx="44450" cy="1066800"/>
          </a:xfrm>
          <a:custGeom>
            <a:avLst/>
            <a:gdLst>
              <a:gd name="T0" fmla="*/ 0 w 27"/>
              <a:gd name="T1" fmla="*/ 2147483647 h 705"/>
              <a:gd name="T2" fmla="*/ 0 w 27"/>
              <a:gd name="T3" fmla="*/ 2147483647 h 705"/>
              <a:gd name="T4" fmla="*/ 2147483647 w 27"/>
              <a:gd name="T5" fmla="*/ 0 h 705"/>
              <a:gd name="T6" fmla="*/ 2147483647 w 27"/>
              <a:gd name="T7" fmla="*/ 2147483647 h 705"/>
              <a:gd name="T8" fmla="*/ 0 w 27"/>
              <a:gd name="T9" fmla="*/ 2147483647 h 705"/>
              <a:gd name="T10" fmla="*/ 0 60000 65536"/>
              <a:gd name="T11" fmla="*/ 0 60000 65536"/>
              <a:gd name="T12" fmla="*/ 0 60000 65536"/>
              <a:gd name="T13" fmla="*/ 0 60000 65536"/>
              <a:gd name="T14" fmla="*/ 0 60000 65536"/>
              <a:gd name="T15" fmla="*/ 0 w 27"/>
              <a:gd name="T16" fmla="*/ 0 h 705"/>
              <a:gd name="T17" fmla="*/ 27 w 27"/>
              <a:gd name="T18" fmla="*/ 705 h 705"/>
            </a:gdLst>
            <a:ahLst/>
            <a:cxnLst>
              <a:cxn ang="T10">
                <a:pos x="T0" y="T1"/>
              </a:cxn>
              <a:cxn ang="T11">
                <a:pos x="T2" y="T3"/>
              </a:cxn>
              <a:cxn ang="T12">
                <a:pos x="T4" y="T5"/>
              </a:cxn>
              <a:cxn ang="T13">
                <a:pos x="T6" y="T7"/>
              </a:cxn>
              <a:cxn ang="T14">
                <a:pos x="T8" y="T9"/>
              </a:cxn>
            </a:cxnLst>
            <a:rect l="T15" t="T16" r="T17" b="T18"/>
            <a:pathLst>
              <a:path w="27" h="705">
                <a:moveTo>
                  <a:pt x="0" y="705"/>
                </a:moveTo>
                <a:lnTo>
                  <a:pt x="0" y="16"/>
                </a:lnTo>
                <a:lnTo>
                  <a:pt x="27" y="0"/>
                </a:lnTo>
                <a:lnTo>
                  <a:pt x="27" y="688"/>
                </a:lnTo>
                <a:lnTo>
                  <a:pt x="0" y="705"/>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5" name="Rectangle 108"/>
          <p:cNvSpPr>
            <a:spLocks noChangeArrowheads="1"/>
          </p:cNvSpPr>
          <p:nvPr/>
        </p:nvSpPr>
        <p:spPr bwMode="auto">
          <a:xfrm>
            <a:off x="6766386" y="3928748"/>
            <a:ext cx="119062" cy="10429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6" name="Freeform 109"/>
          <p:cNvSpPr>
            <a:spLocks/>
          </p:cNvSpPr>
          <p:nvPr/>
        </p:nvSpPr>
        <p:spPr bwMode="auto">
          <a:xfrm>
            <a:off x="6766386" y="3904935"/>
            <a:ext cx="163512" cy="23813"/>
          </a:xfrm>
          <a:custGeom>
            <a:avLst/>
            <a:gdLst>
              <a:gd name="T0" fmla="*/ 2147483647 w 98"/>
              <a:gd name="T1" fmla="*/ 2147483647 h 16"/>
              <a:gd name="T2" fmla="*/ 2147483647 w 98"/>
              <a:gd name="T3" fmla="*/ 0 h 16"/>
              <a:gd name="T4" fmla="*/ 2147483647 w 98"/>
              <a:gd name="T5" fmla="*/ 0 h 16"/>
              <a:gd name="T6" fmla="*/ 0 w 98"/>
              <a:gd name="T7" fmla="*/ 2147483647 h 16"/>
              <a:gd name="T8" fmla="*/ 2147483647 w 98"/>
              <a:gd name="T9" fmla="*/ 2147483647 h 16"/>
              <a:gd name="T10" fmla="*/ 0 60000 65536"/>
              <a:gd name="T11" fmla="*/ 0 60000 65536"/>
              <a:gd name="T12" fmla="*/ 0 60000 65536"/>
              <a:gd name="T13" fmla="*/ 0 60000 65536"/>
              <a:gd name="T14" fmla="*/ 0 60000 65536"/>
              <a:gd name="T15" fmla="*/ 0 w 98"/>
              <a:gd name="T16" fmla="*/ 0 h 16"/>
              <a:gd name="T17" fmla="*/ 98 w 98"/>
              <a:gd name="T18" fmla="*/ 16 h 16"/>
            </a:gdLst>
            <a:ahLst/>
            <a:cxnLst>
              <a:cxn ang="T10">
                <a:pos x="T0" y="T1"/>
              </a:cxn>
              <a:cxn ang="T11">
                <a:pos x="T2" y="T3"/>
              </a:cxn>
              <a:cxn ang="T12">
                <a:pos x="T4" y="T5"/>
              </a:cxn>
              <a:cxn ang="T13">
                <a:pos x="T6" y="T7"/>
              </a:cxn>
              <a:cxn ang="T14">
                <a:pos x="T8" y="T9"/>
              </a:cxn>
            </a:cxnLst>
            <a:rect l="T15" t="T16" r="T17" b="T18"/>
            <a:pathLst>
              <a:path w="98" h="16">
                <a:moveTo>
                  <a:pt x="71" y="16"/>
                </a:moveTo>
                <a:lnTo>
                  <a:pt x="98" y="0"/>
                </a:lnTo>
                <a:lnTo>
                  <a:pt x="18" y="0"/>
                </a:lnTo>
                <a:lnTo>
                  <a:pt x="0" y="16"/>
                </a:lnTo>
                <a:lnTo>
                  <a:pt x="71" y="16"/>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7" name="Freeform 110"/>
          <p:cNvSpPr>
            <a:spLocks/>
          </p:cNvSpPr>
          <p:nvPr/>
        </p:nvSpPr>
        <p:spPr bwMode="auto">
          <a:xfrm>
            <a:off x="7006098" y="4919348"/>
            <a:ext cx="46038" cy="52387"/>
          </a:xfrm>
          <a:custGeom>
            <a:avLst/>
            <a:gdLst>
              <a:gd name="T0" fmla="*/ 0 w 27"/>
              <a:gd name="T1" fmla="*/ 2147483647 h 34"/>
              <a:gd name="T2" fmla="*/ 0 w 27"/>
              <a:gd name="T3" fmla="*/ 2147483647 h 34"/>
              <a:gd name="T4" fmla="*/ 2147483647 w 27"/>
              <a:gd name="T5" fmla="*/ 0 h 34"/>
              <a:gd name="T6" fmla="*/ 2147483647 w 27"/>
              <a:gd name="T7" fmla="*/ 2147483647 h 34"/>
              <a:gd name="T8" fmla="*/ 0 w 27"/>
              <a:gd name="T9" fmla="*/ 2147483647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34"/>
                </a:moveTo>
                <a:lnTo>
                  <a:pt x="0" y="17"/>
                </a:lnTo>
                <a:lnTo>
                  <a:pt x="27" y="0"/>
                </a:lnTo>
                <a:lnTo>
                  <a:pt x="27" y="17"/>
                </a:lnTo>
                <a:lnTo>
                  <a:pt x="0" y="34"/>
                </a:lnTo>
                <a:close/>
              </a:path>
            </a:pathLst>
          </a:custGeom>
          <a:solidFill>
            <a:srgbClr val="808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8" name="Rectangle 111"/>
          <p:cNvSpPr>
            <a:spLocks noChangeArrowheads="1"/>
          </p:cNvSpPr>
          <p:nvPr/>
        </p:nvSpPr>
        <p:spPr bwMode="auto">
          <a:xfrm>
            <a:off x="6885448" y="4944748"/>
            <a:ext cx="120650" cy="26987"/>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09" name="Freeform 112"/>
          <p:cNvSpPr>
            <a:spLocks/>
          </p:cNvSpPr>
          <p:nvPr/>
        </p:nvSpPr>
        <p:spPr bwMode="auto">
          <a:xfrm>
            <a:off x="6885448" y="4919348"/>
            <a:ext cx="166688"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0" name="Freeform 113"/>
          <p:cNvSpPr>
            <a:spLocks/>
          </p:cNvSpPr>
          <p:nvPr/>
        </p:nvSpPr>
        <p:spPr bwMode="auto">
          <a:xfrm>
            <a:off x="7006098" y="4944748"/>
            <a:ext cx="180975" cy="26987"/>
          </a:xfrm>
          <a:custGeom>
            <a:avLst/>
            <a:gdLst>
              <a:gd name="T0" fmla="*/ 2147483647 w 108"/>
              <a:gd name="T1" fmla="*/ 2147483647 h 17"/>
              <a:gd name="T2" fmla="*/ 2147483647 w 108"/>
              <a:gd name="T3" fmla="*/ 0 h 17"/>
              <a:gd name="T4" fmla="*/ 2147483647 w 108"/>
              <a:gd name="T5" fmla="*/ 0 h 17"/>
              <a:gd name="T6" fmla="*/ 0 w 108"/>
              <a:gd name="T7" fmla="*/ 2147483647 h 17"/>
              <a:gd name="T8" fmla="*/ 2147483647 w 108"/>
              <a:gd name="T9" fmla="*/ 2147483647 h 17"/>
              <a:gd name="T10" fmla="*/ 0 60000 65536"/>
              <a:gd name="T11" fmla="*/ 0 60000 65536"/>
              <a:gd name="T12" fmla="*/ 0 60000 65536"/>
              <a:gd name="T13" fmla="*/ 0 60000 65536"/>
              <a:gd name="T14" fmla="*/ 0 60000 65536"/>
              <a:gd name="T15" fmla="*/ 0 w 108"/>
              <a:gd name="T16" fmla="*/ 0 h 17"/>
              <a:gd name="T17" fmla="*/ 108 w 108"/>
              <a:gd name="T18" fmla="*/ 17 h 17"/>
            </a:gdLst>
            <a:ahLst/>
            <a:cxnLst>
              <a:cxn ang="T10">
                <a:pos x="T0" y="T1"/>
              </a:cxn>
              <a:cxn ang="T11">
                <a:pos x="T2" y="T3"/>
              </a:cxn>
              <a:cxn ang="T12">
                <a:pos x="T4" y="T5"/>
              </a:cxn>
              <a:cxn ang="T13">
                <a:pos x="T6" y="T7"/>
              </a:cxn>
              <a:cxn ang="T14">
                <a:pos x="T8" y="T9"/>
              </a:cxn>
            </a:cxnLst>
            <a:rect l="T15" t="T16" r="T17" b="T18"/>
            <a:pathLst>
              <a:path w="108" h="17">
                <a:moveTo>
                  <a:pt x="81" y="17"/>
                </a:moveTo>
                <a:lnTo>
                  <a:pt x="108" y="0"/>
                </a:lnTo>
                <a:lnTo>
                  <a:pt x="27" y="0"/>
                </a:lnTo>
                <a:lnTo>
                  <a:pt x="0" y="17"/>
                </a:lnTo>
                <a:lnTo>
                  <a:pt x="81"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1" name="Freeform 114"/>
          <p:cNvSpPr>
            <a:spLocks/>
          </p:cNvSpPr>
          <p:nvPr/>
        </p:nvSpPr>
        <p:spPr bwMode="auto">
          <a:xfrm>
            <a:off x="7263273" y="4881248"/>
            <a:ext cx="44450" cy="90487"/>
          </a:xfrm>
          <a:custGeom>
            <a:avLst/>
            <a:gdLst>
              <a:gd name="T0" fmla="*/ 0 w 26"/>
              <a:gd name="T1" fmla="*/ 2147483647 h 59"/>
              <a:gd name="T2" fmla="*/ 0 w 26"/>
              <a:gd name="T3" fmla="*/ 2147483647 h 59"/>
              <a:gd name="T4" fmla="*/ 2147483647 w 26"/>
              <a:gd name="T5" fmla="*/ 0 h 59"/>
              <a:gd name="T6" fmla="*/ 2147483647 w 26"/>
              <a:gd name="T7" fmla="*/ 2147483647 h 59"/>
              <a:gd name="T8" fmla="*/ 0 w 26"/>
              <a:gd name="T9" fmla="*/ 2147483647 h 59"/>
              <a:gd name="T10" fmla="*/ 0 60000 65536"/>
              <a:gd name="T11" fmla="*/ 0 60000 65536"/>
              <a:gd name="T12" fmla="*/ 0 60000 65536"/>
              <a:gd name="T13" fmla="*/ 0 60000 65536"/>
              <a:gd name="T14" fmla="*/ 0 60000 65536"/>
              <a:gd name="T15" fmla="*/ 0 w 26"/>
              <a:gd name="T16" fmla="*/ 0 h 59"/>
              <a:gd name="T17" fmla="*/ 26 w 26"/>
              <a:gd name="T18" fmla="*/ 59 h 59"/>
            </a:gdLst>
            <a:ahLst/>
            <a:cxnLst>
              <a:cxn ang="T10">
                <a:pos x="T0" y="T1"/>
              </a:cxn>
              <a:cxn ang="T11">
                <a:pos x="T2" y="T3"/>
              </a:cxn>
              <a:cxn ang="T12">
                <a:pos x="T4" y="T5"/>
              </a:cxn>
              <a:cxn ang="T13">
                <a:pos x="T6" y="T7"/>
              </a:cxn>
              <a:cxn ang="T14">
                <a:pos x="T8" y="T9"/>
              </a:cxn>
            </a:cxnLst>
            <a:rect l="T15" t="T16" r="T17" b="T18"/>
            <a:pathLst>
              <a:path w="26" h="59">
                <a:moveTo>
                  <a:pt x="0" y="59"/>
                </a:moveTo>
                <a:lnTo>
                  <a:pt x="0" y="17"/>
                </a:lnTo>
                <a:lnTo>
                  <a:pt x="26" y="0"/>
                </a:lnTo>
                <a:lnTo>
                  <a:pt x="26" y="42"/>
                </a:lnTo>
                <a:lnTo>
                  <a:pt x="0" y="59"/>
                </a:lnTo>
                <a:close/>
              </a:path>
            </a:pathLst>
          </a:custGeom>
          <a:solidFill>
            <a:srgbClr val="80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2" name="Rectangle 115"/>
          <p:cNvSpPr>
            <a:spLocks noChangeArrowheads="1"/>
          </p:cNvSpPr>
          <p:nvPr/>
        </p:nvSpPr>
        <p:spPr bwMode="auto">
          <a:xfrm>
            <a:off x="7142623" y="4908235"/>
            <a:ext cx="120650" cy="63500"/>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3" name="Freeform 116"/>
          <p:cNvSpPr>
            <a:spLocks/>
          </p:cNvSpPr>
          <p:nvPr/>
        </p:nvSpPr>
        <p:spPr bwMode="auto">
          <a:xfrm>
            <a:off x="7142623" y="4881248"/>
            <a:ext cx="165100" cy="26987"/>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72" y="17"/>
                </a:moveTo>
                <a:lnTo>
                  <a:pt x="98" y="0"/>
                </a:lnTo>
                <a:lnTo>
                  <a:pt x="27" y="0"/>
                </a:lnTo>
                <a:lnTo>
                  <a:pt x="0" y="17"/>
                </a:lnTo>
                <a:lnTo>
                  <a:pt x="72" y="17"/>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4" name="Freeform 117"/>
          <p:cNvSpPr>
            <a:spLocks/>
          </p:cNvSpPr>
          <p:nvPr/>
        </p:nvSpPr>
        <p:spPr bwMode="auto">
          <a:xfrm>
            <a:off x="7579186" y="4601848"/>
            <a:ext cx="46037" cy="369887"/>
          </a:xfrm>
          <a:custGeom>
            <a:avLst/>
            <a:gdLst>
              <a:gd name="T0" fmla="*/ 0 w 27"/>
              <a:gd name="T1" fmla="*/ 2147483647 h 244"/>
              <a:gd name="T2" fmla="*/ 0 w 27"/>
              <a:gd name="T3" fmla="*/ 2147483647 h 244"/>
              <a:gd name="T4" fmla="*/ 2147483647 w 27"/>
              <a:gd name="T5" fmla="*/ 0 h 244"/>
              <a:gd name="T6" fmla="*/ 2147483647 w 27"/>
              <a:gd name="T7" fmla="*/ 2147483647 h 244"/>
              <a:gd name="T8" fmla="*/ 0 w 27"/>
              <a:gd name="T9" fmla="*/ 2147483647 h 244"/>
              <a:gd name="T10" fmla="*/ 0 60000 65536"/>
              <a:gd name="T11" fmla="*/ 0 60000 65536"/>
              <a:gd name="T12" fmla="*/ 0 60000 65536"/>
              <a:gd name="T13" fmla="*/ 0 60000 65536"/>
              <a:gd name="T14" fmla="*/ 0 60000 65536"/>
              <a:gd name="T15" fmla="*/ 0 w 27"/>
              <a:gd name="T16" fmla="*/ 0 h 244"/>
              <a:gd name="T17" fmla="*/ 27 w 27"/>
              <a:gd name="T18" fmla="*/ 244 h 244"/>
            </a:gdLst>
            <a:ahLst/>
            <a:cxnLst>
              <a:cxn ang="T10">
                <a:pos x="T0" y="T1"/>
              </a:cxn>
              <a:cxn ang="T11">
                <a:pos x="T2" y="T3"/>
              </a:cxn>
              <a:cxn ang="T12">
                <a:pos x="T4" y="T5"/>
              </a:cxn>
              <a:cxn ang="T13">
                <a:pos x="T6" y="T7"/>
              </a:cxn>
              <a:cxn ang="T14">
                <a:pos x="T8" y="T9"/>
              </a:cxn>
            </a:cxnLst>
            <a:rect l="T15" t="T16" r="T17" b="T18"/>
            <a:pathLst>
              <a:path w="27" h="244">
                <a:moveTo>
                  <a:pt x="0" y="244"/>
                </a:moveTo>
                <a:lnTo>
                  <a:pt x="0" y="17"/>
                </a:lnTo>
                <a:lnTo>
                  <a:pt x="27" y="0"/>
                </a:lnTo>
                <a:lnTo>
                  <a:pt x="27" y="227"/>
                </a:lnTo>
                <a:lnTo>
                  <a:pt x="0" y="244"/>
                </a:lnTo>
                <a:close/>
              </a:path>
            </a:pathLst>
          </a:custGeom>
          <a:solidFill>
            <a:srgbClr val="338033"/>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5" name="Rectangle 118"/>
          <p:cNvSpPr>
            <a:spLocks noChangeArrowheads="1"/>
          </p:cNvSpPr>
          <p:nvPr/>
        </p:nvSpPr>
        <p:spPr bwMode="auto">
          <a:xfrm>
            <a:off x="7458536" y="4627248"/>
            <a:ext cx="120650" cy="344487"/>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6" name="Freeform 119"/>
          <p:cNvSpPr>
            <a:spLocks/>
          </p:cNvSpPr>
          <p:nvPr/>
        </p:nvSpPr>
        <p:spPr bwMode="auto">
          <a:xfrm>
            <a:off x="7458536" y="4601848"/>
            <a:ext cx="166687" cy="25400"/>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18" y="0"/>
                </a:lnTo>
                <a:lnTo>
                  <a:pt x="0" y="17"/>
                </a:lnTo>
                <a:lnTo>
                  <a:pt x="72" y="17"/>
                </a:lnTo>
                <a:close/>
              </a:path>
            </a:pathLst>
          </a:custGeom>
          <a:solidFill>
            <a:srgbClr val="4DBF4D"/>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7" name="Freeform 120"/>
          <p:cNvSpPr>
            <a:spLocks/>
          </p:cNvSpPr>
          <p:nvPr/>
        </p:nvSpPr>
        <p:spPr bwMode="auto">
          <a:xfrm>
            <a:off x="7579186" y="4944748"/>
            <a:ext cx="166687" cy="26987"/>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27" y="0"/>
                </a:lnTo>
                <a:lnTo>
                  <a:pt x="0" y="17"/>
                </a:lnTo>
                <a:lnTo>
                  <a:pt x="72" y="17"/>
                </a:lnTo>
                <a:close/>
              </a:path>
            </a:pathLst>
          </a:custGeom>
          <a:solidFill>
            <a:srgbClr val="BFBF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8" name="Freeform 121"/>
          <p:cNvSpPr>
            <a:spLocks/>
          </p:cNvSpPr>
          <p:nvPr/>
        </p:nvSpPr>
        <p:spPr bwMode="auto">
          <a:xfrm>
            <a:off x="7834773" y="4830448"/>
            <a:ext cx="30163" cy="141287"/>
          </a:xfrm>
          <a:custGeom>
            <a:avLst/>
            <a:gdLst>
              <a:gd name="T0" fmla="*/ 0 w 18"/>
              <a:gd name="T1" fmla="*/ 2147483647 h 93"/>
              <a:gd name="T2" fmla="*/ 0 w 18"/>
              <a:gd name="T3" fmla="*/ 2147483647 h 93"/>
              <a:gd name="T4" fmla="*/ 2147483647 w 18"/>
              <a:gd name="T5" fmla="*/ 0 h 93"/>
              <a:gd name="T6" fmla="*/ 2147483647 w 18"/>
              <a:gd name="T7" fmla="*/ 2147483647 h 93"/>
              <a:gd name="T8" fmla="*/ 0 w 18"/>
              <a:gd name="T9" fmla="*/ 2147483647 h 93"/>
              <a:gd name="T10" fmla="*/ 0 60000 65536"/>
              <a:gd name="T11" fmla="*/ 0 60000 65536"/>
              <a:gd name="T12" fmla="*/ 0 60000 65536"/>
              <a:gd name="T13" fmla="*/ 0 60000 65536"/>
              <a:gd name="T14" fmla="*/ 0 60000 65536"/>
              <a:gd name="T15" fmla="*/ 0 w 18"/>
              <a:gd name="T16" fmla="*/ 0 h 93"/>
              <a:gd name="T17" fmla="*/ 18 w 18"/>
              <a:gd name="T18" fmla="*/ 93 h 93"/>
            </a:gdLst>
            <a:ahLst/>
            <a:cxnLst>
              <a:cxn ang="T10">
                <a:pos x="T0" y="T1"/>
              </a:cxn>
              <a:cxn ang="T11">
                <a:pos x="T2" y="T3"/>
              </a:cxn>
              <a:cxn ang="T12">
                <a:pos x="T4" y="T5"/>
              </a:cxn>
              <a:cxn ang="T13">
                <a:pos x="T6" y="T7"/>
              </a:cxn>
              <a:cxn ang="T14">
                <a:pos x="T8" y="T9"/>
              </a:cxn>
            </a:cxnLst>
            <a:rect l="T15" t="T16" r="T17" b="T18"/>
            <a:pathLst>
              <a:path w="18" h="93">
                <a:moveTo>
                  <a:pt x="0" y="93"/>
                </a:moveTo>
                <a:lnTo>
                  <a:pt x="0" y="17"/>
                </a:lnTo>
                <a:lnTo>
                  <a:pt x="18" y="0"/>
                </a:lnTo>
                <a:lnTo>
                  <a:pt x="18" y="76"/>
                </a:lnTo>
                <a:lnTo>
                  <a:pt x="0" y="93"/>
                </a:lnTo>
                <a:close/>
              </a:path>
            </a:pathLst>
          </a:custGeom>
          <a:solidFill>
            <a:srgbClr val="804D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19" name="Rectangle 122"/>
          <p:cNvSpPr>
            <a:spLocks noChangeArrowheads="1"/>
          </p:cNvSpPr>
          <p:nvPr/>
        </p:nvSpPr>
        <p:spPr bwMode="auto">
          <a:xfrm>
            <a:off x="7699836" y="4855848"/>
            <a:ext cx="134937" cy="115887"/>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20" name="Freeform 123"/>
          <p:cNvSpPr>
            <a:spLocks/>
          </p:cNvSpPr>
          <p:nvPr/>
        </p:nvSpPr>
        <p:spPr bwMode="auto">
          <a:xfrm>
            <a:off x="7699836" y="4830448"/>
            <a:ext cx="165100" cy="25400"/>
          </a:xfrm>
          <a:custGeom>
            <a:avLst/>
            <a:gdLst>
              <a:gd name="T0" fmla="*/ 2147483647 w 98"/>
              <a:gd name="T1" fmla="*/ 2147483647 h 17"/>
              <a:gd name="T2" fmla="*/ 2147483647 w 98"/>
              <a:gd name="T3" fmla="*/ 0 h 17"/>
              <a:gd name="T4" fmla="*/ 2147483647 w 98"/>
              <a:gd name="T5" fmla="*/ 0 h 17"/>
              <a:gd name="T6" fmla="*/ 0 w 98"/>
              <a:gd name="T7" fmla="*/ 2147483647 h 17"/>
              <a:gd name="T8" fmla="*/ 2147483647 w 98"/>
              <a:gd name="T9" fmla="*/ 2147483647 h 17"/>
              <a:gd name="T10" fmla="*/ 0 60000 65536"/>
              <a:gd name="T11" fmla="*/ 0 60000 65536"/>
              <a:gd name="T12" fmla="*/ 0 60000 65536"/>
              <a:gd name="T13" fmla="*/ 0 60000 65536"/>
              <a:gd name="T14" fmla="*/ 0 60000 65536"/>
              <a:gd name="T15" fmla="*/ 0 w 98"/>
              <a:gd name="T16" fmla="*/ 0 h 17"/>
              <a:gd name="T17" fmla="*/ 98 w 98"/>
              <a:gd name="T18" fmla="*/ 17 h 17"/>
            </a:gdLst>
            <a:ahLst/>
            <a:cxnLst>
              <a:cxn ang="T10">
                <a:pos x="T0" y="T1"/>
              </a:cxn>
              <a:cxn ang="T11">
                <a:pos x="T2" y="T3"/>
              </a:cxn>
              <a:cxn ang="T12">
                <a:pos x="T4" y="T5"/>
              </a:cxn>
              <a:cxn ang="T13">
                <a:pos x="T6" y="T7"/>
              </a:cxn>
              <a:cxn ang="T14">
                <a:pos x="T8" y="T9"/>
              </a:cxn>
            </a:cxnLst>
            <a:rect l="T15" t="T16" r="T17" b="T18"/>
            <a:pathLst>
              <a:path w="98" h="17">
                <a:moveTo>
                  <a:pt x="80" y="17"/>
                </a:moveTo>
                <a:lnTo>
                  <a:pt x="98" y="0"/>
                </a:lnTo>
                <a:lnTo>
                  <a:pt x="27" y="0"/>
                </a:lnTo>
                <a:lnTo>
                  <a:pt x="0" y="17"/>
                </a:lnTo>
                <a:lnTo>
                  <a:pt x="80" y="17"/>
                </a:lnTo>
                <a:close/>
              </a:path>
            </a:pathLst>
          </a:custGeom>
          <a:solidFill>
            <a:srgbClr val="BF73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21" name="Freeform 124"/>
          <p:cNvSpPr>
            <a:spLocks/>
          </p:cNvSpPr>
          <p:nvPr/>
        </p:nvSpPr>
        <p:spPr bwMode="auto">
          <a:xfrm>
            <a:off x="7834773" y="4944748"/>
            <a:ext cx="166688" cy="26987"/>
          </a:xfrm>
          <a:custGeom>
            <a:avLst/>
            <a:gdLst>
              <a:gd name="T0" fmla="*/ 2147483647 w 99"/>
              <a:gd name="T1" fmla="*/ 2147483647 h 17"/>
              <a:gd name="T2" fmla="*/ 2147483647 w 99"/>
              <a:gd name="T3" fmla="*/ 0 h 17"/>
              <a:gd name="T4" fmla="*/ 2147483647 w 99"/>
              <a:gd name="T5" fmla="*/ 0 h 17"/>
              <a:gd name="T6" fmla="*/ 0 w 99"/>
              <a:gd name="T7" fmla="*/ 2147483647 h 17"/>
              <a:gd name="T8" fmla="*/ 2147483647 w 99"/>
              <a:gd name="T9" fmla="*/ 2147483647 h 17"/>
              <a:gd name="T10" fmla="*/ 0 60000 65536"/>
              <a:gd name="T11" fmla="*/ 0 60000 65536"/>
              <a:gd name="T12" fmla="*/ 0 60000 65536"/>
              <a:gd name="T13" fmla="*/ 0 60000 65536"/>
              <a:gd name="T14" fmla="*/ 0 60000 65536"/>
              <a:gd name="T15" fmla="*/ 0 w 99"/>
              <a:gd name="T16" fmla="*/ 0 h 17"/>
              <a:gd name="T17" fmla="*/ 99 w 99"/>
              <a:gd name="T18" fmla="*/ 17 h 17"/>
            </a:gdLst>
            <a:ahLst/>
            <a:cxnLst>
              <a:cxn ang="T10">
                <a:pos x="T0" y="T1"/>
              </a:cxn>
              <a:cxn ang="T11">
                <a:pos x="T2" y="T3"/>
              </a:cxn>
              <a:cxn ang="T12">
                <a:pos x="T4" y="T5"/>
              </a:cxn>
              <a:cxn ang="T13">
                <a:pos x="T6" y="T7"/>
              </a:cxn>
              <a:cxn ang="T14">
                <a:pos x="T8" y="T9"/>
              </a:cxn>
            </a:cxnLst>
            <a:rect l="T15" t="T16" r="T17" b="T18"/>
            <a:pathLst>
              <a:path w="99" h="17">
                <a:moveTo>
                  <a:pt x="72" y="17"/>
                </a:moveTo>
                <a:lnTo>
                  <a:pt x="99" y="0"/>
                </a:lnTo>
                <a:lnTo>
                  <a:pt x="18" y="0"/>
                </a:lnTo>
                <a:lnTo>
                  <a:pt x="0" y="17"/>
                </a:lnTo>
                <a:lnTo>
                  <a:pt x="72" y="17"/>
                </a:lnTo>
                <a:close/>
              </a:path>
            </a:pathLst>
          </a:custGeom>
          <a:solidFill>
            <a:srgbClr val="BF0000"/>
          </a:solidFill>
          <a:ln w="14288">
            <a:solidFill>
              <a:srgbClr val="009900"/>
            </a:solid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22" name="Line 125"/>
          <p:cNvSpPr>
            <a:spLocks noChangeShapeType="1"/>
          </p:cNvSpPr>
          <p:nvPr/>
        </p:nvSpPr>
        <p:spPr bwMode="auto">
          <a:xfrm flipV="1">
            <a:off x="1819736" y="1871348"/>
            <a:ext cx="1587" cy="31003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3" name="Line 126"/>
          <p:cNvSpPr>
            <a:spLocks noChangeShapeType="1"/>
          </p:cNvSpPr>
          <p:nvPr/>
        </p:nvSpPr>
        <p:spPr bwMode="auto">
          <a:xfrm flipH="1">
            <a:off x="1745123" y="4971735"/>
            <a:ext cx="74613" cy="1588"/>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4" name="Line 127"/>
          <p:cNvSpPr>
            <a:spLocks noChangeShapeType="1"/>
          </p:cNvSpPr>
          <p:nvPr/>
        </p:nvSpPr>
        <p:spPr bwMode="auto">
          <a:xfrm flipH="1">
            <a:off x="1745123" y="45256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5" name="Line 128"/>
          <p:cNvSpPr>
            <a:spLocks noChangeShapeType="1"/>
          </p:cNvSpPr>
          <p:nvPr/>
        </p:nvSpPr>
        <p:spPr bwMode="auto">
          <a:xfrm flipH="1">
            <a:off x="1745123" y="40811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6" name="Line 129"/>
          <p:cNvSpPr>
            <a:spLocks noChangeShapeType="1"/>
          </p:cNvSpPr>
          <p:nvPr/>
        </p:nvSpPr>
        <p:spPr bwMode="auto">
          <a:xfrm flipH="1">
            <a:off x="1745123" y="36366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7" name="Line 130"/>
          <p:cNvSpPr>
            <a:spLocks noChangeShapeType="1"/>
          </p:cNvSpPr>
          <p:nvPr/>
        </p:nvSpPr>
        <p:spPr bwMode="auto">
          <a:xfrm flipH="1">
            <a:off x="1745123" y="32048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8" name="Line 131"/>
          <p:cNvSpPr>
            <a:spLocks noChangeShapeType="1"/>
          </p:cNvSpPr>
          <p:nvPr/>
        </p:nvSpPr>
        <p:spPr bwMode="auto">
          <a:xfrm flipH="1">
            <a:off x="1745123" y="27603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9" name="Line 132"/>
          <p:cNvSpPr>
            <a:spLocks noChangeShapeType="1"/>
          </p:cNvSpPr>
          <p:nvPr/>
        </p:nvSpPr>
        <p:spPr bwMode="auto">
          <a:xfrm flipH="1">
            <a:off x="1745123" y="23158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30" name="Line 133"/>
          <p:cNvSpPr>
            <a:spLocks noChangeShapeType="1"/>
          </p:cNvSpPr>
          <p:nvPr/>
        </p:nvSpPr>
        <p:spPr bwMode="auto">
          <a:xfrm flipH="1">
            <a:off x="1745123" y="1871348"/>
            <a:ext cx="74613" cy="1587"/>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31" name="Rectangle 134"/>
          <p:cNvSpPr>
            <a:spLocks noChangeArrowheads="1"/>
          </p:cNvSpPr>
          <p:nvPr/>
        </p:nvSpPr>
        <p:spPr bwMode="auto">
          <a:xfrm>
            <a:off x="1384761" y="4792348"/>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0%</a:t>
            </a:r>
          </a:p>
        </p:txBody>
      </p:sp>
      <p:sp>
        <p:nvSpPr>
          <p:cNvPr id="132" name="Rectangle 135"/>
          <p:cNvSpPr>
            <a:spLocks noChangeArrowheads="1"/>
          </p:cNvSpPr>
          <p:nvPr/>
        </p:nvSpPr>
        <p:spPr bwMode="auto">
          <a:xfrm>
            <a:off x="1384761" y="4347848"/>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2%</a:t>
            </a:r>
          </a:p>
        </p:txBody>
      </p:sp>
      <p:sp>
        <p:nvSpPr>
          <p:cNvPr id="133" name="Rectangle 136"/>
          <p:cNvSpPr>
            <a:spLocks noChangeArrowheads="1"/>
          </p:cNvSpPr>
          <p:nvPr/>
        </p:nvSpPr>
        <p:spPr bwMode="auto">
          <a:xfrm>
            <a:off x="1384761" y="3904935"/>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4%</a:t>
            </a:r>
          </a:p>
        </p:txBody>
      </p:sp>
      <p:sp>
        <p:nvSpPr>
          <p:cNvPr id="134" name="Rectangle 137"/>
          <p:cNvSpPr>
            <a:spLocks noChangeArrowheads="1"/>
          </p:cNvSpPr>
          <p:nvPr/>
        </p:nvSpPr>
        <p:spPr bwMode="auto">
          <a:xfrm>
            <a:off x="1384761" y="3458848"/>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6%</a:t>
            </a:r>
          </a:p>
        </p:txBody>
      </p:sp>
      <p:sp>
        <p:nvSpPr>
          <p:cNvPr id="135" name="Rectangle 138"/>
          <p:cNvSpPr>
            <a:spLocks noChangeArrowheads="1"/>
          </p:cNvSpPr>
          <p:nvPr/>
        </p:nvSpPr>
        <p:spPr bwMode="auto">
          <a:xfrm>
            <a:off x="1384761" y="3027048"/>
            <a:ext cx="285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8%</a:t>
            </a:r>
          </a:p>
        </p:txBody>
      </p:sp>
      <p:sp>
        <p:nvSpPr>
          <p:cNvPr id="136" name="Rectangle 139"/>
          <p:cNvSpPr>
            <a:spLocks noChangeArrowheads="1"/>
          </p:cNvSpPr>
          <p:nvPr/>
        </p:nvSpPr>
        <p:spPr bwMode="auto">
          <a:xfrm>
            <a:off x="1240298" y="2584135"/>
            <a:ext cx="419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dirty="0">
                <a:latin typeface="Trebuchet MS" pitchFamily="34" charset="0"/>
              </a:rPr>
              <a:t>10%</a:t>
            </a:r>
          </a:p>
        </p:txBody>
      </p:sp>
      <p:sp>
        <p:nvSpPr>
          <p:cNvPr id="137" name="Rectangle 140"/>
          <p:cNvSpPr>
            <a:spLocks noChangeArrowheads="1"/>
          </p:cNvSpPr>
          <p:nvPr/>
        </p:nvSpPr>
        <p:spPr bwMode="auto">
          <a:xfrm>
            <a:off x="1240298" y="2138048"/>
            <a:ext cx="419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12%</a:t>
            </a:r>
          </a:p>
        </p:txBody>
      </p:sp>
      <p:sp>
        <p:nvSpPr>
          <p:cNvPr id="138" name="Rectangle 141"/>
          <p:cNvSpPr>
            <a:spLocks noChangeArrowheads="1"/>
          </p:cNvSpPr>
          <p:nvPr/>
        </p:nvSpPr>
        <p:spPr bwMode="auto">
          <a:xfrm>
            <a:off x="1240298" y="1693548"/>
            <a:ext cx="419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GB" altLang="id-ID" sz="2000">
                <a:latin typeface="Trebuchet MS" pitchFamily="34" charset="0"/>
              </a:rPr>
              <a:t>14%</a:t>
            </a:r>
          </a:p>
        </p:txBody>
      </p:sp>
      <p:sp>
        <p:nvSpPr>
          <p:cNvPr id="139" name="Line 142"/>
          <p:cNvSpPr>
            <a:spLocks noChangeShapeType="1"/>
          </p:cNvSpPr>
          <p:nvPr/>
        </p:nvSpPr>
        <p:spPr bwMode="auto">
          <a:xfrm>
            <a:off x="1819736" y="4971735"/>
            <a:ext cx="6226175" cy="1588"/>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0" name="Line 143"/>
          <p:cNvSpPr>
            <a:spLocks noChangeShapeType="1"/>
          </p:cNvSpPr>
          <p:nvPr/>
        </p:nvSpPr>
        <p:spPr bwMode="auto">
          <a:xfrm>
            <a:off x="1819736" y="4971735"/>
            <a:ext cx="1587"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1" name="Line 144"/>
          <p:cNvSpPr>
            <a:spLocks noChangeShapeType="1"/>
          </p:cNvSpPr>
          <p:nvPr/>
        </p:nvSpPr>
        <p:spPr bwMode="auto">
          <a:xfrm>
            <a:off x="2513473" y="4971735"/>
            <a:ext cx="1588"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2" name="Line 145"/>
          <p:cNvSpPr>
            <a:spLocks noChangeShapeType="1"/>
          </p:cNvSpPr>
          <p:nvPr/>
        </p:nvSpPr>
        <p:spPr bwMode="auto">
          <a:xfrm>
            <a:off x="3207211" y="4971735"/>
            <a:ext cx="1587"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3" name="Line 146"/>
          <p:cNvSpPr>
            <a:spLocks noChangeShapeType="1"/>
          </p:cNvSpPr>
          <p:nvPr/>
        </p:nvSpPr>
        <p:spPr bwMode="auto">
          <a:xfrm>
            <a:off x="3900948" y="4971735"/>
            <a:ext cx="1588"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4" name="Line 147"/>
          <p:cNvSpPr>
            <a:spLocks noChangeShapeType="1"/>
          </p:cNvSpPr>
          <p:nvPr/>
        </p:nvSpPr>
        <p:spPr bwMode="auto">
          <a:xfrm>
            <a:off x="4593098" y="4971735"/>
            <a:ext cx="3175"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5" name="Line 148"/>
          <p:cNvSpPr>
            <a:spLocks noChangeShapeType="1"/>
          </p:cNvSpPr>
          <p:nvPr/>
        </p:nvSpPr>
        <p:spPr bwMode="auto">
          <a:xfrm>
            <a:off x="5288423" y="4971735"/>
            <a:ext cx="1588"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6" name="Line 149"/>
          <p:cNvSpPr>
            <a:spLocks noChangeShapeType="1"/>
          </p:cNvSpPr>
          <p:nvPr/>
        </p:nvSpPr>
        <p:spPr bwMode="auto">
          <a:xfrm>
            <a:off x="5966286" y="4971735"/>
            <a:ext cx="1587"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7" name="Line 150"/>
          <p:cNvSpPr>
            <a:spLocks noChangeShapeType="1"/>
          </p:cNvSpPr>
          <p:nvPr/>
        </p:nvSpPr>
        <p:spPr bwMode="auto">
          <a:xfrm>
            <a:off x="6660023" y="4971735"/>
            <a:ext cx="1588"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8" name="Line 151"/>
          <p:cNvSpPr>
            <a:spLocks noChangeShapeType="1"/>
          </p:cNvSpPr>
          <p:nvPr/>
        </p:nvSpPr>
        <p:spPr bwMode="auto">
          <a:xfrm>
            <a:off x="7352173" y="4971735"/>
            <a:ext cx="1588"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49" name="Line 152"/>
          <p:cNvSpPr>
            <a:spLocks noChangeShapeType="1"/>
          </p:cNvSpPr>
          <p:nvPr/>
        </p:nvSpPr>
        <p:spPr bwMode="auto">
          <a:xfrm>
            <a:off x="8045911" y="4971735"/>
            <a:ext cx="1587" cy="63500"/>
          </a:xfrm>
          <a:prstGeom prst="line">
            <a:avLst/>
          </a:prstGeom>
          <a:noFill/>
          <a:ln w="14288">
            <a:solidFill>
              <a:srgbClr val="0099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50" name="Rectangle 153"/>
          <p:cNvSpPr>
            <a:spLocks noChangeArrowheads="1"/>
          </p:cNvSpPr>
          <p:nvPr/>
        </p:nvSpPr>
        <p:spPr bwMode="auto">
          <a:xfrm>
            <a:off x="2100723" y="5109848"/>
            <a:ext cx="133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0</a:t>
            </a:r>
          </a:p>
        </p:txBody>
      </p:sp>
      <p:sp>
        <p:nvSpPr>
          <p:cNvPr id="151" name="Rectangle 154"/>
          <p:cNvSpPr>
            <a:spLocks noChangeArrowheads="1"/>
          </p:cNvSpPr>
          <p:nvPr/>
        </p:nvSpPr>
        <p:spPr bwMode="auto">
          <a:xfrm>
            <a:off x="2794461" y="5109848"/>
            <a:ext cx="133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4</a:t>
            </a:r>
          </a:p>
        </p:txBody>
      </p:sp>
      <p:sp>
        <p:nvSpPr>
          <p:cNvPr id="152" name="Rectangle 155"/>
          <p:cNvSpPr>
            <a:spLocks noChangeArrowheads="1"/>
          </p:cNvSpPr>
          <p:nvPr/>
        </p:nvSpPr>
        <p:spPr bwMode="auto">
          <a:xfrm>
            <a:off x="3410411"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12</a:t>
            </a:r>
          </a:p>
        </p:txBody>
      </p:sp>
      <p:sp>
        <p:nvSpPr>
          <p:cNvPr id="153" name="Rectangle 156"/>
          <p:cNvSpPr>
            <a:spLocks noChangeArrowheads="1"/>
          </p:cNvSpPr>
          <p:nvPr/>
        </p:nvSpPr>
        <p:spPr bwMode="auto">
          <a:xfrm>
            <a:off x="4102561"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24</a:t>
            </a:r>
          </a:p>
        </p:txBody>
      </p:sp>
      <p:sp>
        <p:nvSpPr>
          <p:cNvPr id="154" name="Rectangle 157"/>
          <p:cNvSpPr>
            <a:spLocks noChangeArrowheads="1"/>
          </p:cNvSpPr>
          <p:nvPr/>
        </p:nvSpPr>
        <p:spPr bwMode="auto">
          <a:xfrm>
            <a:off x="4796298"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36</a:t>
            </a:r>
          </a:p>
        </p:txBody>
      </p:sp>
      <p:sp>
        <p:nvSpPr>
          <p:cNvPr id="155" name="Rectangle 158"/>
          <p:cNvSpPr>
            <a:spLocks noChangeArrowheads="1"/>
          </p:cNvSpPr>
          <p:nvPr/>
        </p:nvSpPr>
        <p:spPr bwMode="auto">
          <a:xfrm>
            <a:off x="5474161"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48</a:t>
            </a:r>
          </a:p>
        </p:txBody>
      </p:sp>
      <p:sp>
        <p:nvSpPr>
          <p:cNvPr id="156" name="Rectangle 159"/>
          <p:cNvSpPr>
            <a:spLocks noChangeArrowheads="1"/>
          </p:cNvSpPr>
          <p:nvPr/>
        </p:nvSpPr>
        <p:spPr bwMode="auto">
          <a:xfrm>
            <a:off x="6167898"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60</a:t>
            </a:r>
          </a:p>
        </p:txBody>
      </p:sp>
      <p:sp>
        <p:nvSpPr>
          <p:cNvPr id="157" name="Rectangle 160"/>
          <p:cNvSpPr>
            <a:spLocks noChangeArrowheads="1"/>
          </p:cNvSpPr>
          <p:nvPr/>
        </p:nvSpPr>
        <p:spPr bwMode="auto">
          <a:xfrm>
            <a:off x="6860048"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72</a:t>
            </a:r>
          </a:p>
        </p:txBody>
      </p:sp>
      <p:sp>
        <p:nvSpPr>
          <p:cNvPr id="158" name="Rectangle 161"/>
          <p:cNvSpPr>
            <a:spLocks noChangeArrowheads="1"/>
          </p:cNvSpPr>
          <p:nvPr/>
        </p:nvSpPr>
        <p:spPr bwMode="auto">
          <a:xfrm>
            <a:off x="7555373" y="5109848"/>
            <a:ext cx="266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altLang="id-ID" sz="2000">
                <a:latin typeface="Trebuchet MS" pitchFamily="34" charset="0"/>
              </a:rPr>
              <a:t>84</a:t>
            </a:r>
          </a:p>
        </p:txBody>
      </p:sp>
      <p:sp>
        <p:nvSpPr>
          <p:cNvPr id="159" name="Rectangle 162"/>
          <p:cNvSpPr>
            <a:spLocks noChangeArrowheads="1"/>
          </p:cNvSpPr>
          <p:nvPr/>
        </p:nvSpPr>
        <p:spPr bwMode="auto">
          <a:xfrm>
            <a:off x="3198545" y="5406407"/>
            <a:ext cx="27541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id-ID" altLang="id-ID" dirty="0" smtClean="0">
                <a:latin typeface="Trebuchet MS" pitchFamily="34" charset="0"/>
              </a:rPr>
              <a:t>Minggu setelah inisiasi </a:t>
            </a:r>
            <a:r>
              <a:rPr lang="en-GB" altLang="id-ID" dirty="0" smtClean="0">
                <a:latin typeface="Trebuchet MS" pitchFamily="34" charset="0"/>
              </a:rPr>
              <a:t>ART</a:t>
            </a:r>
            <a:endParaRPr lang="en-GB" altLang="id-ID" dirty="0">
              <a:latin typeface="Trebuchet MS" pitchFamily="34" charset="0"/>
            </a:endParaRPr>
          </a:p>
        </p:txBody>
      </p:sp>
      <p:sp>
        <p:nvSpPr>
          <p:cNvPr id="160" name="Rectangle 163"/>
          <p:cNvSpPr>
            <a:spLocks noChangeArrowheads="1"/>
          </p:cNvSpPr>
          <p:nvPr/>
        </p:nvSpPr>
        <p:spPr bwMode="auto">
          <a:xfrm>
            <a:off x="838200" y="5872163"/>
            <a:ext cx="7696200" cy="833437"/>
          </a:xfrm>
          <a:prstGeom prst="rect">
            <a:avLst/>
          </a:prstGeom>
          <a:noFill/>
          <a:ln w="14288">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grpSp>
        <p:nvGrpSpPr>
          <p:cNvPr id="161" name="Group 176"/>
          <p:cNvGrpSpPr>
            <a:grpSpLocks/>
          </p:cNvGrpSpPr>
          <p:nvPr/>
        </p:nvGrpSpPr>
        <p:grpSpPr bwMode="auto">
          <a:xfrm>
            <a:off x="1003300" y="5926142"/>
            <a:ext cx="1647825" cy="677863"/>
            <a:chOff x="632" y="3733"/>
            <a:chExt cx="1038" cy="427"/>
          </a:xfrm>
        </p:grpSpPr>
        <p:sp>
          <p:nvSpPr>
            <p:cNvPr id="162" name="Rectangle 164"/>
            <p:cNvSpPr>
              <a:spLocks noChangeArrowheads="1"/>
            </p:cNvSpPr>
            <p:nvPr/>
          </p:nvSpPr>
          <p:spPr bwMode="auto">
            <a:xfrm>
              <a:off x="632" y="3791"/>
              <a:ext cx="116" cy="110"/>
            </a:xfrm>
            <a:prstGeom prst="rect">
              <a:avLst/>
            </a:prstGeom>
            <a:solidFill>
              <a:srgbClr val="66FF66"/>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63" name="Rectangle 165"/>
            <p:cNvSpPr>
              <a:spLocks noChangeArrowheads="1"/>
            </p:cNvSpPr>
            <p:nvPr/>
          </p:nvSpPr>
          <p:spPr bwMode="auto">
            <a:xfrm>
              <a:off x="802" y="3733"/>
              <a:ext cx="868"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altLang="id-ID" sz="2200">
                  <a:latin typeface="Trebuchet MS" pitchFamily="34" charset="0"/>
                </a:rPr>
                <a:t>Grade 1</a:t>
              </a:r>
              <a:br>
                <a:rPr lang="en-GB" altLang="id-ID" sz="2200">
                  <a:latin typeface="Trebuchet MS" pitchFamily="34" charset="0"/>
                </a:rPr>
              </a:br>
              <a:r>
                <a:rPr lang="en-GB" altLang="id-ID" sz="2200">
                  <a:latin typeface="Trebuchet MS" pitchFamily="34" charset="0"/>
                </a:rPr>
                <a:t>8.0 to </a:t>
              </a:r>
              <a:r>
                <a:rPr lang="en-GB" altLang="id-ID" sz="2200">
                  <a:latin typeface="Trebuchet MS" pitchFamily="34" charset="0"/>
                  <a:sym typeface="Symbol" pitchFamily="18" charset="2"/>
                </a:rPr>
                <a:t>&lt;</a:t>
              </a:r>
              <a:r>
                <a:rPr lang="en-GB" altLang="id-ID" sz="2200">
                  <a:latin typeface="Trebuchet MS" pitchFamily="34" charset="0"/>
                </a:rPr>
                <a:t>9.5</a:t>
              </a:r>
            </a:p>
          </p:txBody>
        </p:sp>
      </p:grpSp>
      <p:grpSp>
        <p:nvGrpSpPr>
          <p:cNvPr id="164" name="Group 175"/>
          <p:cNvGrpSpPr>
            <a:grpSpLocks/>
          </p:cNvGrpSpPr>
          <p:nvPr/>
        </p:nvGrpSpPr>
        <p:grpSpPr bwMode="auto">
          <a:xfrm>
            <a:off x="2978150" y="5926142"/>
            <a:ext cx="1649413" cy="677863"/>
            <a:chOff x="1555" y="3733"/>
            <a:chExt cx="1039" cy="427"/>
          </a:xfrm>
        </p:grpSpPr>
        <p:sp>
          <p:nvSpPr>
            <p:cNvPr id="165" name="Rectangle 166"/>
            <p:cNvSpPr>
              <a:spLocks noChangeArrowheads="1"/>
            </p:cNvSpPr>
            <p:nvPr/>
          </p:nvSpPr>
          <p:spPr bwMode="auto">
            <a:xfrm>
              <a:off x="1555" y="3791"/>
              <a:ext cx="117" cy="110"/>
            </a:xfrm>
            <a:prstGeom prst="rect">
              <a:avLst/>
            </a:prstGeom>
            <a:solidFill>
              <a:srgbClr val="FFFF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66" name="Rectangle 167"/>
            <p:cNvSpPr>
              <a:spLocks noChangeArrowheads="1"/>
            </p:cNvSpPr>
            <p:nvPr/>
          </p:nvSpPr>
          <p:spPr bwMode="auto">
            <a:xfrm>
              <a:off x="1726" y="3733"/>
              <a:ext cx="868"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altLang="id-ID" sz="2200">
                  <a:latin typeface="Trebuchet MS" pitchFamily="34" charset="0"/>
                </a:rPr>
                <a:t>Grade 2</a:t>
              </a:r>
              <a:br>
                <a:rPr lang="en-GB" altLang="id-ID" sz="2200">
                  <a:latin typeface="Trebuchet MS" pitchFamily="34" charset="0"/>
                </a:rPr>
              </a:br>
              <a:r>
                <a:rPr lang="en-GB" altLang="id-ID" sz="2200">
                  <a:latin typeface="Trebuchet MS" pitchFamily="34" charset="0"/>
                </a:rPr>
                <a:t>7.0 to </a:t>
              </a:r>
              <a:r>
                <a:rPr lang="en-GB" altLang="id-ID" sz="2200">
                  <a:latin typeface="Trebuchet MS" pitchFamily="34" charset="0"/>
                  <a:sym typeface="Symbol" pitchFamily="18" charset="2"/>
                </a:rPr>
                <a:t>&lt;8.0</a:t>
              </a:r>
              <a:endParaRPr lang="en-GB" altLang="id-ID" sz="2200">
                <a:latin typeface="Trebuchet MS" pitchFamily="34" charset="0"/>
              </a:endParaRPr>
            </a:p>
          </p:txBody>
        </p:sp>
      </p:grpSp>
      <p:grpSp>
        <p:nvGrpSpPr>
          <p:cNvPr id="167" name="Group 174"/>
          <p:cNvGrpSpPr>
            <a:grpSpLocks/>
          </p:cNvGrpSpPr>
          <p:nvPr/>
        </p:nvGrpSpPr>
        <p:grpSpPr bwMode="auto">
          <a:xfrm>
            <a:off x="4956175" y="5926142"/>
            <a:ext cx="1649413" cy="677863"/>
            <a:chOff x="3193" y="3733"/>
            <a:chExt cx="1039" cy="427"/>
          </a:xfrm>
        </p:grpSpPr>
        <p:sp>
          <p:nvSpPr>
            <p:cNvPr id="168" name="Rectangle 168"/>
            <p:cNvSpPr>
              <a:spLocks noChangeArrowheads="1"/>
            </p:cNvSpPr>
            <p:nvPr/>
          </p:nvSpPr>
          <p:spPr bwMode="auto">
            <a:xfrm>
              <a:off x="3193" y="3791"/>
              <a:ext cx="117" cy="110"/>
            </a:xfrm>
            <a:prstGeom prst="rect">
              <a:avLst/>
            </a:prstGeom>
            <a:solidFill>
              <a:srgbClr val="FF99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69" name="Rectangle 169"/>
            <p:cNvSpPr>
              <a:spLocks noChangeArrowheads="1"/>
            </p:cNvSpPr>
            <p:nvPr/>
          </p:nvSpPr>
          <p:spPr bwMode="auto">
            <a:xfrm>
              <a:off x="3364" y="3733"/>
              <a:ext cx="868"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altLang="id-ID" sz="2200">
                  <a:latin typeface="Trebuchet MS" pitchFamily="34" charset="0"/>
                </a:rPr>
                <a:t>Grade 3</a:t>
              </a:r>
              <a:br>
                <a:rPr lang="en-GB" altLang="id-ID" sz="2200">
                  <a:latin typeface="Trebuchet MS" pitchFamily="34" charset="0"/>
                </a:rPr>
              </a:br>
              <a:r>
                <a:rPr lang="en-GB" altLang="id-ID" sz="2200">
                  <a:latin typeface="Trebuchet MS" pitchFamily="34" charset="0"/>
                </a:rPr>
                <a:t>6.5 to &lt;7.0</a:t>
              </a:r>
            </a:p>
          </p:txBody>
        </p:sp>
      </p:grpSp>
      <p:grpSp>
        <p:nvGrpSpPr>
          <p:cNvPr id="170" name="Group 173"/>
          <p:cNvGrpSpPr>
            <a:grpSpLocks/>
          </p:cNvGrpSpPr>
          <p:nvPr/>
        </p:nvGrpSpPr>
        <p:grpSpPr bwMode="auto">
          <a:xfrm>
            <a:off x="6934202" y="5926142"/>
            <a:ext cx="1430338" cy="677863"/>
            <a:chOff x="4368" y="3733"/>
            <a:chExt cx="901" cy="427"/>
          </a:xfrm>
        </p:grpSpPr>
        <p:sp>
          <p:nvSpPr>
            <p:cNvPr id="171" name="Rectangle 170"/>
            <p:cNvSpPr>
              <a:spLocks noChangeArrowheads="1"/>
            </p:cNvSpPr>
            <p:nvPr/>
          </p:nvSpPr>
          <p:spPr bwMode="auto">
            <a:xfrm>
              <a:off x="4368" y="3791"/>
              <a:ext cx="116" cy="110"/>
            </a:xfrm>
            <a:prstGeom prst="rect">
              <a:avLst/>
            </a:prstGeom>
            <a:solidFill>
              <a:srgbClr val="FF0000"/>
            </a:solidFill>
            <a:ln w="14288">
              <a:solidFill>
                <a:srgbClr val="009900"/>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GB" altLang="id-ID"/>
            </a:p>
          </p:txBody>
        </p:sp>
        <p:sp>
          <p:nvSpPr>
            <p:cNvPr id="172" name="Rectangle 171"/>
            <p:cNvSpPr>
              <a:spLocks noChangeArrowheads="1"/>
            </p:cNvSpPr>
            <p:nvPr/>
          </p:nvSpPr>
          <p:spPr bwMode="auto">
            <a:xfrm>
              <a:off x="4538" y="3733"/>
              <a:ext cx="731"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altLang="id-ID" sz="2200">
                  <a:latin typeface="Trebuchet MS" pitchFamily="34" charset="0"/>
                </a:rPr>
                <a:t>Grade 4 </a:t>
              </a:r>
              <a:br>
                <a:rPr lang="en-GB" altLang="id-ID" sz="2200">
                  <a:latin typeface="Trebuchet MS" pitchFamily="34" charset="0"/>
                </a:rPr>
              </a:br>
              <a:r>
                <a:rPr lang="en-GB" altLang="id-ID" sz="2200">
                  <a:latin typeface="Trebuchet MS" pitchFamily="34" charset="0"/>
                </a:rPr>
                <a:t>&lt;6.5 g/dl</a:t>
              </a:r>
            </a:p>
          </p:txBody>
        </p:sp>
      </p:grpSp>
      <p:sp>
        <p:nvSpPr>
          <p:cNvPr id="173" name="Rectangle 8"/>
          <p:cNvSpPr>
            <a:spLocks noChangeArrowheads="1"/>
          </p:cNvSpPr>
          <p:nvPr/>
        </p:nvSpPr>
        <p:spPr bwMode="auto">
          <a:xfrm rot="16200000">
            <a:off x="-242075" y="3095238"/>
            <a:ext cx="2508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20000"/>
              </a:spcBef>
            </a:pPr>
            <a:r>
              <a:rPr lang="en-GB" altLang="id-ID" dirty="0" smtClean="0">
                <a:latin typeface="Trebuchet MS" pitchFamily="34" charset="0"/>
              </a:rPr>
              <a:t>Per</a:t>
            </a:r>
            <a:r>
              <a:rPr lang="id-ID" altLang="id-ID" dirty="0" smtClean="0">
                <a:latin typeface="Trebuchet MS" pitchFamily="34" charset="0"/>
              </a:rPr>
              <a:t>s</a:t>
            </a:r>
            <a:r>
              <a:rPr lang="en-GB" altLang="id-ID" dirty="0" err="1" smtClean="0">
                <a:latin typeface="Trebuchet MS" pitchFamily="34" charset="0"/>
              </a:rPr>
              <a:t>enta</a:t>
            </a:r>
            <a:r>
              <a:rPr lang="id-ID" altLang="id-ID" dirty="0" smtClean="0">
                <a:latin typeface="Trebuchet MS" pitchFamily="34" charset="0"/>
              </a:rPr>
              <a:t>s</a:t>
            </a:r>
            <a:r>
              <a:rPr lang="en-GB" altLang="id-ID" dirty="0" smtClean="0">
                <a:latin typeface="Trebuchet MS" pitchFamily="34" charset="0"/>
              </a:rPr>
              <a:t>e</a:t>
            </a:r>
            <a:endParaRPr lang="en-GB" altLang="id-ID" dirty="0">
              <a:latin typeface="Trebuchet MS" pitchFamily="34" charset="0"/>
            </a:endParaRPr>
          </a:p>
        </p:txBody>
      </p:sp>
    </p:spTree>
    <p:extLst>
      <p:ext uri="{BB962C8B-B14F-4D97-AF65-F5344CB8AC3E}">
        <p14:creationId xmlns:p14="http://schemas.microsoft.com/office/powerpoint/2010/main" val="1662178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52160" y="82914"/>
            <a:ext cx="8229600" cy="1143000"/>
          </a:xfrm>
        </p:spPr>
        <p:txBody>
          <a:bodyPr/>
          <a:lstStyle/>
          <a:p>
            <a:r>
              <a:rPr lang="en-US" altLang="id-ID" sz="4000" b="1" dirty="0" err="1" smtClean="0">
                <a:solidFill>
                  <a:srgbClr val="7030A0"/>
                </a:solidFill>
                <a:cs typeface="Trebuchet MS" pitchFamily="34" charset="0"/>
              </a:rPr>
              <a:t>Penatalaksanaan</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Anemi</a:t>
            </a:r>
            <a:endParaRPr lang="en-US" altLang="id-ID" sz="4000" b="1" dirty="0" smtClean="0">
              <a:solidFill>
                <a:srgbClr val="7030A0"/>
              </a:solidFill>
              <a:cs typeface="Trebuchet MS" pitchFamily="34" charset="0"/>
            </a:endParaRPr>
          </a:p>
        </p:txBody>
      </p:sp>
      <p:sp>
        <p:nvSpPr>
          <p:cNvPr id="31747" name="Rectangle 3"/>
          <p:cNvSpPr>
            <a:spLocks noGrp="1" noChangeArrowheads="1"/>
          </p:cNvSpPr>
          <p:nvPr>
            <p:ph idx="1"/>
          </p:nvPr>
        </p:nvSpPr>
        <p:spPr>
          <a:xfrm>
            <a:off x="796404" y="1830388"/>
            <a:ext cx="8229600" cy="3197225"/>
          </a:xfrm>
        </p:spPr>
        <p:txBody>
          <a:bodyPr/>
          <a:lstStyle/>
          <a:p>
            <a:r>
              <a:rPr lang="en-US" altLang="id-ID" dirty="0" err="1" smtClean="0"/>
              <a:t>Penyakit</a:t>
            </a:r>
            <a:r>
              <a:rPr lang="en-US" altLang="id-ID" dirty="0" smtClean="0"/>
              <a:t> yang </a:t>
            </a:r>
            <a:r>
              <a:rPr lang="en-US" altLang="id-ID" dirty="0" err="1" smtClean="0"/>
              <a:t>menyebabkan</a:t>
            </a:r>
            <a:r>
              <a:rPr lang="en-US" altLang="id-ID" dirty="0" smtClean="0"/>
              <a:t> anemia </a:t>
            </a:r>
            <a:r>
              <a:rPr lang="en-US" altLang="id-ID" dirty="0" err="1" smtClean="0"/>
              <a:t>diobati</a:t>
            </a:r>
            <a:endParaRPr lang="en-US" altLang="id-ID" dirty="0" smtClean="0"/>
          </a:p>
          <a:p>
            <a:endParaRPr lang="en-US" altLang="id-ID" dirty="0" smtClean="0"/>
          </a:p>
          <a:p>
            <a:r>
              <a:rPr lang="en-US" altLang="id-ID" dirty="0" err="1" smtClean="0"/>
              <a:t>Bila</a:t>
            </a:r>
            <a:r>
              <a:rPr lang="en-US" altLang="id-ID" dirty="0" smtClean="0"/>
              <a:t> </a:t>
            </a:r>
            <a:r>
              <a:rPr lang="en-US" altLang="id-ID" dirty="0" err="1" smtClean="0"/>
              <a:t>pasien</a:t>
            </a:r>
            <a:r>
              <a:rPr lang="en-US" altLang="id-ID" dirty="0" smtClean="0"/>
              <a:t> </a:t>
            </a:r>
            <a:r>
              <a:rPr lang="en-US" altLang="id-ID" dirty="0" err="1" smtClean="0"/>
              <a:t>timbul</a:t>
            </a:r>
            <a:r>
              <a:rPr lang="en-US" altLang="id-ID" dirty="0" smtClean="0"/>
              <a:t> </a:t>
            </a:r>
            <a:r>
              <a:rPr lang="en-US" altLang="id-ID" dirty="0" err="1" smtClean="0"/>
              <a:t>anemi</a:t>
            </a:r>
            <a:r>
              <a:rPr lang="en-US" altLang="id-ID" dirty="0" smtClean="0"/>
              <a:t> </a:t>
            </a:r>
            <a:r>
              <a:rPr lang="en-US" altLang="id-ID" dirty="0" err="1" smtClean="0"/>
              <a:t>smptomatik</a:t>
            </a:r>
            <a:r>
              <a:rPr lang="en-US" altLang="id-ID" dirty="0" smtClean="0"/>
              <a:t>,  </a:t>
            </a:r>
            <a:r>
              <a:rPr lang="en-US" altLang="id-ID" dirty="0" err="1" smtClean="0"/>
              <a:t>perlu</a:t>
            </a:r>
            <a:r>
              <a:rPr lang="en-US" altLang="id-ID" dirty="0" smtClean="0"/>
              <a:t> </a:t>
            </a:r>
            <a:r>
              <a:rPr lang="en-US" altLang="id-ID" dirty="0" err="1" smtClean="0"/>
              <a:t>dipertimbangkan</a:t>
            </a:r>
            <a:r>
              <a:rPr lang="en-US" altLang="id-ID" dirty="0" smtClean="0"/>
              <a:t> </a:t>
            </a:r>
            <a:r>
              <a:rPr lang="en-US" altLang="id-ID" dirty="0" err="1" smtClean="0"/>
              <a:t>transfusi</a:t>
            </a:r>
            <a:r>
              <a:rPr lang="en-US" altLang="id-ID" dirty="0" smtClean="0"/>
              <a:t> </a:t>
            </a:r>
            <a:r>
              <a:rPr lang="en-US" altLang="id-ID" dirty="0" err="1" smtClean="0"/>
              <a:t>darah</a:t>
            </a:r>
            <a:r>
              <a:rPr lang="en-US" altLang="id-ID" dirty="0" smtClean="0"/>
              <a:t> </a:t>
            </a:r>
          </a:p>
        </p:txBody>
      </p:sp>
    </p:spTree>
    <p:extLst>
      <p:ext uri="{BB962C8B-B14F-4D97-AF65-F5344CB8AC3E}">
        <p14:creationId xmlns:p14="http://schemas.microsoft.com/office/powerpoint/2010/main" val="2387817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81656" y="97662"/>
            <a:ext cx="8229600" cy="1143000"/>
          </a:xfrm>
        </p:spPr>
        <p:txBody>
          <a:bodyPr/>
          <a:lstStyle/>
          <a:p>
            <a:r>
              <a:rPr lang="en-US" altLang="id-ID" sz="4000" b="1" dirty="0" err="1" smtClean="0">
                <a:solidFill>
                  <a:srgbClr val="7030A0"/>
                </a:solidFill>
                <a:cs typeface="Trebuchet MS" pitchFamily="34" charset="0"/>
              </a:rPr>
              <a:t>Derajat</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anemi</a:t>
            </a:r>
            <a:endParaRPr lang="en-US" altLang="id-ID" sz="4000" b="1" dirty="0" smtClean="0">
              <a:solidFill>
                <a:srgbClr val="7030A0"/>
              </a:solidFill>
              <a:cs typeface="Trebuchet MS" pitchFamily="34" charset="0"/>
            </a:endParaRPr>
          </a:p>
        </p:txBody>
      </p:sp>
      <p:sp>
        <p:nvSpPr>
          <p:cNvPr id="32771" name="Rectangle 4"/>
          <p:cNvSpPr>
            <a:spLocks noGrp="1" noChangeArrowheads="1"/>
          </p:cNvSpPr>
          <p:nvPr>
            <p:ph idx="1"/>
          </p:nvPr>
        </p:nvSpPr>
        <p:spPr>
          <a:xfrm>
            <a:off x="796404" y="1732932"/>
            <a:ext cx="8229600" cy="4525963"/>
          </a:xfrm>
        </p:spPr>
        <p:txBody>
          <a:bodyPr/>
          <a:lstStyle/>
          <a:p>
            <a:r>
              <a:rPr lang="en-US" altLang="id-ID" dirty="0" err="1" smtClean="0"/>
              <a:t>Derajat</a:t>
            </a:r>
            <a:r>
              <a:rPr lang="en-US" altLang="id-ID" dirty="0" smtClean="0"/>
              <a:t> 1: 8 – 9,4 g/</a:t>
            </a:r>
            <a:r>
              <a:rPr lang="en-US" altLang="id-ID" dirty="0" err="1" smtClean="0"/>
              <a:t>dL</a:t>
            </a:r>
            <a:endParaRPr lang="en-US" altLang="id-ID" dirty="0" smtClean="0"/>
          </a:p>
          <a:p>
            <a:r>
              <a:rPr lang="en-US" altLang="id-ID" dirty="0" err="1" smtClean="0"/>
              <a:t>Derajat</a:t>
            </a:r>
            <a:r>
              <a:rPr lang="en-US" altLang="id-ID" dirty="0" smtClean="0"/>
              <a:t> 2: 7 – 7,9 g/</a:t>
            </a:r>
            <a:r>
              <a:rPr lang="en-US" altLang="id-ID" dirty="0" err="1" smtClean="0"/>
              <a:t>dL</a:t>
            </a:r>
            <a:endParaRPr lang="en-US" altLang="id-ID" dirty="0" smtClean="0"/>
          </a:p>
          <a:p>
            <a:r>
              <a:rPr lang="en-US" altLang="id-ID" dirty="0" err="1" smtClean="0"/>
              <a:t>Derajat</a:t>
            </a:r>
            <a:r>
              <a:rPr lang="en-US" altLang="id-ID" dirty="0" smtClean="0"/>
              <a:t> 3: 6,5 – 6,9 g/</a:t>
            </a:r>
            <a:r>
              <a:rPr lang="en-US" altLang="id-ID" dirty="0" err="1" smtClean="0"/>
              <a:t>dL</a:t>
            </a:r>
            <a:endParaRPr lang="en-US" altLang="id-ID" dirty="0" smtClean="0"/>
          </a:p>
          <a:p>
            <a:r>
              <a:rPr lang="en-US" altLang="id-ID" dirty="0" err="1" smtClean="0"/>
              <a:t>Derajat</a:t>
            </a:r>
            <a:r>
              <a:rPr lang="en-US" altLang="id-ID" dirty="0" smtClean="0"/>
              <a:t> 4: &lt; 6,5 g/</a:t>
            </a:r>
            <a:r>
              <a:rPr lang="en-US" altLang="id-ID" dirty="0" err="1" smtClean="0"/>
              <a:t>dL</a:t>
            </a:r>
            <a:endParaRPr lang="en-US" altLang="id-ID" dirty="0" smtClean="0"/>
          </a:p>
        </p:txBody>
      </p:sp>
    </p:spTree>
    <p:extLst>
      <p:ext uri="{BB962C8B-B14F-4D97-AF65-F5344CB8AC3E}">
        <p14:creationId xmlns:p14="http://schemas.microsoft.com/office/powerpoint/2010/main" val="106948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113492" y="108156"/>
            <a:ext cx="7772400" cy="1143000"/>
          </a:xfrm>
        </p:spPr>
        <p:txBody>
          <a:bodyPr/>
          <a:lstStyle/>
          <a:p>
            <a:r>
              <a:rPr lang="en-US" altLang="id-ID" b="1" dirty="0" err="1" smtClean="0">
                <a:solidFill>
                  <a:srgbClr val="7030A0"/>
                </a:solidFill>
                <a:cs typeface="Trebuchet MS" pitchFamily="34" charset="0"/>
              </a:rPr>
              <a:t>Anemi</a:t>
            </a:r>
            <a:r>
              <a:rPr lang="en-US" altLang="id-ID" b="1" dirty="0" smtClean="0">
                <a:solidFill>
                  <a:srgbClr val="7030A0"/>
                </a:solidFill>
                <a:cs typeface="Trebuchet MS" pitchFamily="34" charset="0"/>
              </a:rPr>
              <a:t> </a:t>
            </a:r>
            <a:r>
              <a:rPr lang="en-US" altLang="id-ID" b="1" dirty="0" err="1" smtClean="0">
                <a:solidFill>
                  <a:srgbClr val="7030A0"/>
                </a:solidFill>
                <a:cs typeface="Trebuchet MS" pitchFamily="34" charset="0"/>
              </a:rPr>
              <a:t>berat</a:t>
            </a:r>
            <a:r>
              <a:rPr lang="en-US" altLang="id-ID" b="1" dirty="0" smtClean="0">
                <a:solidFill>
                  <a:srgbClr val="7030A0"/>
                </a:solidFill>
                <a:cs typeface="Trebuchet MS" pitchFamily="34" charset="0"/>
              </a:rPr>
              <a:t> (ZDV)</a:t>
            </a:r>
          </a:p>
        </p:txBody>
      </p:sp>
      <p:sp>
        <p:nvSpPr>
          <p:cNvPr id="29699" name="Rectangle 3"/>
          <p:cNvSpPr>
            <a:spLocks noGrp="1" noChangeArrowheads="1"/>
          </p:cNvSpPr>
          <p:nvPr>
            <p:ph idx="1"/>
          </p:nvPr>
        </p:nvSpPr>
        <p:spPr>
          <a:xfrm>
            <a:off x="759274" y="1989138"/>
            <a:ext cx="8281475" cy="3209925"/>
          </a:xfrm>
        </p:spPr>
        <p:txBody>
          <a:bodyPr rtlCol="0">
            <a:normAutofit/>
          </a:bodyPr>
          <a:lstStyle/>
          <a:p>
            <a:pPr fontAlgn="auto">
              <a:lnSpc>
                <a:spcPct val="80000"/>
              </a:lnSpc>
              <a:buFontTx/>
              <a:buNone/>
              <a:defRPr/>
            </a:pPr>
            <a:r>
              <a:rPr lang="en-US" altLang="id-ID" sz="2800" dirty="0" err="1" smtClean="0"/>
              <a:t>Jika</a:t>
            </a:r>
            <a:r>
              <a:rPr lang="en-US" altLang="id-ID" sz="2800" dirty="0" smtClean="0"/>
              <a:t> </a:t>
            </a:r>
            <a:r>
              <a:rPr lang="en-US" altLang="id-ID" sz="2800" dirty="0" err="1" smtClean="0"/>
              <a:t>terjadi</a:t>
            </a:r>
            <a:r>
              <a:rPr lang="en-US" altLang="id-ID" sz="2800" dirty="0" smtClean="0"/>
              <a:t> </a:t>
            </a:r>
            <a:r>
              <a:rPr lang="en-US" altLang="id-ID" sz="2800" dirty="0" err="1" smtClean="0"/>
              <a:t>penurunan</a:t>
            </a:r>
            <a:r>
              <a:rPr lang="en-US" altLang="id-ID" sz="2800" dirty="0" smtClean="0"/>
              <a:t> </a:t>
            </a:r>
            <a:r>
              <a:rPr lang="en-US" altLang="id-ID" sz="2800" dirty="0" err="1" smtClean="0"/>
              <a:t>Hb</a:t>
            </a:r>
            <a:r>
              <a:rPr lang="en-US" altLang="id-ID" sz="2800" dirty="0" smtClean="0"/>
              <a:t> yang </a:t>
            </a:r>
            <a:r>
              <a:rPr lang="en-US" altLang="id-ID" sz="2800" dirty="0" err="1" smtClean="0"/>
              <a:t>signifikan</a:t>
            </a:r>
            <a:r>
              <a:rPr lang="en-US" altLang="id-ID" sz="2800" dirty="0" smtClean="0"/>
              <a:t> (&lt; 7 g/</a:t>
            </a:r>
            <a:r>
              <a:rPr lang="en-US" altLang="id-ID" sz="2800" dirty="0" err="1" smtClean="0"/>
              <a:t>dL</a:t>
            </a:r>
            <a:r>
              <a:rPr lang="en-US" altLang="id-ID" sz="2800" dirty="0" smtClean="0"/>
              <a:t>):</a:t>
            </a:r>
          </a:p>
          <a:p>
            <a:pPr fontAlgn="auto">
              <a:lnSpc>
                <a:spcPct val="80000"/>
              </a:lnSpc>
              <a:buFontTx/>
              <a:buNone/>
              <a:defRPr/>
            </a:pPr>
            <a:endParaRPr lang="en-US" altLang="id-ID" sz="2800" dirty="0" smtClean="0"/>
          </a:p>
          <a:p>
            <a:pPr fontAlgn="auto">
              <a:lnSpc>
                <a:spcPct val="80000"/>
              </a:lnSpc>
              <a:buFontTx/>
              <a:buNone/>
              <a:defRPr/>
            </a:pPr>
            <a:r>
              <a:rPr lang="en-US" altLang="id-ID" sz="2800" dirty="0" smtClean="0"/>
              <a:t>	</a:t>
            </a:r>
            <a:r>
              <a:rPr lang="en-US" altLang="id-ID" sz="2800" b="1" dirty="0" smtClean="0"/>
              <a:t>STOP ZDV</a:t>
            </a:r>
            <a:r>
              <a:rPr lang="en-US" altLang="id-ID" sz="2800" dirty="0" smtClean="0"/>
              <a:t>   		</a:t>
            </a:r>
            <a:r>
              <a:rPr lang="en-US" altLang="id-ID" sz="2800" dirty="0" err="1" smtClean="0"/>
              <a:t>Subtitusi</a:t>
            </a:r>
            <a:r>
              <a:rPr lang="en-US" altLang="id-ID" sz="2800" dirty="0" smtClean="0"/>
              <a:t> </a:t>
            </a:r>
            <a:r>
              <a:rPr lang="en-US" altLang="id-ID" sz="2800" dirty="0" err="1" smtClean="0"/>
              <a:t>dengan</a:t>
            </a:r>
            <a:r>
              <a:rPr lang="en-US" altLang="id-ID" sz="2800" dirty="0" smtClean="0"/>
              <a:t> </a:t>
            </a:r>
            <a:r>
              <a:rPr lang="id-ID" altLang="id-ID" sz="2800" dirty="0" smtClean="0"/>
              <a:t>TDF</a:t>
            </a:r>
            <a:endParaRPr lang="en-US" altLang="id-ID" sz="2800" dirty="0" smtClean="0"/>
          </a:p>
          <a:p>
            <a:pPr fontAlgn="auto">
              <a:lnSpc>
                <a:spcPct val="80000"/>
              </a:lnSpc>
              <a:buFontTx/>
              <a:buNone/>
              <a:defRPr/>
            </a:pPr>
            <a:r>
              <a:rPr lang="en-US" altLang="id-ID" sz="2800" dirty="0" smtClean="0">
                <a:sym typeface="Symbol" pitchFamily="18" charset="2"/>
              </a:rPr>
              <a:t>		                </a:t>
            </a:r>
          </a:p>
          <a:p>
            <a:pPr fontAlgn="auto">
              <a:lnSpc>
                <a:spcPct val="80000"/>
              </a:lnSpc>
              <a:buFontTx/>
              <a:buNone/>
              <a:defRPr/>
            </a:pPr>
            <a:r>
              <a:rPr lang="en-US" altLang="id-ID" sz="2800" dirty="0" smtClean="0"/>
              <a:t>	</a:t>
            </a:r>
            <a:r>
              <a:rPr lang="en-US" altLang="id-ID" sz="2800" dirty="0" err="1" smtClean="0"/>
              <a:t>Transfusi</a:t>
            </a:r>
            <a:r>
              <a:rPr lang="en-US" altLang="id-ID" sz="2800" dirty="0" smtClean="0"/>
              <a:t> </a:t>
            </a:r>
            <a:r>
              <a:rPr lang="en-US" altLang="id-ID" sz="2800" dirty="0" err="1" smtClean="0"/>
              <a:t>darah</a:t>
            </a:r>
            <a:r>
              <a:rPr lang="en-US" altLang="id-ID" sz="2800" dirty="0" smtClean="0"/>
              <a:t>, </a:t>
            </a:r>
            <a:r>
              <a:rPr lang="en-US" altLang="id-ID" sz="2800" dirty="0" err="1" smtClean="0"/>
              <a:t>jika</a:t>
            </a:r>
            <a:r>
              <a:rPr lang="en-US" altLang="id-ID" sz="2800" dirty="0" smtClean="0"/>
              <a:t> </a:t>
            </a:r>
            <a:r>
              <a:rPr lang="en-US" altLang="id-ID" sz="2800" dirty="0" err="1" smtClean="0"/>
              <a:t>Hb</a:t>
            </a:r>
            <a:r>
              <a:rPr lang="en-US" altLang="id-ID" sz="2800" dirty="0" smtClean="0"/>
              <a:t> &lt; 5.5 g/</a:t>
            </a:r>
            <a:r>
              <a:rPr lang="en-US" altLang="id-ID" sz="2800" dirty="0" err="1" smtClean="0"/>
              <a:t>dL</a:t>
            </a:r>
            <a:endParaRPr lang="en-US" altLang="id-ID" sz="2800" dirty="0" smtClean="0"/>
          </a:p>
        </p:txBody>
      </p:sp>
      <p:sp>
        <p:nvSpPr>
          <p:cNvPr id="33796" name="AutoShape 4"/>
          <p:cNvSpPr>
            <a:spLocks noChangeArrowheads="1"/>
          </p:cNvSpPr>
          <p:nvPr/>
        </p:nvSpPr>
        <p:spPr bwMode="auto">
          <a:xfrm>
            <a:off x="2725229" y="2924175"/>
            <a:ext cx="865187" cy="217488"/>
          </a:xfrm>
          <a:prstGeom prst="rightArrow">
            <a:avLst>
              <a:gd name="adj1" fmla="val 50000"/>
              <a:gd name="adj2" fmla="val 9945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endParaRPr lang="id-ID" altLang="id-ID">
              <a:latin typeface="Arial" pitchFamily="34" charset="0"/>
            </a:endParaRPr>
          </a:p>
        </p:txBody>
      </p:sp>
    </p:spTree>
    <p:extLst>
      <p:ext uri="{BB962C8B-B14F-4D97-AF65-F5344CB8AC3E}">
        <p14:creationId xmlns:p14="http://schemas.microsoft.com/office/powerpoint/2010/main" val="220313679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37412" y="97662"/>
            <a:ext cx="8229600" cy="1143000"/>
          </a:xfrm>
        </p:spPr>
        <p:txBody>
          <a:bodyPr/>
          <a:lstStyle/>
          <a:p>
            <a:r>
              <a:rPr lang="en-US" altLang="id-ID" b="1" dirty="0" err="1" smtClean="0">
                <a:solidFill>
                  <a:srgbClr val="7030A0"/>
                </a:solidFill>
                <a:cs typeface="Trebuchet MS" pitchFamily="34" charset="0"/>
              </a:rPr>
              <a:t>Mual</a:t>
            </a:r>
            <a:endParaRPr lang="en-US" altLang="id-ID" b="1" dirty="0" smtClean="0">
              <a:solidFill>
                <a:srgbClr val="7030A0"/>
              </a:solidFill>
              <a:cs typeface="Trebuchet MS" pitchFamily="34" charset="0"/>
            </a:endParaRPr>
          </a:p>
        </p:txBody>
      </p:sp>
      <p:sp>
        <p:nvSpPr>
          <p:cNvPr id="34819" name="Rectangle 3"/>
          <p:cNvSpPr>
            <a:spLocks noGrp="1" noChangeArrowheads="1"/>
          </p:cNvSpPr>
          <p:nvPr>
            <p:ph idx="1"/>
          </p:nvPr>
        </p:nvSpPr>
        <p:spPr>
          <a:xfrm>
            <a:off x="737412" y="1773238"/>
            <a:ext cx="8229600" cy="4352925"/>
          </a:xfrm>
        </p:spPr>
        <p:txBody>
          <a:bodyPr/>
          <a:lstStyle/>
          <a:p>
            <a:r>
              <a:rPr lang="en-US" altLang="id-ID" dirty="0" err="1" smtClean="0"/>
              <a:t>Obat</a:t>
            </a:r>
            <a:r>
              <a:rPr lang="en-US" altLang="id-ID" dirty="0" smtClean="0"/>
              <a:t> Antiretroviral yang </a:t>
            </a:r>
            <a:r>
              <a:rPr lang="en-US" altLang="id-ID" dirty="0" err="1" smtClean="0"/>
              <a:t>mengakibatkan</a:t>
            </a:r>
            <a:r>
              <a:rPr lang="en-US" altLang="id-ID" dirty="0" smtClean="0"/>
              <a:t> </a:t>
            </a:r>
            <a:r>
              <a:rPr lang="en-US" altLang="id-ID" dirty="0" err="1" smtClean="0"/>
              <a:t>mual</a:t>
            </a:r>
            <a:r>
              <a:rPr lang="en-US" altLang="id-ID" dirty="0" smtClean="0"/>
              <a:t>:</a:t>
            </a:r>
          </a:p>
          <a:p>
            <a:pPr lvl="1"/>
            <a:r>
              <a:rPr lang="en-US" altLang="id-ID" dirty="0" err="1" smtClean="0"/>
              <a:t>Zidovudine</a:t>
            </a:r>
            <a:r>
              <a:rPr lang="en-US" altLang="id-ID" dirty="0" smtClean="0"/>
              <a:t> (AZT, ZDV, </a:t>
            </a:r>
            <a:r>
              <a:rPr lang="en-US" altLang="id-ID" dirty="0" err="1" smtClean="0"/>
              <a:t>Retrovir</a:t>
            </a:r>
            <a:r>
              <a:rPr lang="en-US" altLang="id-ID" baseline="30000" dirty="0" smtClean="0">
                <a:cs typeface="Arial" pitchFamily="34" charset="0"/>
              </a:rPr>
              <a:t>®</a:t>
            </a:r>
            <a:r>
              <a:rPr lang="en-US" altLang="id-ID" dirty="0" smtClean="0"/>
              <a:t>)</a:t>
            </a:r>
          </a:p>
          <a:p>
            <a:pPr lvl="1"/>
            <a:r>
              <a:rPr lang="en-US" altLang="id-ID" dirty="0" err="1" smtClean="0"/>
              <a:t>Didanosine</a:t>
            </a:r>
            <a:r>
              <a:rPr lang="en-US" altLang="id-ID" dirty="0" smtClean="0"/>
              <a:t> (</a:t>
            </a:r>
            <a:r>
              <a:rPr lang="en-US" altLang="id-ID" dirty="0" err="1" smtClean="0"/>
              <a:t>ddI</a:t>
            </a:r>
            <a:r>
              <a:rPr lang="en-US" altLang="id-ID" dirty="0" smtClean="0"/>
              <a:t>, </a:t>
            </a:r>
            <a:r>
              <a:rPr lang="en-US" altLang="id-ID" dirty="0" err="1" smtClean="0"/>
              <a:t>Videx</a:t>
            </a:r>
            <a:r>
              <a:rPr lang="en-US" altLang="id-ID" baseline="30000" dirty="0" smtClean="0">
                <a:cs typeface="Arial" pitchFamily="34" charset="0"/>
              </a:rPr>
              <a:t>®</a:t>
            </a:r>
            <a:r>
              <a:rPr lang="en-US" altLang="id-ID" dirty="0" smtClean="0"/>
              <a:t>)</a:t>
            </a:r>
          </a:p>
          <a:p>
            <a:pPr lvl="1"/>
            <a:r>
              <a:rPr lang="en-US" altLang="id-ID" dirty="0" err="1" smtClean="0"/>
              <a:t>Abacavir</a:t>
            </a:r>
            <a:r>
              <a:rPr lang="en-US" altLang="id-ID" dirty="0" smtClean="0"/>
              <a:t> (ABC, </a:t>
            </a:r>
            <a:r>
              <a:rPr lang="en-US" altLang="id-ID" dirty="0" err="1" smtClean="0"/>
              <a:t>Ziagen</a:t>
            </a:r>
            <a:r>
              <a:rPr lang="en-US" altLang="id-ID" baseline="30000" dirty="0" smtClean="0">
                <a:cs typeface="Arial" pitchFamily="34" charset="0"/>
              </a:rPr>
              <a:t>®</a:t>
            </a:r>
            <a:r>
              <a:rPr lang="en-US" altLang="id-ID" dirty="0" smtClean="0"/>
              <a:t>)</a:t>
            </a:r>
          </a:p>
          <a:p>
            <a:pPr lvl="1"/>
            <a:r>
              <a:rPr lang="en-US" altLang="id-ID" dirty="0" err="1" smtClean="0"/>
              <a:t>Semua</a:t>
            </a:r>
            <a:r>
              <a:rPr lang="en-US" altLang="id-ID" dirty="0" smtClean="0"/>
              <a:t> protease inhibitor</a:t>
            </a:r>
          </a:p>
          <a:p>
            <a:pPr lvl="1"/>
            <a:r>
              <a:rPr lang="en-US" altLang="id-ID" dirty="0" err="1" smtClean="0"/>
              <a:t>Tenofovir</a:t>
            </a:r>
            <a:r>
              <a:rPr lang="en-US" altLang="id-ID" dirty="0" smtClean="0"/>
              <a:t> – gas/</a:t>
            </a:r>
            <a:r>
              <a:rPr lang="en-US" altLang="id-ID" dirty="0" err="1" smtClean="0"/>
              <a:t>kembung</a:t>
            </a:r>
            <a:r>
              <a:rPr lang="en-US" altLang="id-ID" dirty="0" smtClean="0"/>
              <a:t> &amp; </a:t>
            </a:r>
            <a:r>
              <a:rPr lang="en-US" altLang="id-ID" dirty="0" err="1" smtClean="0"/>
              <a:t>flatulensi</a:t>
            </a:r>
            <a:endParaRPr lang="en-US" altLang="id-ID" dirty="0" smtClean="0"/>
          </a:p>
        </p:txBody>
      </p:sp>
    </p:spTree>
    <p:extLst>
      <p:ext uri="{BB962C8B-B14F-4D97-AF65-F5344CB8AC3E}">
        <p14:creationId xmlns:p14="http://schemas.microsoft.com/office/powerpoint/2010/main" val="1300840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93168" y="68166"/>
            <a:ext cx="8229600" cy="1143000"/>
          </a:xfrm>
        </p:spPr>
        <p:txBody>
          <a:bodyPr/>
          <a:lstStyle/>
          <a:p>
            <a:r>
              <a:rPr lang="en-US" altLang="id-ID" sz="4000" b="1" dirty="0" smtClean="0">
                <a:solidFill>
                  <a:srgbClr val="7030A0"/>
                </a:solidFill>
                <a:cs typeface="Trebuchet MS" pitchFamily="34" charset="0"/>
              </a:rPr>
              <a:t>Nausea:  </a:t>
            </a:r>
            <a:r>
              <a:rPr lang="en-US" altLang="id-ID" sz="4000" b="1" dirty="0" err="1" smtClean="0">
                <a:solidFill>
                  <a:srgbClr val="7030A0"/>
                </a:solidFill>
                <a:cs typeface="Trebuchet MS" pitchFamily="34" charset="0"/>
              </a:rPr>
              <a:t>sebab</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kemungkinan</a:t>
            </a:r>
            <a:r>
              <a:rPr lang="en-US" altLang="id-ID" sz="4000" b="1" dirty="0" smtClean="0">
                <a:solidFill>
                  <a:srgbClr val="7030A0"/>
                </a:solidFill>
                <a:cs typeface="Trebuchet MS" pitchFamily="34" charset="0"/>
              </a:rPr>
              <a:t> lain</a:t>
            </a:r>
          </a:p>
        </p:txBody>
      </p:sp>
      <p:sp>
        <p:nvSpPr>
          <p:cNvPr id="35843" name="Rectangle 3"/>
          <p:cNvSpPr>
            <a:spLocks noGrp="1" noChangeArrowheads="1"/>
          </p:cNvSpPr>
          <p:nvPr>
            <p:ph idx="1"/>
          </p:nvPr>
        </p:nvSpPr>
        <p:spPr>
          <a:xfrm>
            <a:off x="811152" y="1644444"/>
            <a:ext cx="8229600" cy="4525963"/>
          </a:xfrm>
        </p:spPr>
        <p:txBody>
          <a:bodyPr/>
          <a:lstStyle/>
          <a:p>
            <a:r>
              <a:rPr lang="en-US" altLang="id-ID" dirty="0" smtClean="0"/>
              <a:t>Drug Related</a:t>
            </a:r>
          </a:p>
          <a:p>
            <a:pPr lvl="1"/>
            <a:r>
              <a:rPr lang="en-US" altLang="id-ID" dirty="0" smtClean="0"/>
              <a:t>Acute hepatitis</a:t>
            </a:r>
          </a:p>
          <a:p>
            <a:pPr lvl="1"/>
            <a:r>
              <a:rPr lang="en-US" altLang="id-ID" dirty="0" smtClean="0"/>
              <a:t>Acute pancreatitis</a:t>
            </a:r>
          </a:p>
          <a:p>
            <a:r>
              <a:rPr lang="en-US" altLang="id-ID" dirty="0" err="1" smtClean="0"/>
              <a:t>Penyakit</a:t>
            </a:r>
            <a:r>
              <a:rPr lang="en-US" altLang="id-ID" dirty="0" smtClean="0"/>
              <a:t> Gastrointestinal</a:t>
            </a:r>
          </a:p>
          <a:p>
            <a:r>
              <a:rPr lang="en-US" altLang="id-ID" dirty="0" smtClean="0"/>
              <a:t>Malaria </a:t>
            </a:r>
          </a:p>
          <a:p>
            <a:r>
              <a:rPr lang="en-US" altLang="id-ID" dirty="0" err="1" smtClean="0"/>
              <a:t>Penyakit</a:t>
            </a:r>
            <a:r>
              <a:rPr lang="en-US" altLang="id-ID" dirty="0" smtClean="0"/>
              <a:t> SSP</a:t>
            </a:r>
          </a:p>
          <a:p>
            <a:r>
              <a:rPr lang="en-US" altLang="id-ID" dirty="0" err="1" smtClean="0"/>
              <a:t>Insufiensi</a:t>
            </a:r>
            <a:r>
              <a:rPr lang="en-US" altLang="id-ID" dirty="0" smtClean="0"/>
              <a:t> </a:t>
            </a:r>
            <a:r>
              <a:rPr lang="en-US" altLang="id-ID" dirty="0" err="1" smtClean="0"/>
              <a:t>ginjal</a:t>
            </a:r>
            <a:endParaRPr lang="en-US" altLang="id-ID" dirty="0" smtClean="0"/>
          </a:p>
        </p:txBody>
      </p:sp>
    </p:spTree>
    <p:extLst>
      <p:ext uri="{BB962C8B-B14F-4D97-AF65-F5344CB8AC3E}">
        <p14:creationId xmlns:p14="http://schemas.microsoft.com/office/powerpoint/2010/main" val="3482338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81656" y="82914"/>
            <a:ext cx="8229600" cy="1143000"/>
          </a:xfrm>
        </p:spPr>
        <p:txBody>
          <a:bodyPr/>
          <a:lstStyle/>
          <a:p>
            <a:r>
              <a:rPr lang="en-US" altLang="id-ID" b="1" dirty="0" err="1" smtClean="0">
                <a:solidFill>
                  <a:srgbClr val="7030A0"/>
                </a:solidFill>
                <a:cs typeface="Trebuchet MS" pitchFamily="34" charset="0"/>
              </a:rPr>
              <a:t>Derajat</a:t>
            </a:r>
            <a:r>
              <a:rPr lang="en-US" altLang="id-ID" b="1" dirty="0" smtClean="0">
                <a:solidFill>
                  <a:srgbClr val="7030A0"/>
                </a:solidFill>
                <a:cs typeface="Trebuchet MS" pitchFamily="34" charset="0"/>
              </a:rPr>
              <a:t> </a:t>
            </a:r>
            <a:r>
              <a:rPr lang="en-US" altLang="id-ID" b="1" dirty="0" err="1" smtClean="0">
                <a:solidFill>
                  <a:srgbClr val="7030A0"/>
                </a:solidFill>
                <a:cs typeface="Trebuchet MS" pitchFamily="34" charset="0"/>
              </a:rPr>
              <a:t>mual</a:t>
            </a:r>
            <a:endParaRPr lang="en-US" altLang="id-ID" b="1" dirty="0" smtClean="0">
              <a:solidFill>
                <a:srgbClr val="7030A0"/>
              </a:solidFill>
              <a:cs typeface="Trebuchet MS" pitchFamily="34" charset="0"/>
            </a:endParaRPr>
          </a:p>
        </p:txBody>
      </p:sp>
      <p:sp>
        <p:nvSpPr>
          <p:cNvPr id="36867" name="Rectangle 3"/>
          <p:cNvSpPr>
            <a:spLocks noGrp="1" noChangeArrowheads="1"/>
          </p:cNvSpPr>
          <p:nvPr>
            <p:ph idx="1"/>
          </p:nvPr>
        </p:nvSpPr>
        <p:spPr>
          <a:xfrm>
            <a:off x="796404" y="1644444"/>
            <a:ext cx="8229600" cy="4525963"/>
          </a:xfrm>
        </p:spPr>
        <p:txBody>
          <a:bodyPr/>
          <a:lstStyle/>
          <a:p>
            <a:r>
              <a:rPr lang="en-US" altLang="id-ID" dirty="0" err="1" smtClean="0"/>
              <a:t>Derajat</a:t>
            </a:r>
            <a:r>
              <a:rPr lang="en-US" altLang="id-ID" dirty="0" smtClean="0"/>
              <a:t> 1: </a:t>
            </a:r>
            <a:r>
              <a:rPr lang="en-US" altLang="id-ID" dirty="0" err="1" smtClean="0"/>
              <a:t>ringan</a:t>
            </a:r>
            <a:r>
              <a:rPr lang="en-US" altLang="id-ID" dirty="0" smtClean="0"/>
              <a:t> </a:t>
            </a:r>
            <a:r>
              <a:rPr lang="en-US" altLang="id-ID" dirty="0" err="1" smtClean="0"/>
              <a:t>atau</a:t>
            </a:r>
            <a:r>
              <a:rPr lang="en-US" altLang="id-ID" dirty="0" smtClean="0"/>
              <a:t> kadang</a:t>
            </a:r>
            <a:r>
              <a:rPr lang="en-US" altLang="id-ID" baseline="30000" dirty="0" smtClean="0"/>
              <a:t>2</a:t>
            </a:r>
          </a:p>
          <a:p>
            <a:r>
              <a:rPr lang="en-US" altLang="id-ID" dirty="0" err="1" smtClean="0"/>
              <a:t>Derajat</a:t>
            </a:r>
            <a:r>
              <a:rPr lang="en-US" altLang="id-ID" dirty="0" smtClean="0"/>
              <a:t> 2: </a:t>
            </a:r>
            <a:r>
              <a:rPr lang="en-US" altLang="id-ID" dirty="0" err="1" smtClean="0"/>
              <a:t>kurang</a:t>
            </a:r>
            <a:r>
              <a:rPr lang="en-US" altLang="id-ID" dirty="0" smtClean="0"/>
              <a:t> </a:t>
            </a:r>
            <a:r>
              <a:rPr lang="en-US" altLang="id-ID" dirty="0" err="1" smtClean="0"/>
              <a:t>nyaman</a:t>
            </a:r>
            <a:r>
              <a:rPr lang="en-US" altLang="id-ID" dirty="0" smtClean="0"/>
              <a:t>, intake </a:t>
            </a:r>
            <a:r>
              <a:rPr lang="en-US" altLang="id-ID" dirty="0" err="1" smtClean="0"/>
              <a:t>kurang</a:t>
            </a:r>
            <a:r>
              <a:rPr lang="en-US" altLang="id-ID" dirty="0" smtClean="0"/>
              <a:t> </a:t>
            </a:r>
            <a:r>
              <a:rPr lang="en-US" altLang="id-ID" dirty="0" err="1" smtClean="0"/>
              <a:t>selama</a:t>
            </a:r>
            <a:r>
              <a:rPr lang="en-US" altLang="id-ID" dirty="0" smtClean="0"/>
              <a:t> &lt; 3 </a:t>
            </a:r>
            <a:r>
              <a:rPr lang="en-US" altLang="id-ID" dirty="0" err="1" smtClean="0"/>
              <a:t>hari</a:t>
            </a:r>
            <a:endParaRPr lang="en-US" altLang="id-ID" dirty="0" smtClean="0"/>
          </a:p>
          <a:p>
            <a:r>
              <a:rPr lang="en-US" altLang="id-ID" dirty="0" err="1" smtClean="0"/>
              <a:t>Derajat</a:t>
            </a:r>
            <a:r>
              <a:rPr lang="en-US" altLang="id-ID" dirty="0" smtClean="0"/>
              <a:t> 3: </a:t>
            </a:r>
            <a:r>
              <a:rPr lang="en-US" altLang="id-ID" dirty="0" err="1" smtClean="0"/>
              <a:t>sangat</a:t>
            </a:r>
            <a:r>
              <a:rPr lang="en-US" altLang="id-ID" dirty="0" smtClean="0"/>
              <a:t> </a:t>
            </a:r>
            <a:r>
              <a:rPr lang="en-US" altLang="id-ID" dirty="0" err="1" smtClean="0"/>
              <a:t>tidak</a:t>
            </a:r>
            <a:r>
              <a:rPr lang="en-US" altLang="id-ID" dirty="0" smtClean="0"/>
              <a:t> </a:t>
            </a:r>
            <a:r>
              <a:rPr lang="en-US" altLang="id-ID" dirty="0" err="1" smtClean="0"/>
              <a:t>nyaman</a:t>
            </a:r>
            <a:r>
              <a:rPr lang="en-US" altLang="id-ID" dirty="0" smtClean="0"/>
              <a:t>, intake minimal </a:t>
            </a:r>
            <a:r>
              <a:rPr lang="en-US" altLang="id-ID" dirty="0" err="1" smtClean="0"/>
              <a:t>selama</a:t>
            </a:r>
            <a:r>
              <a:rPr lang="en-US" altLang="id-ID" dirty="0" smtClean="0"/>
              <a:t> </a:t>
            </a:r>
            <a:r>
              <a:rPr lang="en-US" altLang="id-ID" u="sng" dirty="0" smtClean="0"/>
              <a:t>&gt;</a:t>
            </a:r>
            <a:r>
              <a:rPr lang="en-US" altLang="id-ID" dirty="0" smtClean="0"/>
              <a:t> 3 </a:t>
            </a:r>
            <a:r>
              <a:rPr lang="en-US" altLang="id-ID" dirty="0" err="1" smtClean="0"/>
              <a:t>hari</a:t>
            </a:r>
            <a:endParaRPr lang="en-US" altLang="id-ID" dirty="0" smtClean="0"/>
          </a:p>
          <a:p>
            <a:r>
              <a:rPr lang="en-US" altLang="id-ID" dirty="0" err="1" smtClean="0"/>
              <a:t>Derajat</a:t>
            </a:r>
            <a:r>
              <a:rPr lang="en-US" altLang="id-ID" dirty="0" smtClean="0"/>
              <a:t> 4: </a:t>
            </a:r>
            <a:r>
              <a:rPr lang="en-US" altLang="id-ID" dirty="0" err="1" smtClean="0"/>
              <a:t>Perlu</a:t>
            </a:r>
            <a:r>
              <a:rPr lang="en-US" altLang="id-ID" dirty="0" smtClean="0"/>
              <a:t> MRS</a:t>
            </a:r>
          </a:p>
        </p:txBody>
      </p:sp>
    </p:spTree>
    <p:extLst>
      <p:ext uri="{BB962C8B-B14F-4D97-AF65-F5344CB8AC3E}">
        <p14:creationId xmlns:p14="http://schemas.microsoft.com/office/powerpoint/2010/main" val="740131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81656" y="112410"/>
            <a:ext cx="8229600" cy="1143000"/>
          </a:xfrm>
        </p:spPr>
        <p:txBody>
          <a:bodyPr/>
          <a:lstStyle/>
          <a:p>
            <a:r>
              <a:rPr lang="en-US" altLang="id-ID" b="1" dirty="0" err="1" smtClean="0">
                <a:solidFill>
                  <a:srgbClr val="7030A0"/>
                </a:solidFill>
                <a:cs typeface="Trebuchet MS" pitchFamily="34" charset="0"/>
              </a:rPr>
              <a:t>Derajat</a:t>
            </a:r>
            <a:r>
              <a:rPr lang="en-US" altLang="id-ID" b="1" dirty="0" smtClean="0">
                <a:solidFill>
                  <a:srgbClr val="7030A0"/>
                </a:solidFill>
                <a:cs typeface="Trebuchet MS" pitchFamily="34" charset="0"/>
              </a:rPr>
              <a:t> </a:t>
            </a:r>
            <a:r>
              <a:rPr lang="en-US" altLang="id-ID" b="1" dirty="0" err="1" smtClean="0">
                <a:solidFill>
                  <a:srgbClr val="7030A0"/>
                </a:solidFill>
                <a:cs typeface="Trebuchet MS" pitchFamily="34" charset="0"/>
              </a:rPr>
              <a:t>muntah</a:t>
            </a:r>
            <a:endParaRPr lang="en-US" altLang="id-ID" b="1" dirty="0" smtClean="0">
              <a:solidFill>
                <a:srgbClr val="7030A0"/>
              </a:solidFill>
              <a:cs typeface="Trebuchet MS" pitchFamily="34" charset="0"/>
            </a:endParaRPr>
          </a:p>
        </p:txBody>
      </p:sp>
      <p:sp>
        <p:nvSpPr>
          <p:cNvPr id="37891" name="Rectangle 3"/>
          <p:cNvSpPr>
            <a:spLocks noGrp="1" noChangeArrowheads="1"/>
          </p:cNvSpPr>
          <p:nvPr>
            <p:ph idx="1"/>
          </p:nvPr>
        </p:nvSpPr>
        <p:spPr>
          <a:xfrm>
            <a:off x="722713" y="1761507"/>
            <a:ext cx="8435975" cy="4525963"/>
          </a:xfrm>
        </p:spPr>
        <p:txBody>
          <a:bodyPr/>
          <a:lstStyle/>
          <a:p>
            <a:r>
              <a:rPr lang="en-US" altLang="id-ID" dirty="0" err="1" smtClean="0"/>
              <a:t>Derajat</a:t>
            </a:r>
            <a:r>
              <a:rPr lang="en-US" altLang="id-ID" dirty="0" smtClean="0"/>
              <a:t> 1: </a:t>
            </a:r>
            <a:r>
              <a:rPr lang="en-US" altLang="id-ID" dirty="0" err="1" smtClean="0"/>
              <a:t>ringan</a:t>
            </a:r>
            <a:r>
              <a:rPr lang="en-US" altLang="id-ID" dirty="0" smtClean="0"/>
              <a:t> </a:t>
            </a:r>
            <a:r>
              <a:rPr lang="en-US" altLang="id-ID" dirty="0" err="1" smtClean="0"/>
              <a:t>atau</a:t>
            </a:r>
            <a:r>
              <a:rPr lang="en-US" altLang="id-ID" dirty="0" smtClean="0"/>
              <a:t> kadang</a:t>
            </a:r>
            <a:r>
              <a:rPr lang="en-US" altLang="id-ID" baseline="30000" dirty="0" smtClean="0"/>
              <a:t>2</a:t>
            </a:r>
            <a:r>
              <a:rPr lang="en-US" altLang="id-ID" dirty="0" smtClean="0"/>
              <a:t> 2-3x/</a:t>
            </a:r>
            <a:r>
              <a:rPr lang="en-US" altLang="id-ID" dirty="0" err="1" smtClean="0"/>
              <a:t>hari</a:t>
            </a:r>
            <a:r>
              <a:rPr lang="en-US" altLang="id-ID" dirty="0" smtClean="0"/>
              <a:t> </a:t>
            </a:r>
            <a:r>
              <a:rPr lang="en-US" altLang="id-ID" dirty="0" err="1" smtClean="0"/>
              <a:t>atau</a:t>
            </a:r>
            <a:r>
              <a:rPr lang="en-US" altLang="id-ID" dirty="0" smtClean="0"/>
              <a:t> </a:t>
            </a:r>
            <a:r>
              <a:rPr lang="en-US" altLang="id-ID" dirty="0" err="1" smtClean="0"/>
              <a:t>muntah</a:t>
            </a:r>
            <a:r>
              <a:rPr lang="en-US" altLang="id-ID" dirty="0" smtClean="0"/>
              <a:t> </a:t>
            </a:r>
            <a:r>
              <a:rPr lang="en-US" altLang="id-ID" dirty="0" err="1" smtClean="0"/>
              <a:t>ringan</a:t>
            </a:r>
            <a:r>
              <a:rPr lang="en-US" altLang="id-ID" dirty="0" smtClean="0"/>
              <a:t> &lt; 1 </a:t>
            </a:r>
            <a:r>
              <a:rPr lang="en-US" altLang="id-ID" dirty="0" err="1" smtClean="0"/>
              <a:t>minggu</a:t>
            </a:r>
            <a:endParaRPr lang="en-US" altLang="id-ID" baseline="30000" dirty="0" smtClean="0"/>
          </a:p>
          <a:p>
            <a:r>
              <a:rPr lang="en-US" altLang="id-ID" dirty="0" err="1" smtClean="0"/>
              <a:t>Derajat</a:t>
            </a:r>
            <a:r>
              <a:rPr lang="en-US" altLang="id-ID" dirty="0" smtClean="0"/>
              <a:t> 2: </a:t>
            </a:r>
            <a:r>
              <a:rPr lang="en-US" altLang="id-ID" dirty="0" err="1" smtClean="0"/>
              <a:t>sedang</a:t>
            </a:r>
            <a:r>
              <a:rPr lang="en-US" altLang="id-ID" dirty="0" smtClean="0"/>
              <a:t> </a:t>
            </a:r>
            <a:r>
              <a:rPr lang="en-US" altLang="id-ID" dirty="0" err="1" smtClean="0"/>
              <a:t>atau</a:t>
            </a:r>
            <a:r>
              <a:rPr lang="en-US" altLang="id-ID" dirty="0" smtClean="0"/>
              <a:t> </a:t>
            </a:r>
            <a:r>
              <a:rPr lang="en-US" altLang="id-ID" dirty="0" err="1" smtClean="0"/>
              <a:t>persisten</a:t>
            </a:r>
            <a:r>
              <a:rPr lang="en-US" altLang="id-ID" dirty="0" smtClean="0"/>
              <a:t> </a:t>
            </a:r>
            <a:r>
              <a:rPr lang="en-US" altLang="id-ID" dirty="0" err="1" smtClean="0"/>
              <a:t>atau</a:t>
            </a:r>
            <a:r>
              <a:rPr lang="en-US" altLang="id-ID" dirty="0" smtClean="0"/>
              <a:t> 4-5x/</a:t>
            </a:r>
            <a:r>
              <a:rPr lang="en-US" altLang="id-ID" dirty="0" err="1" smtClean="0"/>
              <a:t>hari</a:t>
            </a:r>
            <a:r>
              <a:rPr lang="en-US" altLang="id-ID" dirty="0" smtClean="0"/>
              <a:t> </a:t>
            </a:r>
            <a:r>
              <a:rPr lang="en-US" altLang="id-ID" dirty="0" err="1" smtClean="0"/>
              <a:t>atau</a:t>
            </a:r>
            <a:r>
              <a:rPr lang="en-US" altLang="id-ID" dirty="0" smtClean="0"/>
              <a:t> </a:t>
            </a:r>
            <a:r>
              <a:rPr lang="en-US" altLang="id-ID" dirty="0" err="1" smtClean="0"/>
              <a:t>muntah</a:t>
            </a:r>
            <a:r>
              <a:rPr lang="en-US" altLang="id-ID" dirty="0" smtClean="0"/>
              <a:t> </a:t>
            </a:r>
            <a:r>
              <a:rPr lang="en-US" altLang="id-ID" u="sng" dirty="0" smtClean="0"/>
              <a:t>&gt;</a:t>
            </a:r>
            <a:r>
              <a:rPr lang="en-US" altLang="id-ID" dirty="0" smtClean="0"/>
              <a:t> 1 </a:t>
            </a:r>
            <a:r>
              <a:rPr lang="en-US" altLang="id-ID" dirty="0" err="1" smtClean="0"/>
              <a:t>minggu</a:t>
            </a:r>
            <a:endParaRPr lang="en-US" altLang="id-ID" dirty="0" smtClean="0"/>
          </a:p>
          <a:p>
            <a:r>
              <a:rPr lang="en-US" altLang="id-ID" dirty="0" err="1" smtClean="0"/>
              <a:t>Derajat</a:t>
            </a:r>
            <a:r>
              <a:rPr lang="en-US" altLang="id-ID" dirty="0" smtClean="0"/>
              <a:t> 3: </a:t>
            </a:r>
            <a:r>
              <a:rPr lang="en-US" altLang="id-ID" dirty="0" err="1" smtClean="0"/>
              <a:t>muntah</a:t>
            </a:r>
            <a:r>
              <a:rPr lang="en-US" altLang="id-ID" dirty="0" smtClean="0"/>
              <a:t> </a:t>
            </a:r>
            <a:r>
              <a:rPr lang="en-US" altLang="id-ID" dirty="0" err="1" smtClean="0"/>
              <a:t>berat</a:t>
            </a:r>
            <a:r>
              <a:rPr lang="en-US" altLang="id-ID" dirty="0" smtClean="0"/>
              <a:t> </a:t>
            </a:r>
            <a:r>
              <a:rPr lang="en-US" altLang="id-ID" dirty="0" err="1" smtClean="0"/>
              <a:t>makanan</a:t>
            </a:r>
            <a:r>
              <a:rPr lang="en-US" altLang="id-ID" dirty="0" smtClean="0"/>
              <a:t>/</a:t>
            </a:r>
            <a:r>
              <a:rPr lang="en-US" altLang="id-ID" dirty="0" err="1" smtClean="0"/>
              <a:t>minuman</a:t>
            </a:r>
            <a:r>
              <a:rPr lang="en-US" altLang="id-ID" dirty="0" smtClean="0"/>
              <a:t> </a:t>
            </a:r>
            <a:r>
              <a:rPr lang="en-US" altLang="id-ID" dirty="0" err="1" smtClean="0"/>
              <a:t>dalam</a:t>
            </a:r>
            <a:r>
              <a:rPr lang="en-US" altLang="id-ID" dirty="0" smtClean="0"/>
              <a:t> 24 jam </a:t>
            </a:r>
            <a:r>
              <a:rPr lang="en-US" altLang="id-ID" dirty="0" err="1" smtClean="0"/>
              <a:t>atau</a:t>
            </a:r>
            <a:r>
              <a:rPr lang="en-US" altLang="id-ID" dirty="0" smtClean="0"/>
              <a:t> </a:t>
            </a:r>
            <a:r>
              <a:rPr lang="en-US" altLang="id-ID" dirty="0" err="1" smtClean="0"/>
              <a:t>hipotensi</a:t>
            </a:r>
            <a:r>
              <a:rPr lang="en-US" altLang="id-ID" dirty="0" smtClean="0"/>
              <a:t> </a:t>
            </a:r>
            <a:r>
              <a:rPr lang="en-US" altLang="id-ID" dirty="0" err="1" smtClean="0"/>
              <a:t>ortostatik</a:t>
            </a:r>
            <a:r>
              <a:rPr lang="en-US" altLang="id-ID" dirty="0" smtClean="0"/>
              <a:t> </a:t>
            </a:r>
            <a:r>
              <a:rPr lang="en-US" altLang="id-ID" dirty="0" err="1" smtClean="0"/>
              <a:t>atau</a:t>
            </a:r>
            <a:r>
              <a:rPr lang="en-US" altLang="id-ID" dirty="0" smtClean="0"/>
              <a:t> </a:t>
            </a:r>
            <a:r>
              <a:rPr lang="en-US" altLang="id-ID" dirty="0" err="1" smtClean="0"/>
              <a:t>perlu</a:t>
            </a:r>
            <a:r>
              <a:rPr lang="en-US" altLang="id-ID" dirty="0" smtClean="0"/>
              <a:t> </a:t>
            </a:r>
            <a:r>
              <a:rPr lang="en-US" altLang="id-ID" dirty="0" err="1" smtClean="0"/>
              <a:t>cairan</a:t>
            </a:r>
            <a:r>
              <a:rPr lang="en-US" altLang="id-ID" dirty="0" smtClean="0"/>
              <a:t> iv</a:t>
            </a:r>
          </a:p>
          <a:p>
            <a:r>
              <a:rPr lang="en-US" altLang="id-ID" dirty="0" err="1" smtClean="0"/>
              <a:t>Derajat</a:t>
            </a:r>
            <a:r>
              <a:rPr lang="en-US" altLang="id-ID" dirty="0" smtClean="0"/>
              <a:t> 4: shock </a:t>
            </a:r>
            <a:r>
              <a:rPr lang="en-US" altLang="id-ID" dirty="0" err="1" smtClean="0"/>
              <a:t>hipotensi</a:t>
            </a:r>
            <a:r>
              <a:rPr lang="en-US" altLang="id-ID" dirty="0" smtClean="0"/>
              <a:t> </a:t>
            </a:r>
            <a:r>
              <a:rPr lang="en-US" altLang="id-ID" dirty="0" err="1" smtClean="0"/>
              <a:t>atau</a:t>
            </a:r>
            <a:r>
              <a:rPr lang="en-US" altLang="id-ID" dirty="0" smtClean="0"/>
              <a:t> </a:t>
            </a:r>
            <a:r>
              <a:rPr lang="en-US" altLang="id-ID" dirty="0" err="1" smtClean="0"/>
              <a:t>perlu</a:t>
            </a:r>
            <a:r>
              <a:rPr lang="en-US" altLang="id-ID" dirty="0" smtClean="0"/>
              <a:t> MRS</a:t>
            </a:r>
          </a:p>
        </p:txBody>
      </p:sp>
    </p:spTree>
    <p:extLst>
      <p:ext uri="{BB962C8B-B14F-4D97-AF65-F5344CB8AC3E}">
        <p14:creationId xmlns:p14="http://schemas.microsoft.com/office/powerpoint/2010/main" val="3814353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766908" y="97662"/>
            <a:ext cx="8229600" cy="1143000"/>
          </a:xfrm>
        </p:spPr>
        <p:txBody>
          <a:bodyPr/>
          <a:lstStyle/>
          <a:p>
            <a:r>
              <a:rPr lang="en-US" altLang="id-ID" b="1" dirty="0" err="1" smtClean="0">
                <a:solidFill>
                  <a:srgbClr val="7030A0"/>
                </a:solidFill>
                <a:cs typeface="Trebuchet MS" pitchFamily="34" charset="0"/>
              </a:rPr>
              <a:t>Konseling</a:t>
            </a:r>
            <a:r>
              <a:rPr lang="en-US" altLang="id-ID" b="1" dirty="0" smtClean="0">
                <a:solidFill>
                  <a:srgbClr val="7030A0"/>
                </a:solidFill>
                <a:cs typeface="Trebuchet MS" pitchFamily="34" charset="0"/>
              </a:rPr>
              <a:t> Nausea </a:t>
            </a:r>
          </a:p>
        </p:txBody>
      </p:sp>
      <p:sp>
        <p:nvSpPr>
          <p:cNvPr id="38915" name="Rectangle 3"/>
          <p:cNvSpPr>
            <a:spLocks noGrp="1" noChangeArrowheads="1"/>
          </p:cNvSpPr>
          <p:nvPr>
            <p:ph idx="1"/>
          </p:nvPr>
        </p:nvSpPr>
        <p:spPr>
          <a:xfrm>
            <a:off x="806232" y="1767397"/>
            <a:ext cx="8337768" cy="3557587"/>
          </a:xfrm>
        </p:spPr>
        <p:txBody>
          <a:bodyPr/>
          <a:lstStyle/>
          <a:p>
            <a:r>
              <a:rPr lang="en-US" altLang="id-ID" dirty="0" err="1" smtClean="0"/>
              <a:t>Pastikan</a:t>
            </a:r>
            <a:r>
              <a:rPr lang="en-US" altLang="id-ID" dirty="0" smtClean="0"/>
              <a:t> </a:t>
            </a:r>
            <a:r>
              <a:rPr lang="en-US" altLang="id-ID" dirty="0" err="1" smtClean="0"/>
              <a:t>simptom</a:t>
            </a:r>
            <a:r>
              <a:rPr lang="en-US" altLang="id-ID" dirty="0" smtClean="0"/>
              <a:t> </a:t>
            </a:r>
            <a:r>
              <a:rPr lang="en-US" altLang="id-ID" dirty="0" err="1" smtClean="0"/>
              <a:t>menurun</a:t>
            </a:r>
            <a:r>
              <a:rPr lang="en-US" altLang="id-ID" dirty="0" smtClean="0"/>
              <a:t> </a:t>
            </a:r>
            <a:r>
              <a:rPr lang="en-US" altLang="id-ID" dirty="0" err="1" smtClean="0"/>
              <a:t>dalam</a:t>
            </a:r>
            <a:r>
              <a:rPr lang="en-US" altLang="id-ID" dirty="0" smtClean="0"/>
              <a:t> </a:t>
            </a:r>
            <a:r>
              <a:rPr lang="en-US" altLang="id-ID" dirty="0" err="1" smtClean="0"/>
              <a:t>bulan</a:t>
            </a:r>
            <a:r>
              <a:rPr lang="en-US" altLang="id-ID" dirty="0" smtClean="0"/>
              <a:t> </a:t>
            </a:r>
            <a:r>
              <a:rPr lang="en-US" altLang="id-ID" dirty="0" err="1" smtClean="0"/>
              <a:t>pertama</a:t>
            </a:r>
            <a:endParaRPr lang="en-US" altLang="id-ID" dirty="0" smtClean="0"/>
          </a:p>
          <a:p>
            <a:r>
              <a:rPr lang="en-US" altLang="id-ID" dirty="0" err="1" smtClean="0"/>
              <a:t>Jangan</a:t>
            </a:r>
            <a:r>
              <a:rPr lang="en-US" altLang="id-ID" dirty="0" smtClean="0"/>
              <a:t> stop </a:t>
            </a:r>
            <a:r>
              <a:rPr lang="en-US" altLang="id-ID" dirty="0" err="1" smtClean="0"/>
              <a:t>obat</a:t>
            </a:r>
            <a:r>
              <a:rPr lang="en-US" altLang="id-ID" dirty="0" smtClean="0"/>
              <a:t> </a:t>
            </a:r>
            <a:r>
              <a:rPr lang="en-US" altLang="id-ID" dirty="0" err="1" smtClean="0"/>
              <a:t>sebelum</a:t>
            </a:r>
            <a:r>
              <a:rPr lang="en-US" altLang="id-ID" dirty="0" smtClean="0"/>
              <a:t> </a:t>
            </a:r>
            <a:r>
              <a:rPr lang="en-US" altLang="id-ID" dirty="0" err="1" smtClean="0"/>
              <a:t>minta</a:t>
            </a:r>
            <a:r>
              <a:rPr lang="en-US" altLang="id-ID" dirty="0" smtClean="0"/>
              <a:t> </a:t>
            </a:r>
            <a:r>
              <a:rPr lang="en-US" altLang="id-ID" dirty="0" err="1" smtClean="0"/>
              <a:t>pendapat</a:t>
            </a:r>
            <a:r>
              <a:rPr lang="en-US" altLang="id-ID" dirty="0" smtClean="0"/>
              <a:t> </a:t>
            </a:r>
            <a:r>
              <a:rPr lang="en-US" altLang="id-ID" dirty="0" err="1" smtClean="0"/>
              <a:t>ahli</a:t>
            </a:r>
            <a:r>
              <a:rPr lang="en-US" altLang="id-ID" dirty="0" smtClean="0"/>
              <a:t> (</a:t>
            </a:r>
            <a:r>
              <a:rPr lang="en-US" altLang="id-ID" dirty="0" err="1" smtClean="0"/>
              <a:t>dokter</a:t>
            </a:r>
            <a:r>
              <a:rPr lang="en-US" altLang="id-ID" dirty="0" smtClean="0"/>
              <a:t>)</a:t>
            </a:r>
          </a:p>
          <a:p>
            <a:r>
              <a:rPr lang="en-US" altLang="id-ID" dirty="0" err="1" smtClean="0"/>
              <a:t>Tidak</a:t>
            </a:r>
            <a:r>
              <a:rPr lang="en-US" altLang="id-ID" dirty="0" smtClean="0"/>
              <a:t> </a:t>
            </a:r>
            <a:r>
              <a:rPr lang="en-US" altLang="id-ID" dirty="0" err="1" smtClean="0"/>
              <a:t>perlu</a:t>
            </a:r>
            <a:r>
              <a:rPr lang="en-US" altLang="id-ID" dirty="0" smtClean="0"/>
              <a:t> </a:t>
            </a:r>
            <a:r>
              <a:rPr lang="en-US" altLang="id-ID" dirty="0" err="1" smtClean="0"/>
              <a:t>supplemen</a:t>
            </a:r>
            <a:r>
              <a:rPr lang="en-US" altLang="id-ID" dirty="0" smtClean="0"/>
              <a:t>/vitamin </a:t>
            </a:r>
            <a:r>
              <a:rPr lang="en-US" altLang="id-ID" dirty="0" err="1" smtClean="0"/>
              <a:t>atau</a:t>
            </a:r>
            <a:r>
              <a:rPr lang="en-US" altLang="id-ID" dirty="0" smtClean="0"/>
              <a:t> obat</a:t>
            </a:r>
            <a:r>
              <a:rPr lang="en-US" altLang="id-ID" baseline="30000" dirty="0" smtClean="0"/>
              <a:t>2</a:t>
            </a:r>
            <a:r>
              <a:rPr lang="en-US" altLang="id-ID" dirty="0" smtClean="0"/>
              <a:t> yang </a:t>
            </a:r>
            <a:r>
              <a:rPr lang="en-US" altLang="id-ID" dirty="0" err="1" smtClean="0"/>
              <a:t>kurang</a:t>
            </a:r>
            <a:r>
              <a:rPr lang="en-US" altLang="id-ID" dirty="0" smtClean="0"/>
              <a:t> </a:t>
            </a:r>
            <a:r>
              <a:rPr lang="en-US" altLang="id-ID" dirty="0" err="1" smtClean="0"/>
              <a:t>penting</a:t>
            </a:r>
            <a:endParaRPr lang="en-US" altLang="id-ID" dirty="0" smtClean="0"/>
          </a:p>
          <a:p>
            <a:endParaRPr lang="en-US" altLang="id-ID" dirty="0" smtClean="0"/>
          </a:p>
        </p:txBody>
      </p:sp>
    </p:spTree>
    <p:extLst>
      <p:ext uri="{BB962C8B-B14F-4D97-AF65-F5344CB8AC3E}">
        <p14:creationId xmlns:p14="http://schemas.microsoft.com/office/powerpoint/2010/main" val="1401337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66908" y="112155"/>
            <a:ext cx="8229600" cy="1084263"/>
          </a:xfrm>
        </p:spPr>
        <p:txBody>
          <a:bodyPr/>
          <a:lstStyle/>
          <a:p>
            <a:r>
              <a:rPr lang="en-US" altLang="id-ID" b="1" dirty="0" err="1" smtClean="0">
                <a:solidFill>
                  <a:srgbClr val="7030A0"/>
                </a:solidFill>
                <a:cs typeface="Trebuchet MS" pitchFamily="34" charset="0"/>
              </a:rPr>
              <a:t>Penatalaksanaan</a:t>
            </a:r>
            <a:r>
              <a:rPr lang="en-US" altLang="id-ID" b="1" dirty="0" smtClean="0">
                <a:solidFill>
                  <a:srgbClr val="7030A0"/>
                </a:solidFill>
                <a:cs typeface="Trebuchet MS" pitchFamily="34" charset="0"/>
              </a:rPr>
              <a:t> Nausea</a:t>
            </a:r>
          </a:p>
        </p:txBody>
      </p:sp>
      <p:sp>
        <p:nvSpPr>
          <p:cNvPr id="39939" name="Rectangle 3"/>
          <p:cNvSpPr>
            <a:spLocks noGrp="1" noChangeArrowheads="1"/>
          </p:cNvSpPr>
          <p:nvPr>
            <p:ph idx="1"/>
          </p:nvPr>
        </p:nvSpPr>
        <p:spPr>
          <a:xfrm>
            <a:off x="755844" y="1759205"/>
            <a:ext cx="8458200" cy="4841875"/>
          </a:xfrm>
        </p:spPr>
        <p:txBody>
          <a:bodyPr/>
          <a:lstStyle/>
          <a:p>
            <a:pPr>
              <a:lnSpc>
                <a:spcPct val="90000"/>
              </a:lnSpc>
            </a:pPr>
            <a:r>
              <a:rPr lang="en-US" altLang="id-ID" sz="2800" dirty="0" err="1" smtClean="0"/>
              <a:t>Hindari</a:t>
            </a:r>
            <a:r>
              <a:rPr lang="en-US" altLang="id-ID" sz="2800" dirty="0" smtClean="0"/>
              <a:t> </a:t>
            </a:r>
            <a:r>
              <a:rPr lang="en-US" altLang="id-ID" sz="2800" dirty="0" err="1" smtClean="0"/>
              <a:t>makanan</a:t>
            </a:r>
            <a:r>
              <a:rPr lang="en-US" altLang="id-ID" sz="2800" dirty="0" smtClean="0"/>
              <a:t> </a:t>
            </a:r>
            <a:r>
              <a:rPr lang="en-US" altLang="id-ID" sz="2800" dirty="0" err="1" smtClean="0"/>
              <a:t>berlemak</a:t>
            </a:r>
            <a:r>
              <a:rPr lang="en-US" altLang="id-ID" sz="2800" dirty="0" smtClean="0"/>
              <a:t>, </a:t>
            </a:r>
            <a:r>
              <a:rPr lang="en-US" altLang="id-ID" sz="2800" dirty="0" err="1" smtClean="0"/>
              <a:t>gorengan</a:t>
            </a:r>
            <a:endParaRPr lang="en-US" altLang="id-ID" sz="2800" dirty="0" smtClean="0"/>
          </a:p>
          <a:p>
            <a:pPr>
              <a:lnSpc>
                <a:spcPct val="90000"/>
              </a:lnSpc>
            </a:pPr>
            <a:r>
              <a:rPr lang="en-US" altLang="id-ID" sz="2800" dirty="0" err="1" smtClean="0"/>
              <a:t>Makan</a:t>
            </a:r>
            <a:r>
              <a:rPr lang="en-US" altLang="id-ID" sz="2800" dirty="0" smtClean="0"/>
              <a:t> </a:t>
            </a:r>
            <a:r>
              <a:rPr lang="en-US" altLang="id-ID" sz="2800" dirty="0" err="1" smtClean="0"/>
              <a:t>dalam</a:t>
            </a:r>
            <a:r>
              <a:rPr lang="en-US" altLang="id-ID" sz="2800" dirty="0" smtClean="0"/>
              <a:t> </a:t>
            </a:r>
            <a:r>
              <a:rPr lang="en-US" altLang="id-ID" sz="2800" dirty="0" err="1" smtClean="0"/>
              <a:t>jumlah</a:t>
            </a:r>
            <a:r>
              <a:rPr lang="en-US" altLang="id-ID" sz="2800" dirty="0" smtClean="0"/>
              <a:t> </a:t>
            </a:r>
            <a:r>
              <a:rPr lang="en-US" altLang="id-ID" sz="2800" dirty="0" err="1" smtClean="0"/>
              <a:t>sedikit</a:t>
            </a:r>
            <a:r>
              <a:rPr lang="en-US" altLang="id-ID" sz="2800" dirty="0" smtClean="0"/>
              <a:t> </a:t>
            </a:r>
            <a:r>
              <a:rPr lang="en-US" altLang="id-ID" sz="2800" dirty="0" err="1" smtClean="0"/>
              <a:t>tetapi</a:t>
            </a:r>
            <a:r>
              <a:rPr lang="en-US" altLang="id-ID" sz="2800" dirty="0" smtClean="0"/>
              <a:t> </a:t>
            </a:r>
            <a:r>
              <a:rPr lang="en-US" altLang="id-ID" sz="2800" dirty="0" err="1" smtClean="0"/>
              <a:t>sering</a:t>
            </a:r>
            <a:endParaRPr lang="en-US" altLang="id-ID" sz="2800" dirty="0" smtClean="0"/>
          </a:p>
          <a:p>
            <a:pPr>
              <a:lnSpc>
                <a:spcPct val="90000"/>
              </a:lnSpc>
            </a:pPr>
            <a:r>
              <a:rPr lang="en-US" altLang="id-ID" sz="2800" b="1" dirty="0" err="1" smtClean="0"/>
              <a:t>Minum</a:t>
            </a:r>
            <a:r>
              <a:rPr lang="en-US" altLang="id-ID" sz="2800" b="1" dirty="0" smtClean="0"/>
              <a:t> </a:t>
            </a:r>
            <a:r>
              <a:rPr lang="en-US" altLang="id-ID" sz="2800" b="1" dirty="0" err="1" smtClean="0"/>
              <a:t>jahe</a:t>
            </a:r>
            <a:r>
              <a:rPr lang="en-US" altLang="id-ID" sz="2800" b="1" dirty="0" smtClean="0"/>
              <a:t> </a:t>
            </a:r>
            <a:r>
              <a:rPr lang="en-US" altLang="id-ID" sz="2800" b="1" dirty="0" err="1" smtClean="0"/>
              <a:t>dalam</a:t>
            </a:r>
            <a:r>
              <a:rPr lang="en-US" altLang="id-ID" sz="2800" b="1" dirty="0" smtClean="0"/>
              <a:t> </a:t>
            </a:r>
            <a:r>
              <a:rPr lang="en-US" altLang="id-ID" sz="2800" b="1" dirty="0" err="1" smtClean="0"/>
              <a:t>bentuk</a:t>
            </a:r>
            <a:r>
              <a:rPr lang="en-US" altLang="id-ID" sz="2800" b="1" dirty="0" smtClean="0"/>
              <a:t> </a:t>
            </a:r>
            <a:r>
              <a:rPr lang="en-US" altLang="id-ID" sz="2800" b="1" dirty="0" err="1" smtClean="0"/>
              <a:t>apapun</a:t>
            </a:r>
            <a:endParaRPr lang="en-US" altLang="id-ID" sz="2800" b="1" dirty="0" smtClean="0"/>
          </a:p>
          <a:p>
            <a:pPr>
              <a:lnSpc>
                <a:spcPct val="90000"/>
              </a:lnSpc>
            </a:pPr>
            <a:r>
              <a:rPr lang="en-US" altLang="id-ID" sz="2800" dirty="0" smtClean="0"/>
              <a:t>Mint </a:t>
            </a:r>
            <a:r>
              <a:rPr lang="en-US" altLang="id-ID" sz="2800" dirty="0" err="1" smtClean="0"/>
              <a:t>dan</a:t>
            </a:r>
            <a:r>
              <a:rPr lang="en-US" altLang="id-ID" sz="2800" dirty="0" smtClean="0"/>
              <a:t>/</a:t>
            </a:r>
            <a:r>
              <a:rPr lang="en-US" altLang="id-ID" sz="2800" dirty="0" err="1" smtClean="0"/>
              <a:t>atau</a:t>
            </a:r>
            <a:r>
              <a:rPr lang="en-US" altLang="id-ID" sz="2800" dirty="0" smtClean="0"/>
              <a:t> </a:t>
            </a:r>
            <a:r>
              <a:rPr lang="en-US" altLang="id-ID" sz="2800" dirty="0" err="1" smtClean="0"/>
              <a:t>simethicone</a:t>
            </a:r>
            <a:r>
              <a:rPr lang="en-US" altLang="id-ID" sz="2800" dirty="0" smtClean="0"/>
              <a:t> </a:t>
            </a:r>
            <a:r>
              <a:rPr lang="en-US" altLang="id-ID" sz="2800" dirty="0" err="1" smtClean="0"/>
              <a:t>untuk</a:t>
            </a:r>
            <a:r>
              <a:rPr lang="en-US" altLang="id-ID" sz="2800" dirty="0" smtClean="0"/>
              <a:t> gas/</a:t>
            </a:r>
            <a:r>
              <a:rPr lang="en-US" altLang="id-ID" sz="2800" dirty="0" err="1" smtClean="0"/>
              <a:t>kembung</a:t>
            </a:r>
            <a:endParaRPr lang="en-US" altLang="id-ID" sz="2800" dirty="0" smtClean="0"/>
          </a:p>
          <a:p>
            <a:pPr>
              <a:lnSpc>
                <a:spcPct val="90000"/>
              </a:lnSpc>
            </a:pPr>
            <a:r>
              <a:rPr lang="en-US" altLang="id-ID" sz="2800" dirty="0" err="1" smtClean="0"/>
              <a:t>Bila</a:t>
            </a:r>
            <a:r>
              <a:rPr lang="en-US" altLang="id-ID" sz="2800" dirty="0" smtClean="0"/>
              <a:t> </a:t>
            </a:r>
            <a:r>
              <a:rPr lang="en-US" altLang="id-ID" sz="2800" dirty="0" err="1" smtClean="0"/>
              <a:t>perlu</a:t>
            </a:r>
            <a:r>
              <a:rPr lang="en-US" altLang="id-ID" sz="2800" dirty="0" smtClean="0"/>
              <a:t> </a:t>
            </a:r>
            <a:r>
              <a:rPr lang="en-US" altLang="id-ID" sz="2800" dirty="0" err="1" smtClean="0"/>
              <a:t>antiemetik</a:t>
            </a:r>
            <a:r>
              <a:rPr lang="en-US" altLang="id-ID" sz="2800" dirty="0" smtClean="0"/>
              <a:t> (</a:t>
            </a:r>
            <a:r>
              <a:rPr lang="en-US" altLang="id-ID" sz="2800" dirty="0" err="1" smtClean="0"/>
              <a:t>mis</a:t>
            </a:r>
            <a:r>
              <a:rPr lang="en-US" altLang="id-ID" sz="2800" dirty="0" smtClean="0"/>
              <a:t>. </a:t>
            </a:r>
            <a:r>
              <a:rPr lang="en-US" altLang="id-ID" sz="2800" dirty="0" err="1" smtClean="0"/>
              <a:t>prochlorperazine</a:t>
            </a:r>
            <a:r>
              <a:rPr lang="en-US" altLang="id-ID" sz="2800" dirty="0" smtClean="0"/>
              <a:t> 10mg 2 – 3 x/</a:t>
            </a:r>
            <a:r>
              <a:rPr lang="en-US" altLang="id-ID" sz="2800" dirty="0" err="1" smtClean="0"/>
              <a:t>hari</a:t>
            </a:r>
            <a:r>
              <a:rPr lang="en-US" altLang="id-ID" sz="2800" dirty="0" smtClean="0"/>
              <a:t>)</a:t>
            </a:r>
          </a:p>
          <a:p>
            <a:pPr>
              <a:lnSpc>
                <a:spcPct val="90000"/>
              </a:lnSpc>
            </a:pPr>
            <a:r>
              <a:rPr lang="en-US" altLang="id-ID" sz="2800" b="1" dirty="0" err="1" smtClean="0"/>
              <a:t>Bila</a:t>
            </a:r>
            <a:r>
              <a:rPr lang="en-US" altLang="id-ID" sz="2800" b="1" dirty="0" smtClean="0"/>
              <a:t> nausea </a:t>
            </a:r>
            <a:r>
              <a:rPr lang="en-US" altLang="id-ID" sz="2800" b="1" dirty="0" err="1" smtClean="0"/>
              <a:t>dapat</a:t>
            </a:r>
            <a:r>
              <a:rPr lang="en-US" altLang="id-ID" sz="2800" b="1" dirty="0" smtClean="0"/>
              <a:t> </a:t>
            </a:r>
            <a:r>
              <a:rPr lang="en-US" altLang="id-ID" sz="2800" b="1" dirty="0" err="1" smtClean="0"/>
              <a:t>diantisipasi</a:t>
            </a:r>
            <a:r>
              <a:rPr lang="en-US" altLang="id-ID" sz="2800" b="1" dirty="0" smtClean="0"/>
              <a:t>, </a:t>
            </a:r>
            <a:r>
              <a:rPr lang="en-US" altLang="id-ID" sz="2800" b="1" dirty="0" err="1" smtClean="0"/>
              <a:t>dilakukan</a:t>
            </a:r>
            <a:r>
              <a:rPr lang="en-US" altLang="id-ID" sz="2800" b="1" dirty="0" smtClean="0"/>
              <a:t> </a:t>
            </a:r>
            <a:r>
              <a:rPr lang="en-US" altLang="id-ID" sz="2800" b="1" dirty="0" err="1" smtClean="0"/>
              <a:t>penyesuaian</a:t>
            </a:r>
            <a:r>
              <a:rPr lang="en-US" altLang="id-ID" sz="2800" b="1" dirty="0" smtClean="0"/>
              <a:t> </a:t>
            </a:r>
            <a:r>
              <a:rPr lang="en-US" altLang="id-ID" sz="2800" b="1" dirty="0" err="1" smtClean="0"/>
              <a:t>jumlah</a:t>
            </a:r>
            <a:r>
              <a:rPr lang="en-US" altLang="id-ID" sz="2800" b="1" dirty="0" smtClean="0"/>
              <a:t> </a:t>
            </a:r>
            <a:r>
              <a:rPr lang="en-US" altLang="id-ID" sz="2800" b="1" dirty="0" err="1" smtClean="0"/>
              <a:t>pil</a:t>
            </a:r>
            <a:r>
              <a:rPr lang="en-US" altLang="id-ID" sz="2800" b="1" dirty="0" smtClean="0"/>
              <a:t> (</a:t>
            </a:r>
            <a:r>
              <a:rPr lang="en-US" altLang="id-ID" sz="2800" b="1" dirty="0" err="1" smtClean="0"/>
              <a:t>penurunan</a:t>
            </a:r>
            <a:r>
              <a:rPr lang="en-US" altLang="id-ID" sz="2800" b="1" dirty="0" smtClean="0"/>
              <a:t>) </a:t>
            </a:r>
            <a:r>
              <a:rPr lang="en-US" altLang="id-ID" sz="2800" b="1" dirty="0" err="1" smtClean="0"/>
              <a:t>jika</a:t>
            </a:r>
            <a:r>
              <a:rPr lang="en-US" altLang="id-ID" sz="2800" b="1" dirty="0" smtClean="0"/>
              <a:t> </a:t>
            </a:r>
            <a:r>
              <a:rPr lang="en-US" altLang="id-ID" sz="2800" b="1" dirty="0" err="1" smtClean="0"/>
              <a:t>klinis</a:t>
            </a:r>
            <a:r>
              <a:rPr lang="en-US" altLang="id-ID" sz="2800" b="1" dirty="0" smtClean="0"/>
              <a:t> </a:t>
            </a:r>
            <a:r>
              <a:rPr lang="en-US" altLang="id-ID" sz="2800" b="1" dirty="0" err="1" smtClean="0"/>
              <a:t>memungkinan</a:t>
            </a:r>
            <a:r>
              <a:rPr lang="en-US" altLang="id-ID" sz="2800" dirty="0" smtClean="0"/>
              <a:t> </a:t>
            </a:r>
            <a:r>
              <a:rPr lang="en-US" altLang="id-ID" sz="2800" dirty="0" err="1" smtClean="0"/>
              <a:t>atau</a:t>
            </a:r>
            <a:r>
              <a:rPr lang="en-US" altLang="id-ID" sz="2800" dirty="0" smtClean="0"/>
              <a:t> lorazepam 0.5mg 30 </a:t>
            </a:r>
            <a:r>
              <a:rPr lang="en-US" altLang="id-ID" sz="2800" dirty="0" err="1" smtClean="0"/>
              <a:t>menit</a:t>
            </a:r>
            <a:r>
              <a:rPr lang="en-US" altLang="id-ID" sz="2800" dirty="0" smtClean="0"/>
              <a:t> </a:t>
            </a:r>
            <a:r>
              <a:rPr lang="en-US" altLang="id-ID" sz="2800" dirty="0" err="1" smtClean="0"/>
              <a:t>sebelum</a:t>
            </a:r>
            <a:r>
              <a:rPr lang="en-US" altLang="id-ID" sz="2800" dirty="0" smtClean="0"/>
              <a:t> </a:t>
            </a:r>
            <a:r>
              <a:rPr lang="en-US" altLang="id-ID" sz="2800" dirty="0" err="1" smtClean="0"/>
              <a:t>minum</a:t>
            </a:r>
            <a:r>
              <a:rPr lang="en-US" altLang="id-ID" sz="2800" dirty="0" smtClean="0"/>
              <a:t> </a:t>
            </a:r>
            <a:r>
              <a:rPr lang="en-US" altLang="id-ID" sz="2800" dirty="0" err="1" smtClean="0"/>
              <a:t>obat</a:t>
            </a:r>
            <a:endParaRPr lang="en-US" altLang="id-ID" sz="2800" dirty="0" smtClean="0"/>
          </a:p>
        </p:txBody>
      </p:sp>
    </p:spTree>
    <p:extLst>
      <p:ext uri="{BB962C8B-B14F-4D97-AF65-F5344CB8AC3E}">
        <p14:creationId xmlns:p14="http://schemas.microsoft.com/office/powerpoint/2010/main" val="3573594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96404" y="53418"/>
            <a:ext cx="8229600" cy="1143000"/>
          </a:xfrm>
        </p:spPr>
        <p:txBody>
          <a:bodyPr/>
          <a:lstStyle/>
          <a:p>
            <a:r>
              <a:rPr lang="en-GB" altLang="id-ID" sz="4000" b="1" dirty="0" err="1" smtClean="0">
                <a:solidFill>
                  <a:srgbClr val="7030A0"/>
                </a:solidFill>
                <a:cs typeface="Trebuchet MS" pitchFamily="34" charset="0"/>
              </a:rPr>
              <a:t>Ruam</a:t>
            </a:r>
            <a:r>
              <a:rPr lang="en-GB" altLang="id-ID" sz="4000" b="1" dirty="0" smtClean="0">
                <a:solidFill>
                  <a:srgbClr val="7030A0"/>
                </a:solidFill>
                <a:cs typeface="Trebuchet MS" pitchFamily="34" charset="0"/>
              </a:rPr>
              <a:t> </a:t>
            </a:r>
            <a:r>
              <a:rPr lang="en-GB" altLang="id-ID" sz="4000" b="1" dirty="0" err="1" smtClean="0">
                <a:solidFill>
                  <a:srgbClr val="7030A0"/>
                </a:solidFill>
                <a:cs typeface="Trebuchet MS" pitchFamily="34" charset="0"/>
              </a:rPr>
              <a:t>kulit</a:t>
            </a:r>
            <a:r>
              <a:rPr lang="en-GB" altLang="id-ID" sz="4000" b="1" dirty="0" smtClean="0">
                <a:solidFill>
                  <a:srgbClr val="7030A0"/>
                </a:solidFill>
                <a:cs typeface="Trebuchet MS" pitchFamily="34" charset="0"/>
              </a:rPr>
              <a:t> </a:t>
            </a:r>
            <a:r>
              <a:rPr lang="en-GB" altLang="id-ID" sz="4000" b="1" dirty="0" err="1" smtClean="0">
                <a:solidFill>
                  <a:srgbClr val="7030A0"/>
                </a:solidFill>
                <a:cs typeface="Trebuchet MS" pitchFamily="34" charset="0"/>
              </a:rPr>
              <a:t>dan</a:t>
            </a:r>
            <a:r>
              <a:rPr lang="en-GB" altLang="id-ID" sz="4000" b="1" dirty="0" smtClean="0">
                <a:solidFill>
                  <a:srgbClr val="7030A0"/>
                </a:solidFill>
                <a:cs typeface="Trebuchet MS" pitchFamily="34" charset="0"/>
              </a:rPr>
              <a:t> </a:t>
            </a:r>
            <a:r>
              <a:rPr lang="en-GB" altLang="id-ID" sz="4000" b="1" dirty="0" err="1" smtClean="0">
                <a:solidFill>
                  <a:srgbClr val="7030A0"/>
                </a:solidFill>
                <a:cs typeface="Trebuchet MS" pitchFamily="34" charset="0"/>
              </a:rPr>
              <a:t>hipersensitifitas</a:t>
            </a:r>
            <a:endParaRPr lang="en-GB" altLang="id-ID" sz="4000" b="1" dirty="0" smtClean="0">
              <a:solidFill>
                <a:srgbClr val="7030A0"/>
              </a:solidFill>
              <a:cs typeface="Trebuchet MS" pitchFamily="34" charset="0"/>
            </a:endParaRPr>
          </a:p>
        </p:txBody>
      </p:sp>
      <p:sp>
        <p:nvSpPr>
          <p:cNvPr id="45059" name="Rectangle 3"/>
          <p:cNvSpPr>
            <a:spLocks noGrp="1" noChangeArrowheads="1"/>
          </p:cNvSpPr>
          <p:nvPr>
            <p:ph idx="1"/>
          </p:nvPr>
        </p:nvSpPr>
        <p:spPr>
          <a:xfrm>
            <a:off x="825900" y="1806672"/>
            <a:ext cx="8229600" cy="4525963"/>
          </a:xfrm>
        </p:spPr>
        <p:txBody>
          <a:bodyPr/>
          <a:lstStyle/>
          <a:p>
            <a:r>
              <a:rPr lang="en-GB" altLang="id-ID" dirty="0" smtClean="0"/>
              <a:t>HIV </a:t>
            </a:r>
            <a:r>
              <a:rPr lang="en-GB" altLang="id-ID" dirty="0" err="1" smtClean="0"/>
              <a:t>dan</a:t>
            </a:r>
            <a:r>
              <a:rPr lang="en-GB" altLang="id-ID" dirty="0" smtClean="0"/>
              <a:t> </a:t>
            </a:r>
            <a:r>
              <a:rPr lang="en-GB" altLang="id-ID" dirty="0" err="1" smtClean="0"/>
              <a:t>hipersensitifitas</a:t>
            </a:r>
            <a:endParaRPr lang="en-GB" altLang="id-ID" dirty="0" smtClean="0"/>
          </a:p>
          <a:p>
            <a:r>
              <a:rPr lang="en-GB" altLang="id-ID" dirty="0" smtClean="0"/>
              <a:t>NNRTI</a:t>
            </a:r>
          </a:p>
          <a:p>
            <a:pPr lvl="1"/>
            <a:r>
              <a:rPr lang="en-GB" altLang="id-ID" dirty="0" err="1" smtClean="0"/>
              <a:t>Insidens</a:t>
            </a:r>
            <a:r>
              <a:rPr lang="en-GB" altLang="id-ID" dirty="0" smtClean="0"/>
              <a:t> yang </a:t>
            </a:r>
            <a:r>
              <a:rPr lang="en-GB" altLang="id-ID" dirty="0" err="1" smtClean="0"/>
              <a:t>terkait</a:t>
            </a:r>
            <a:r>
              <a:rPr lang="en-GB" altLang="id-ID" dirty="0" smtClean="0"/>
              <a:t> </a:t>
            </a:r>
            <a:r>
              <a:rPr lang="en-GB" altLang="id-ID" dirty="0" err="1" smtClean="0"/>
              <a:t>dengan</a:t>
            </a:r>
            <a:r>
              <a:rPr lang="en-GB" altLang="id-ID" dirty="0" smtClean="0"/>
              <a:t> </a:t>
            </a:r>
            <a:r>
              <a:rPr lang="en-GB" altLang="id-ID" dirty="0" err="1" smtClean="0"/>
              <a:t>ruam</a:t>
            </a:r>
            <a:r>
              <a:rPr lang="en-GB" altLang="id-ID" dirty="0" smtClean="0"/>
              <a:t> </a:t>
            </a:r>
            <a:r>
              <a:rPr lang="en-GB" altLang="id-ID" dirty="0" err="1" smtClean="0"/>
              <a:t>kulit</a:t>
            </a:r>
            <a:r>
              <a:rPr lang="en-GB" altLang="id-ID" dirty="0" smtClean="0"/>
              <a:t> </a:t>
            </a:r>
            <a:r>
              <a:rPr lang="en-GB" altLang="id-ID" dirty="0" err="1" smtClean="0"/>
              <a:t>akibat</a:t>
            </a:r>
            <a:r>
              <a:rPr lang="en-GB" altLang="id-ID" dirty="0" smtClean="0"/>
              <a:t> NVP</a:t>
            </a:r>
          </a:p>
          <a:p>
            <a:pPr lvl="1"/>
            <a:r>
              <a:rPr lang="en-GB" altLang="id-ID" dirty="0" err="1" smtClean="0"/>
              <a:t>Penatalaksanaan</a:t>
            </a:r>
            <a:r>
              <a:rPr lang="en-GB" altLang="id-ID" dirty="0" smtClean="0"/>
              <a:t> </a:t>
            </a:r>
            <a:r>
              <a:rPr lang="en-GB" altLang="id-ID" dirty="0" err="1" smtClean="0"/>
              <a:t>ruam</a:t>
            </a:r>
            <a:r>
              <a:rPr lang="en-GB" altLang="id-ID" dirty="0" smtClean="0"/>
              <a:t> </a:t>
            </a:r>
            <a:r>
              <a:rPr lang="en-GB" altLang="id-ID" dirty="0" err="1" smtClean="0"/>
              <a:t>kulit</a:t>
            </a:r>
            <a:r>
              <a:rPr lang="en-GB" altLang="id-ID" dirty="0" smtClean="0"/>
              <a:t> </a:t>
            </a:r>
            <a:r>
              <a:rPr lang="en-GB" altLang="id-ID" dirty="0" err="1" smtClean="0"/>
              <a:t>akibat</a:t>
            </a:r>
            <a:r>
              <a:rPr lang="en-GB" altLang="id-ID" dirty="0" smtClean="0"/>
              <a:t> NVP</a:t>
            </a:r>
          </a:p>
          <a:p>
            <a:r>
              <a:rPr lang="en-GB" altLang="id-ID" dirty="0" err="1" smtClean="0"/>
              <a:t>Hipersensitivitas</a:t>
            </a:r>
            <a:r>
              <a:rPr lang="en-GB" altLang="id-ID" dirty="0" smtClean="0"/>
              <a:t> </a:t>
            </a:r>
            <a:r>
              <a:rPr lang="en-GB" altLang="id-ID" dirty="0" err="1" smtClean="0"/>
              <a:t>Abacavir</a:t>
            </a:r>
            <a:endParaRPr lang="en-GB" altLang="id-ID" dirty="0" smtClean="0"/>
          </a:p>
        </p:txBody>
      </p:sp>
    </p:spTree>
    <p:extLst>
      <p:ext uri="{BB962C8B-B14F-4D97-AF65-F5344CB8AC3E}">
        <p14:creationId xmlns:p14="http://schemas.microsoft.com/office/powerpoint/2010/main" val="3378788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825900" y="38670"/>
            <a:ext cx="8229600" cy="1143000"/>
          </a:xfrm>
        </p:spPr>
        <p:txBody>
          <a:bodyPr/>
          <a:lstStyle/>
          <a:p>
            <a:r>
              <a:rPr lang="en-US" altLang="id-ID" sz="4000" b="1" dirty="0" err="1" smtClean="0">
                <a:solidFill>
                  <a:srgbClr val="7030A0"/>
                </a:solidFill>
                <a:cs typeface="Trebuchet MS" pitchFamily="34" charset="0"/>
              </a:rPr>
              <a:t>Derajat</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ruam</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kulit</a:t>
            </a:r>
            <a:endParaRPr lang="en-US" altLang="id-ID" sz="4000" b="1" dirty="0" smtClean="0">
              <a:solidFill>
                <a:srgbClr val="7030A0"/>
              </a:solidFill>
              <a:cs typeface="Trebuchet MS" pitchFamily="34" charset="0"/>
            </a:endParaRPr>
          </a:p>
        </p:txBody>
      </p:sp>
      <p:sp>
        <p:nvSpPr>
          <p:cNvPr id="46083" name="Rectangle 3"/>
          <p:cNvSpPr>
            <a:spLocks noGrp="1" noChangeArrowheads="1"/>
          </p:cNvSpPr>
          <p:nvPr>
            <p:ph idx="1"/>
          </p:nvPr>
        </p:nvSpPr>
        <p:spPr>
          <a:xfrm>
            <a:off x="840648" y="1747680"/>
            <a:ext cx="8229600" cy="4525963"/>
          </a:xfrm>
        </p:spPr>
        <p:txBody>
          <a:bodyPr/>
          <a:lstStyle/>
          <a:p>
            <a:r>
              <a:rPr lang="en-US" altLang="id-ID" dirty="0" err="1" smtClean="0"/>
              <a:t>Derajat</a:t>
            </a:r>
            <a:r>
              <a:rPr lang="en-US" altLang="id-ID" dirty="0" smtClean="0"/>
              <a:t> 1: </a:t>
            </a:r>
            <a:r>
              <a:rPr lang="en-US" altLang="id-ID" dirty="0" err="1" smtClean="0"/>
              <a:t>eritema</a:t>
            </a:r>
            <a:r>
              <a:rPr lang="en-US" altLang="id-ID" dirty="0" smtClean="0"/>
              <a:t>, pruritus</a:t>
            </a:r>
          </a:p>
          <a:p>
            <a:r>
              <a:rPr lang="en-US" altLang="id-ID" dirty="0" err="1" smtClean="0"/>
              <a:t>Derajat</a:t>
            </a:r>
            <a:r>
              <a:rPr lang="en-US" altLang="id-ID" dirty="0" smtClean="0"/>
              <a:t> 2: </a:t>
            </a:r>
            <a:r>
              <a:rPr lang="en-US" altLang="id-ID" dirty="0" err="1" smtClean="0"/>
              <a:t>ruam</a:t>
            </a:r>
            <a:r>
              <a:rPr lang="en-US" altLang="id-ID" dirty="0" smtClean="0"/>
              <a:t> </a:t>
            </a:r>
            <a:r>
              <a:rPr lang="en-US" altLang="id-ID" dirty="0" err="1" smtClean="0"/>
              <a:t>makulopapular</a:t>
            </a:r>
            <a:r>
              <a:rPr lang="en-US" altLang="id-ID" dirty="0" smtClean="0"/>
              <a:t> </a:t>
            </a:r>
            <a:r>
              <a:rPr lang="en-US" altLang="id-ID" dirty="0" err="1" smtClean="0"/>
              <a:t>difus</a:t>
            </a:r>
            <a:r>
              <a:rPr lang="en-US" altLang="id-ID" dirty="0" smtClean="0"/>
              <a:t> </a:t>
            </a:r>
            <a:r>
              <a:rPr lang="en-US" altLang="id-ID" dirty="0" err="1" smtClean="0"/>
              <a:t>atau</a:t>
            </a:r>
            <a:r>
              <a:rPr lang="en-US" altLang="id-ID" dirty="0" smtClean="0"/>
              <a:t> </a:t>
            </a:r>
            <a:r>
              <a:rPr lang="en-US" altLang="id-ID" dirty="0" err="1" smtClean="0"/>
              <a:t>deskwamasi</a:t>
            </a:r>
            <a:r>
              <a:rPr lang="en-US" altLang="id-ID" dirty="0" smtClean="0"/>
              <a:t> </a:t>
            </a:r>
            <a:r>
              <a:rPr lang="en-US" altLang="id-ID" dirty="0" err="1" smtClean="0"/>
              <a:t>kering</a:t>
            </a:r>
            <a:endParaRPr lang="en-US" altLang="id-ID" dirty="0" smtClean="0"/>
          </a:p>
          <a:p>
            <a:r>
              <a:rPr lang="en-US" altLang="id-ID" dirty="0" err="1" smtClean="0"/>
              <a:t>Derajat</a:t>
            </a:r>
            <a:r>
              <a:rPr lang="en-US" altLang="id-ID" dirty="0" smtClean="0"/>
              <a:t> 3: </a:t>
            </a:r>
            <a:r>
              <a:rPr lang="en-US" altLang="id-ID" dirty="0" err="1" smtClean="0"/>
              <a:t>vesikulasi</a:t>
            </a:r>
            <a:r>
              <a:rPr lang="en-US" altLang="id-ID" dirty="0" smtClean="0"/>
              <a:t> </a:t>
            </a:r>
            <a:r>
              <a:rPr lang="en-US" altLang="id-ID" dirty="0" err="1" smtClean="0"/>
              <a:t>atau</a:t>
            </a:r>
            <a:r>
              <a:rPr lang="en-US" altLang="id-ID" dirty="0" smtClean="0"/>
              <a:t> </a:t>
            </a:r>
            <a:r>
              <a:rPr lang="en-US" altLang="id-ID" dirty="0" err="1" smtClean="0"/>
              <a:t>deskwamasi</a:t>
            </a:r>
            <a:r>
              <a:rPr lang="en-US" altLang="id-ID" dirty="0" smtClean="0"/>
              <a:t> </a:t>
            </a:r>
            <a:r>
              <a:rPr lang="en-US" altLang="id-ID" dirty="0" err="1" smtClean="0"/>
              <a:t>basah</a:t>
            </a:r>
            <a:r>
              <a:rPr lang="en-US" altLang="id-ID" dirty="0" smtClean="0"/>
              <a:t> </a:t>
            </a:r>
            <a:r>
              <a:rPr lang="en-US" altLang="id-ID" dirty="0" err="1" smtClean="0"/>
              <a:t>atau</a:t>
            </a:r>
            <a:r>
              <a:rPr lang="en-US" altLang="id-ID" dirty="0" smtClean="0"/>
              <a:t> </a:t>
            </a:r>
            <a:r>
              <a:rPr lang="en-US" altLang="id-ID" dirty="0" err="1" smtClean="0"/>
              <a:t>ulserasi</a:t>
            </a:r>
            <a:endParaRPr lang="en-US" altLang="id-ID" dirty="0" smtClean="0"/>
          </a:p>
          <a:p>
            <a:r>
              <a:rPr lang="en-US" altLang="id-ID" dirty="0" err="1" smtClean="0"/>
              <a:t>Derajat</a:t>
            </a:r>
            <a:r>
              <a:rPr lang="en-US" altLang="id-ID" dirty="0" smtClean="0"/>
              <a:t> 4: </a:t>
            </a:r>
            <a:r>
              <a:rPr lang="en-US" altLang="id-ID" dirty="0" err="1" smtClean="0"/>
              <a:t>mengenai</a:t>
            </a:r>
            <a:r>
              <a:rPr lang="en-US" altLang="id-ID" dirty="0" smtClean="0"/>
              <a:t> </a:t>
            </a:r>
            <a:r>
              <a:rPr lang="en-US" altLang="id-ID" dirty="0" err="1" smtClean="0"/>
              <a:t>membran</a:t>
            </a:r>
            <a:r>
              <a:rPr lang="en-US" altLang="id-ID" dirty="0" smtClean="0"/>
              <a:t> </a:t>
            </a:r>
            <a:r>
              <a:rPr lang="en-US" altLang="id-ID" dirty="0" err="1" smtClean="0"/>
              <a:t>mukosa</a:t>
            </a:r>
            <a:r>
              <a:rPr lang="en-US" altLang="id-ID" dirty="0" smtClean="0"/>
              <a:t> </a:t>
            </a:r>
            <a:r>
              <a:rPr lang="en-US" altLang="id-ID" dirty="0" err="1" smtClean="0"/>
              <a:t>atau</a:t>
            </a:r>
            <a:r>
              <a:rPr lang="en-US" altLang="id-ID" dirty="0" smtClean="0"/>
              <a:t> Steven-Johnson, TEN, </a:t>
            </a:r>
            <a:r>
              <a:rPr lang="en-US" altLang="id-ID" dirty="0" err="1" smtClean="0"/>
              <a:t>eritema</a:t>
            </a:r>
            <a:r>
              <a:rPr lang="en-US" altLang="id-ID" dirty="0" smtClean="0"/>
              <a:t> </a:t>
            </a:r>
            <a:r>
              <a:rPr lang="en-US" altLang="id-ID" dirty="0" err="1" smtClean="0"/>
              <a:t>multiforme</a:t>
            </a:r>
            <a:r>
              <a:rPr lang="en-US" altLang="id-ID" dirty="0" smtClean="0"/>
              <a:t>, dermatitis </a:t>
            </a:r>
            <a:r>
              <a:rPr lang="en-US" altLang="id-ID" dirty="0" err="1" smtClean="0"/>
              <a:t>exfoliativa</a:t>
            </a:r>
            <a:endParaRPr lang="en-US" altLang="id-ID" dirty="0" smtClean="0"/>
          </a:p>
        </p:txBody>
      </p:sp>
    </p:spTree>
    <p:extLst>
      <p:ext uri="{BB962C8B-B14F-4D97-AF65-F5344CB8AC3E}">
        <p14:creationId xmlns:p14="http://schemas.microsoft.com/office/powerpoint/2010/main" val="1653569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808" y="1621432"/>
            <a:ext cx="7034213" cy="517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7837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14987" y="109846"/>
            <a:ext cx="8362950" cy="1143000"/>
          </a:xfrm>
        </p:spPr>
        <p:txBody>
          <a:bodyPr/>
          <a:lstStyle/>
          <a:p>
            <a:r>
              <a:rPr lang="en-GB" altLang="id-ID" sz="3600" b="1" dirty="0" err="1" smtClean="0">
                <a:solidFill>
                  <a:srgbClr val="7030A0"/>
                </a:solidFill>
                <a:cs typeface="Trebuchet MS" pitchFamily="34" charset="0"/>
              </a:rPr>
              <a:t>Faktor</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prediksi</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ruam</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kulit</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akibat</a:t>
            </a:r>
            <a:r>
              <a:rPr lang="en-GB" altLang="id-ID" sz="3600" b="1" dirty="0" smtClean="0">
                <a:solidFill>
                  <a:srgbClr val="7030A0"/>
                </a:solidFill>
                <a:cs typeface="Trebuchet MS" pitchFamily="34" charset="0"/>
              </a:rPr>
              <a:t> NVP</a:t>
            </a:r>
          </a:p>
        </p:txBody>
      </p:sp>
      <p:sp>
        <p:nvSpPr>
          <p:cNvPr id="51203" name="Rectangle 3"/>
          <p:cNvSpPr>
            <a:spLocks noGrp="1" noChangeArrowheads="1"/>
          </p:cNvSpPr>
          <p:nvPr>
            <p:ph idx="1"/>
          </p:nvPr>
        </p:nvSpPr>
        <p:spPr>
          <a:xfrm>
            <a:off x="796404" y="1880582"/>
            <a:ext cx="8229600" cy="3921125"/>
          </a:xfrm>
        </p:spPr>
        <p:txBody>
          <a:bodyPr/>
          <a:lstStyle/>
          <a:p>
            <a:r>
              <a:rPr lang="en-GB" altLang="id-ID" dirty="0" err="1" smtClean="0"/>
              <a:t>Terkait</a:t>
            </a:r>
            <a:r>
              <a:rPr lang="en-GB" altLang="id-ID" dirty="0" smtClean="0"/>
              <a:t> </a:t>
            </a:r>
            <a:r>
              <a:rPr lang="en-GB" altLang="id-ID" dirty="0" err="1" smtClean="0"/>
              <a:t>dengan</a:t>
            </a:r>
            <a:r>
              <a:rPr lang="en-GB" altLang="id-ID" dirty="0" smtClean="0"/>
              <a:t>:</a:t>
            </a:r>
          </a:p>
          <a:p>
            <a:pPr lvl="1"/>
            <a:r>
              <a:rPr lang="en-GB" altLang="id-ID" dirty="0" smtClean="0"/>
              <a:t>Gender (</a:t>
            </a:r>
            <a:r>
              <a:rPr lang="en-GB" altLang="id-ID" dirty="0" err="1" smtClean="0"/>
              <a:t>perempuan</a:t>
            </a:r>
            <a:r>
              <a:rPr lang="en-GB" altLang="id-ID" dirty="0" smtClean="0"/>
              <a:t> &gt; </a:t>
            </a:r>
            <a:r>
              <a:rPr lang="en-GB" altLang="id-ID" dirty="0" err="1" smtClean="0"/>
              <a:t>laki-laki</a:t>
            </a:r>
            <a:r>
              <a:rPr lang="en-GB" altLang="id-ID" dirty="0" smtClean="0"/>
              <a:t>)</a:t>
            </a:r>
          </a:p>
          <a:p>
            <a:pPr lvl="1"/>
            <a:r>
              <a:rPr lang="en-GB" altLang="id-ID" dirty="0" err="1" smtClean="0"/>
              <a:t>Jumlah</a:t>
            </a:r>
            <a:r>
              <a:rPr lang="en-GB" altLang="id-ID" dirty="0" smtClean="0"/>
              <a:t> CD4 / stadium </a:t>
            </a:r>
            <a:r>
              <a:rPr lang="en-GB" altLang="id-ID" dirty="0" err="1" smtClean="0"/>
              <a:t>klinis</a:t>
            </a:r>
            <a:endParaRPr lang="en-GB" altLang="id-ID" dirty="0" smtClean="0"/>
          </a:p>
          <a:p>
            <a:pPr lvl="1"/>
            <a:r>
              <a:rPr lang="en-GB" altLang="id-ID" dirty="0" err="1" smtClean="0"/>
              <a:t>Pengalaman</a:t>
            </a:r>
            <a:r>
              <a:rPr lang="en-GB" altLang="id-ID" dirty="0" smtClean="0"/>
              <a:t> </a:t>
            </a:r>
            <a:r>
              <a:rPr lang="en-GB" altLang="id-ID" dirty="0" err="1" smtClean="0"/>
              <a:t>terapi</a:t>
            </a:r>
            <a:endParaRPr lang="en-GB" altLang="id-ID" dirty="0" smtClean="0"/>
          </a:p>
          <a:p>
            <a:pPr lvl="1"/>
            <a:r>
              <a:rPr lang="en-GB" altLang="id-ID" dirty="0" err="1" smtClean="0"/>
              <a:t>Etnik</a:t>
            </a:r>
            <a:r>
              <a:rPr lang="en-GB" altLang="id-ID" dirty="0" smtClean="0"/>
              <a:t> (</a:t>
            </a:r>
            <a:r>
              <a:rPr lang="en-GB" altLang="id-ID" dirty="0" err="1" smtClean="0"/>
              <a:t>hispanic</a:t>
            </a:r>
            <a:r>
              <a:rPr lang="en-GB" altLang="id-ID" dirty="0" smtClean="0"/>
              <a:t> </a:t>
            </a:r>
            <a:r>
              <a:rPr lang="en-GB" altLang="id-ID" dirty="0" err="1" smtClean="0"/>
              <a:t>dan</a:t>
            </a:r>
            <a:r>
              <a:rPr lang="en-GB" altLang="id-ID" dirty="0" smtClean="0"/>
              <a:t> oriental)</a:t>
            </a:r>
          </a:p>
          <a:p>
            <a:pPr lvl="1"/>
            <a:r>
              <a:rPr lang="en-GB" altLang="id-ID" dirty="0" err="1" smtClean="0"/>
              <a:t>Riwayat</a:t>
            </a:r>
            <a:r>
              <a:rPr lang="en-GB" altLang="id-ID" dirty="0" smtClean="0"/>
              <a:t> </a:t>
            </a:r>
            <a:r>
              <a:rPr lang="en-GB" altLang="id-ID" dirty="0" err="1" smtClean="0"/>
              <a:t>alergi</a:t>
            </a:r>
            <a:r>
              <a:rPr lang="en-GB" altLang="id-ID" dirty="0" smtClean="0"/>
              <a:t> </a:t>
            </a:r>
            <a:r>
              <a:rPr lang="en-GB" altLang="id-ID" dirty="0" err="1" smtClean="0"/>
              <a:t>sulfur</a:t>
            </a:r>
            <a:endParaRPr lang="en-GB" altLang="id-ID" dirty="0" smtClean="0"/>
          </a:p>
        </p:txBody>
      </p:sp>
    </p:spTree>
    <p:extLst>
      <p:ext uri="{BB962C8B-B14F-4D97-AF65-F5344CB8AC3E}">
        <p14:creationId xmlns:p14="http://schemas.microsoft.com/office/powerpoint/2010/main" val="10833279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14400" y="112406"/>
            <a:ext cx="8229600" cy="1143000"/>
          </a:xfrm>
        </p:spPr>
        <p:txBody>
          <a:bodyPr/>
          <a:lstStyle/>
          <a:p>
            <a:r>
              <a:rPr lang="en-GB" altLang="id-ID" b="1" dirty="0" err="1" smtClean="0">
                <a:solidFill>
                  <a:srgbClr val="7030A0"/>
                </a:solidFill>
                <a:cs typeface="Trebuchet MS" pitchFamily="34" charset="0"/>
              </a:rPr>
              <a:t>Prevensi</a:t>
            </a:r>
            <a:r>
              <a:rPr lang="en-GB" altLang="id-ID" b="1" dirty="0" smtClean="0">
                <a:solidFill>
                  <a:srgbClr val="7030A0"/>
                </a:solidFill>
                <a:cs typeface="Trebuchet MS" pitchFamily="34" charset="0"/>
              </a:rPr>
              <a:t> </a:t>
            </a:r>
            <a:r>
              <a:rPr lang="en-GB" altLang="id-ID" b="1" dirty="0" err="1" smtClean="0">
                <a:solidFill>
                  <a:srgbClr val="7030A0"/>
                </a:solidFill>
                <a:cs typeface="Trebuchet MS" pitchFamily="34" charset="0"/>
              </a:rPr>
              <a:t>ruam</a:t>
            </a:r>
            <a:r>
              <a:rPr lang="en-GB" altLang="id-ID" b="1" dirty="0" smtClean="0">
                <a:solidFill>
                  <a:srgbClr val="7030A0"/>
                </a:solidFill>
                <a:cs typeface="Trebuchet MS" pitchFamily="34" charset="0"/>
              </a:rPr>
              <a:t> </a:t>
            </a:r>
            <a:r>
              <a:rPr lang="en-GB" altLang="id-ID" b="1" dirty="0" err="1" smtClean="0">
                <a:solidFill>
                  <a:srgbClr val="7030A0"/>
                </a:solidFill>
                <a:cs typeface="Trebuchet MS" pitchFamily="34" charset="0"/>
              </a:rPr>
              <a:t>kulit</a:t>
            </a:r>
            <a:r>
              <a:rPr lang="en-GB" altLang="id-ID" b="1" dirty="0" smtClean="0">
                <a:solidFill>
                  <a:srgbClr val="7030A0"/>
                </a:solidFill>
                <a:cs typeface="Trebuchet MS" pitchFamily="34" charset="0"/>
              </a:rPr>
              <a:t> NVP</a:t>
            </a:r>
          </a:p>
        </p:txBody>
      </p:sp>
      <p:sp>
        <p:nvSpPr>
          <p:cNvPr id="52227" name="Rectangle 3"/>
          <p:cNvSpPr>
            <a:spLocks noGrp="1" noChangeArrowheads="1"/>
          </p:cNvSpPr>
          <p:nvPr>
            <p:ph idx="1"/>
          </p:nvPr>
        </p:nvSpPr>
        <p:spPr>
          <a:xfrm>
            <a:off x="693174" y="1600200"/>
            <a:ext cx="7993626" cy="4525963"/>
          </a:xfrm>
        </p:spPr>
        <p:txBody>
          <a:bodyPr/>
          <a:lstStyle/>
          <a:p>
            <a:r>
              <a:rPr lang="en-GB" altLang="id-ID" dirty="0" smtClean="0"/>
              <a:t>Cara:</a:t>
            </a:r>
          </a:p>
          <a:p>
            <a:pPr lvl="1"/>
            <a:r>
              <a:rPr lang="en-GB" altLang="id-ID" dirty="0" err="1" smtClean="0"/>
              <a:t>Eskalasi</a:t>
            </a:r>
            <a:r>
              <a:rPr lang="en-GB" altLang="id-ID" dirty="0" smtClean="0"/>
              <a:t> </a:t>
            </a:r>
            <a:r>
              <a:rPr lang="en-GB" altLang="id-ID" dirty="0" err="1" smtClean="0"/>
              <a:t>dosis</a:t>
            </a:r>
            <a:r>
              <a:rPr lang="en-GB" altLang="id-ID" dirty="0" smtClean="0"/>
              <a:t> (200mg 1x/</a:t>
            </a:r>
            <a:r>
              <a:rPr lang="en-GB" altLang="id-ID" dirty="0" err="1" smtClean="0"/>
              <a:t>hari</a:t>
            </a:r>
            <a:r>
              <a:rPr lang="en-GB" altLang="id-ID" dirty="0" smtClean="0"/>
              <a:t> </a:t>
            </a:r>
            <a:r>
              <a:rPr lang="en-GB" altLang="id-ID" dirty="0" err="1" smtClean="0"/>
              <a:t>lalu</a:t>
            </a:r>
            <a:r>
              <a:rPr lang="en-GB" altLang="id-ID" dirty="0" smtClean="0"/>
              <a:t> 200mg </a:t>
            </a:r>
            <a:r>
              <a:rPr lang="en-GB" altLang="id-ID" dirty="0" err="1" smtClean="0"/>
              <a:t>tiap</a:t>
            </a:r>
            <a:r>
              <a:rPr lang="en-GB" altLang="id-ID" dirty="0" smtClean="0"/>
              <a:t> 12 jam)</a:t>
            </a:r>
          </a:p>
          <a:p>
            <a:pPr lvl="1"/>
            <a:r>
              <a:rPr lang="en-GB" altLang="id-ID" dirty="0" err="1" smtClean="0"/>
              <a:t>bd</a:t>
            </a:r>
            <a:r>
              <a:rPr lang="en-GB" altLang="id-ID" dirty="0" smtClean="0"/>
              <a:t> vs od</a:t>
            </a:r>
          </a:p>
          <a:p>
            <a:r>
              <a:rPr lang="en-GB" altLang="id-ID" dirty="0" err="1" smtClean="0"/>
              <a:t>Tidak</a:t>
            </a:r>
            <a:r>
              <a:rPr lang="en-GB" altLang="id-ID" dirty="0" smtClean="0"/>
              <a:t> </a:t>
            </a:r>
            <a:r>
              <a:rPr lang="en-GB" altLang="id-ID" dirty="0" err="1" smtClean="0"/>
              <a:t>efektif</a:t>
            </a:r>
            <a:r>
              <a:rPr lang="en-GB" altLang="id-ID" dirty="0" smtClean="0"/>
              <a:t>:</a:t>
            </a:r>
          </a:p>
          <a:p>
            <a:pPr lvl="1"/>
            <a:r>
              <a:rPr lang="en-GB" altLang="id-ID" dirty="0" smtClean="0"/>
              <a:t>corticosteroid</a:t>
            </a:r>
          </a:p>
          <a:p>
            <a:pPr lvl="1"/>
            <a:r>
              <a:rPr lang="en-GB" altLang="id-ID" dirty="0" err="1" smtClean="0"/>
              <a:t>antihistamin</a:t>
            </a:r>
            <a:endParaRPr lang="en-GB" altLang="id-ID" dirty="0" smtClean="0"/>
          </a:p>
        </p:txBody>
      </p:sp>
    </p:spTree>
    <p:extLst>
      <p:ext uri="{BB962C8B-B14F-4D97-AF65-F5344CB8AC3E}">
        <p14:creationId xmlns:p14="http://schemas.microsoft.com/office/powerpoint/2010/main" val="2470708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719137" y="0"/>
            <a:ext cx="8424863" cy="1143000"/>
          </a:xfrm>
        </p:spPr>
        <p:txBody>
          <a:bodyPr/>
          <a:lstStyle/>
          <a:p>
            <a:r>
              <a:rPr lang="en-GB" altLang="id-ID" sz="3600" b="1" dirty="0" err="1" smtClean="0">
                <a:solidFill>
                  <a:srgbClr val="7030A0"/>
                </a:solidFill>
                <a:cs typeface="Trebuchet MS" pitchFamily="34" charset="0"/>
              </a:rPr>
              <a:t>Penatalaksanaan</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ruam</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kulit</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akibat</a:t>
            </a:r>
            <a:r>
              <a:rPr lang="en-GB" altLang="id-ID" sz="3600" b="1" dirty="0" smtClean="0">
                <a:solidFill>
                  <a:srgbClr val="7030A0"/>
                </a:solidFill>
                <a:cs typeface="Trebuchet MS" pitchFamily="34" charset="0"/>
              </a:rPr>
              <a:t>  NVP</a:t>
            </a:r>
          </a:p>
        </p:txBody>
      </p:sp>
      <p:sp>
        <p:nvSpPr>
          <p:cNvPr id="53251" name="Rectangle 3"/>
          <p:cNvSpPr>
            <a:spLocks noGrp="1" noChangeArrowheads="1"/>
          </p:cNvSpPr>
          <p:nvPr>
            <p:ph idx="1"/>
          </p:nvPr>
        </p:nvSpPr>
        <p:spPr>
          <a:xfrm>
            <a:off x="811152" y="1777176"/>
            <a:ext cx="8229600" cy="4525963"/>
          </a:xfrm>
        </p:spPr>
        <p:txBody>
          <a:bodyPr/>
          <a:lstStyle/>
          <a:p>
            <a:pPr>
              <a:lnSpc>
                <a:spcPct val="90000"/>
              </a:lnSpc>
            </a:pPr>
            <a:r>
              <a:rPr lang="en-GB" altLang="id-ID" dirty="0" err="1" smtClean="0"/>
              <a:t>Ringan-sedang</a:t>
            </a:r>
            <a:r>
              <a:rPr lang="en-GB" altLang="id-ID" dirty="0" smtClean="0"/>
              <a:t>:</a:t>
            </a:r>
          </a:p>
          <a:p>
            <a:pPr lvl="1">
              <a:lnSpc>
                <a:spcPct val="90000"/>
              </a:lnSpc>
            </a:pPr>
            <a:r>
              <a:rPr lang="en-GB" altLang="id-ID" dirty="0" err="1" smtClean="0"/>
              <a:t>teruskan</a:t>
            </a:r>
            <a:endParaRPr lang="en-GB" altLang="id-ID" dirty="0" smtClean="0"/>
          </a:p>
          <a:p>
            <a:pPr lvl="1">
              <a:lnSpc>
                <a:spcPct val="90000"/>
              </a:lnSpc>
            </a:pPr>
            <a:r>
              <a:rPr lang="en-GB" altLang="id-ID" b="1" dirty="0" err="1" smtClean="0"/>
              <a:t>Pertimbangan</a:t>
            </a:r>
            <a:r>
              <a:rPr lang="en-GB" altLang="id-ID" b="1" dirty="0" smtClean="0"/>
              <a:t> </a:t>
            </a:r>
            <a:r>
              <a:rPr lang="en-GB" altLang="id-ID" b="1" dirty="0" err="1" smtClean="0"/>
              <a:t>untuk</a:t>
            </a:r>
            <a:r>
              <a:rPr lang="en-GB" altLang="id-ID" b="1" dirty="0" smtClean="0"/>
              <a:t> </a:t>
            </a:r>
            <a:r>
              <a:rPr lang="en-GB" altLang="id-ID" b="1" dirty="0" err="1" smtClean="0"/>
              <a:t>tidak</a:t>
            </a:r>
            <a:r>
              <a:rPr lang="en-GB" altLang="id-ID" b="1" dirty="0" smtClean="0"/>
              <a:t> </a:t>
            </a:r>
            <a:r>
              <a:rPr lang="en-GB" altLang="id-ID" b="1" dirty="0" err="1" smtClean="0"/>
              <a:t>eskalasi</a:t>
            </a:r>
            <a:r>
              <a:rPr lang="en-GB" altLang="id-ID" b="1" dirty="0" smtClean="0"/>
              <a:t> </a:t>
            </a:r>
            <a:r>
              <a:rPr lang="en-GB" altLang="id-ID" b="1" dirty="0" err="1" smtClean="0"/>
              <a:t>dosis</a:t>
            </a:r>
            <a:endParaRPr lang="en-GB" altLang="id-ID" b="1" dirty="0" smtClean="0"/>
          </a:p>
          <a:p>
            <a:pPr lvl="1">
              <a:lnSpc>
                <a:spcPct val="90000"/>
              </a:lnSpc>
            </a:pPr>
            <a:r>
              <a:rPr lang="en-GB" altLang="id-ID" dirty="0" err="1" smtClean="0"/>
              <a:t>Berikan</a:t>
            </a:r>
            <a:r>
              <a:rPr lang="en-GB" altLang="id-ID" dirty="0" smtClean="0"/>
              <a:t> anti-</a:t>
            </a:r>
            <a:r>
              <a:rPr lang="en-GB" altLang="id-ID" dirty="0" err="1" smtClean="0"/>
              <a:t>histamin</a:t>
            </a:r>
            <a:r>
              <a:rPr lang="en-GB" altLang="id-ID" dirty="0" smtClean="0"/>
              <a:t> (steroid?)</a:t>
            </a:r>
          </a:p>
          <a:p>
            <a:pPr>
              <a:lnSpc>
                <a:spcPct val="90000"/>
              </a:lnSpc>
            </a:pPr>
            <a:r>
              <a:rPr lang="en-GB" altLang="id-ID" dirty="0" err="1" smtClean="0"/>
              <a:t>Berat</a:t>
            </a:r>
            <a:r>
              <a:rPr lang="en-GB" altLang="id-ID" dirty="0" smtClean="0"/>
              <a:t> </a:t>
            </a:r>
            <a:r>
              <a:rPr lang="en-GB" altLang="id-ID" dirty="0" err="1" smtClean="0"/>
              <a:t>atau</a:t>
            </a:r>
            <a:r>
              <a:rPr lang="en-GB" altLang="id-ID" dirty="0" smtClean="0"/>
              <a:t> </a:t>
            </a:r>
            <a:r>
              <a:rPr lang="en-GB" altLang="id-ID" dirty="0" err="1" smtClean="0"/>
              <a:t>sistemik</a:t>
            </a:r>
            <a:r>
              <a:rPr lang="en-GB" altLang="id-ID" dirty="0" smtClean="0"/>
              <a:t>:</a:t>
            </a:r>
          </a:p>
          <a:p>
            <a:pPr lvl="1">
              <a:lnSpc>
                <a:spcPct val="90000"/>
              </a:lnSpc>
            </a:pPr>
            <a:r>
              <a:rPr lang="en-GB" altLang="id-ID" dirty="0" smtClean="0"/>
              <a:t>Stop </a:t>
            </a:r>
            <a:r>
              <a:rPr lang="en-GB" altLang="id-ID" dirty="0" err="1" smtClean="0"/>
              <a:t>obat</a:t>
            </a:r>
            <a:endParaRPr lang="en-GB" altLang="id-ID" dirty="0" smtClean="0"/>
          </a:p>
          <a:p>
            <a:pPr>
              <a:lnSpc>
                <a:spcPct val="90000"/>
              </a:lnSpc>
            </a:pPr>
            <a:r>
              <a:rPr lang="en-GB" altLang="id-ID" dirty="0" err="1" smtClean="0"/>
              <a:t>Ganti</a:t>
            </a:r>
            <a:r>
              <a:rPr lang="en-GB" altLang="id-ID" dirty="0" smtClean="0"/>
              <a:t> </a:t>
            </a:r>
            <a:r>
              <a:rPr lang="en-GB" altLang="id-ID" dirty="0" err="1" smtClean="0"/>
              <a:t>ke</a:t>
            </a:r>
            <a:r>
              <a:rPr lang="en-GB" altLang="id-ID" dirty="0" smtClean="0"/>
              <a:t> </a:t>
            </a:r>
            <a:r>
              <a:rPr lang="en-GB" altLang="id-ID" dirty="0" err="1" smtClean="0"/>
              <a:t>obat</a:t>
            </a:r>
            <a:r>
              <a:rPr lang="en-GB" altLang="id-ID" dirty="0" smtClean="0"/>
              <a:t> lain (</a:t>
            </a:r>
            <a:r>
              <a:rPr lang="en-GB" altLang="id-ID" dirty="0" err="1" smtClean="0"/>
              <a:t>efavirenz</a:t>
            </a:r>
            <a:r>
              <a:rPr lang="en-GB" altLang="id-ID" dirty="0" smtClean="0"/>
              <a:t>)</a:t>
            </a:r>
          </a:p>
          <a:p>
            <a:pPr lvl="1">
              <a:lnSpc>
                <a:spcPct val="90000"/>
              </a:lnSpc>
            </a:pPr>
            <a:r>
              <a:rPr lang="en-GB" altLang="id-ID" dirty="0" smtClean="0"/>
              <a:t> 50 % </a:t>
            </a:r>
            <a:r>
              <a:rPr lang="en-GB" altLang="id-ID" dirty="0" err="1" smtClean="0"/>
              <a:t>ruam</a:t>
            </a:r>
            <a:r>
              <a:rPr lang="en-GB" altLang="id-ID" dirty="0" smtClean="0"/>
              <a:t> </a:t>
            </a:r>
            <a:r>
              <a:rPr lang="en-GB" altLang="id-ID" dirty="0" err="1" smtClean="0"/>
              <a:t>kulit</a:t>
            </a:r>
            <a:r>
              <a:rPr lang="en-GB" altLang="id-ID" dirty="0" smtClean="0"/>
              <a:t> </a:t>
            </a:r>
            <a:r>
              <a:rPr lang="en-GB" altLang="id-ID" dirty="0" err="1" smtClean="0"/>
              <a:t>menurun</a:t>
            </a:r>
            <a:endParaRPr lang="en-GB" altLang="id-ID" dirty="0" smtClean="0"/>
          </a:p>
        </p:txBody>
      </p:sp>
    </p:spTree>
    <p:extLst>
      <p:ext uri="{BB962C8B-B14F-4D97-AF65-F5344CB8AC3E}">
        <p14:creationId xmlns:p14="http://schemas.microsoft.com/office/powerpoint/2010/main" val="735730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1117594423"/>
              </p:ext>
            </p:extLst>
          </p:nvPr>
        </p:nvGraphicFramePr>
        <p:xfrm>
          <a:off x="1238871" y="1516815"/>
          <a:ext cx="7356167" cy="5249823"/>
        </p:xfrm>
        <a:graphic>
          <a:graphicData uri="http://schemas.openxmlformats.org/presentationml/2006/ole">
            <mc:AlternateContent xmlns:mc="http://schemas.openxmlformats.org/markup-compatibility/2006">
              <mc:Choice xmlns:v="urn:schemas-microsoft-com:vml" Requires="v">
                <p:oleObj spid="_x0000_s8204" name="Photo Editor Photo" r:id="rId3" imgW="6095238" imgH="4571429" progId="MSPhotoEd.3">
                  <p:embed/>
                </p:oleObj>
              </mc:Choice>
              <mc:Fallback>
                <p:oleObj name="Photo Editor Photo" r:id="rId3" imgW="6095238" imgH="4571429" progId="MSPhotoEd.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871" y="1516815"/>
                        <a:ext cx="7356167" cy="524982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894991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09600" y="304800"/>
            <a:ext cx="8229600" cy="533400"/>
          </a:xfrm>
        </p:spPr>
        <p:txBody>
          <a:bodyPr/>
          <a:lstStyle/>
          <a:p>
            <a:r>
              <a:rPr lang="en-US" altLang="id-ID" sz="2800" b="1" smtClean="0">
                <a:cs typeface="Trebuchet MS" pitchFamily="34" charset="0"/>
              </a:rPr>
              <a:t>Stevens- Johnson Syndrome</a:t>
            </a:r>
          </a:p>
        </p:txBody>
      </p:sp>
      <p:graphicFrame>
        <p:nvGraphicFramePr>
          <p:cNvPr id="56323" name="Object 3"/>
          <p:cNvGraphicFramePr>
            <a:graphicFrameLocks noGrp="1" noChangeAspect="1"/>
          </p:cNvGraphicFramePr>
          <p:nvPr>
            <p:ph idx="1"/>
            <p:extLst>
              <p:ext uri="{D42A27DB-BD31-4B8C-83A1-F6EECF244321}">
                <p14:modId xmlns:p14="http://schemas.microsoft.com/office/powerpoint/2010/main" val="2968962205"/>
              </p:ext>
            </p:extLst>
          </p:nvPr>
        </p:nvGraphicFramePr>
        <p:xfrm>
          <a:off x="2801938" y="1651818"/>
          <a:ext cx="3476663" cy="5107853"/>
        </p:xfrm>
        <a:graphic>
          <a:graphicData uri="http://schemas.openxmlformats.org/presentationml/2006/ole">
            <mc:AlternateContent xmlns:mc="http://schemas.openxmlformats.org/markup-compatibility/2006">
              <mc:Choice xmlns:v="urn:schemas-microsoft-com:vml" Requires="v">
                <p:oleObj spid="_x0000_s7182" name="Photo Editor Photo" r:id="rId3" imgW="2781688" imgH="4086795" progId="MSPhotoEd.3">
                  <p:embed/>
                </p:oleObj>
              </mc:Choice>
              <mc:Fallback>
                <p:oleObj name="Photo Editor Photo" r:id="rId3" imgW="2781688" imgH="4086795"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1938" y="1651818"/>
                        <a:ext cx="3476663" cy="5107853"/>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32506418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40648" y="68166"/>
            <a:ext cx="8229600" cy="1143000"/>
          </a:xfrm>
        </p:spPr>
        <p:txBody>
          <a:bodyPr/>
          <a:lstStyle/>
          <a:p>
            <a:r>
              <a:rPr lang="en-GB" altLang="id-ID" b="1" dirty="0" err="1" smtClean="0">
                <a:solidFill>
                  <a:srgbClr val="7030A0"/>
                </a:solidFill>
                <a:cs typeface="Trebuchet MS" pitchFamily="34" charset="0"/>
              </a:rPr>
              <a:t>Sindrom</a:t>
            </a:r>
            <a:r>
              <a:rPr lang="en-GB" altLang="id-ID" b="1" dirty="0" smtClean="0">
                <a:solidFill>
                  <a:srgbClr val="7030A0"/>
                </a:solidFill>
                <a:cs typeface="Trebuchet MS" pitchFamily="34" charset="0"/>
              </a:rPr>
              <a:t> Stevens-Johnson</a:t>
            </a:r>
          </a:p>
        </p:txBody>
      </p:sp>
      <p:sp>
        <p:nvSpPr>
          <p:cNvPr id="5" name="Rectangle 3"/>
          <p:cNvSpPr txBox="1">
            <a:spLocks noChangeArrowheads="1"/>
          </p:cNvSpPr>
          <p:nvPr/>
        </p:nvSpPr>
        <p:spPr>
          <a:xfrm>
            <a:off x="722664" y="1718184"/>
            <a:ext cx="4035425" cy="47815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GB" altLang="id-ID" sz="2400" smtClean="0"/>
              <a:t>NVP &gt;&gt; obat HIV lain</a:t>
            </a:r>
          </a:p>
          <a:p>
            <a:pPr>
              <a:lnSpc>
                <a:spcPct val="90000"/>
              </a:lnSpc>
            </a:pPr>
            <a:r>
              <a:rPr lang="en-GB" altLang="id-ID" sz="2400" smtClean="0"/>
              <a:t>Insidens 0.3% (non-HIV 0.001%)</a:t>
            </a:r>
          </a:p>
          <a:p>
            <a:pPr>
              <a:lnSpc>
                <a:spcPct val="90000"/>
              </a:lnSpc>
            </a:pPr>
            <a:r>
              <a:rPr lang="en-GB" altLang="id-ID" sz="2400" smtClean="0"/>
              <a:t>Mukosa (orofarings, mata, genital) dan  lesi kutaneus (Erythema Multiforme)</a:t>
            </a:r>
          </a:p>
          <a:p>
            <a:pPr>
              <a:lnSpc>
                <a:spcPct val="90000"/>
              </a:lnSpc>
            </a:pPr>
            <a:r>
              <a:rPr lang="en-GB" altLang="id-ID" sz="2400" smtClean="0"/>
              <a:t>Komplikasi: dehidrasi, termoregulasi</a:t>
            </a:r>
          </a:p>
          <a:p>
            <a:pPr>
              <a:lnSpc>
                <a:spcPct val="90000"/>
              </a:lnSpc>
            </a:pPr>
            <a:r>
              <a:rPr lang="en-GB" altLang="id-ID" sz="2400" smtClean="0"/>
              <a:t>Mortalitas 5-15%</a:t>
            </a:r>
          </a:p>
          <a:p>
            <a:pPr>
              <a:lnSpc>
                <a:spcPct val="90000"/>
              </a:lnSpc>
            </a:pPr>
            <a:r>
              <a:rPr lang="en-GB" altLang="id-ID" sz="2400" smtClean="0"/>
              <a:t>Penatalaksanaan: supportif, stop/ganti NVP</a:t>
            </a:r>
            <a:endParaRPr lang="en-GB" altLang="id-ID" sz="2400" dirty="0" smtClean="0"/>
          </a:p>
        </p:txBody>
      </p:sp>
      <p:pic>
        <p:nvPicPr>
          <p:cNvPr id="6" name="Picture 6" descr="10"/>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5094288" y="1600200"/>
            <a:ext cx="3148012" cy="2179638"/>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4" descr="50 copy"/>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l="18495" r="20602"/>
          <a:stretch>
            <a:fillRect/>
          </a:stretch>
        </p:blipFill>
        <p:spPr>
          <a:xfrm>
            <a:off x="5106988" y="4048125"/>
            <a:ext cx="2973387" cy="2055813"/>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078939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60970" y="-22576"/>
            <a:ext cx="8331200" cy="124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GB" altLang="id-ID" sz="4000" b="1" dirty="0" err="1">
                <a:solidFill>
                  <a:srgbClr val="7030A0"/>
                </a:solidFill>
                <a:latin typeface="Arial" pitchFamily="34" charset="0"/>
              </a:rPr>
              <a:t>Penatalaksanaan</a:t>
            </a:r>
            <a:r>
              <a:rPr lang="en-GB" altLang="id-ID" sz="4000" b="1" dirty="0">
                <a:solidFill>
                  <a:srgbClr val="7030A0"/>
                </a:solidFill>
                <a:latin typeface="Arial" pitchFamily="34" charset="0"/>
              </a:rPr>
              <a:t> </a:t>
            </a:r>
            <a:br>
              <a:rPr lang="en-GB" altLang="id-ID" sz="4000" b="1" dirty="0">
                <a:solidFill>
                  <a:srgbClr val="7030A0"/>
                </a:solidFill>
                <a:latin typeface="Arial" pitchFamily="34" charset="0"/>
              </a:rPr>
            </a:br>
            <a:r>
              <a:rPr lang="en-GB" altLang="id-ID" sz="4000" b="1" dirty="0" err="1">
                <a:solidFill>
                  <a:srgbClr val="7030A0"/>
                </a:solidFill>
                <a:latin typeface="Arial" pitchFamily="34" charset="0"/>
              </a:rPr>
              <a:t>Sindrom</a:t>
            </a:r>
            <a:r>
              <a:rPr lang="en-GB" altLang="id-ID" sz="4000" b="1" dirty="0">
                <a:solidFill>
                  <a:srgbClr val="7030A0"/>
                </a:solidFill>
                <a:latin typeface="Arial" pitchFamily="34" charset="0"/>
              </a:rPr>
              <a:t> Stevens-Johnson</a:t>
            </a:r>
          </a:p>
        </p:txBody>
      </p:sp>
      <p:sp>
        <p:nvSpPr>
          <p:cNvPr id="5" name="Rectangle 4"/>
          <p:cNvSpPr>
            <a:spLocks noChangeArrowheads="1"/>
          </p:cNvSpPr>
          <p:nvPr/>
        </p:nvSpPr>
        <p:spPr bwMode="auto">
          <a:xfrm>
            <a:off x="746222" y="1581514"/>
            <a:ext cx="3881438" cy="501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nSpc>
                <a:spcPct val="90000"/>
              </a:lnSpc>
              <a:spcAft>
                <a:spcPct val="0"/>
              </a:spcAft>
              <a:buClrTx/>
              <a:buFontTx/>
              <a:buNone/>
            </a:pPr>
            <a:r>
              <a:rPr lang="en-GB" altLang="id-ID" sz="2000" b="1" dirty="0" err="1">
                <a:latin typeface="Arial" pitchFamily="34" charset="0"/>
              </a:rPr>
              <a:t>Tetes</a:t>
            </a:r>
            <a:r>
              <a:rPr lang="en-GB" altLang="id-ID" sz="2000" b="1" dirty="0">
                <a:latin typeface="Arial" pitchFamily="34" charset="0"/>
              </a:rPr>
              <a:t> </a:t>
            </a:r>
            <a:r>
              <a:rPr lang="en-GB" altLang="id-ID" sz="2000" b="1" dirty="0" err="1">
                <a:latin typeface="Arial" pitchFamily="34" charset="0"/>
              </a:rPr>
              <a:t>mata</a:t>
            </a:r>
            <a:r>
              <a:rPr lang="en-GB" altLang="id-ID" sz="2000" dirty="0">
                <a:latin typeface="Arial" pitchFamily="34" charset="0"/>
              </a:rPr>
              <a:t> </a:t>
            </a:r>
          </a:p>
          <a:p>
            <a:pPr>
              <a:lnSpc>
                <a:spcPct val="90000"/>
              </a:lnSpc>
              <a:spcAft>
                <a:spcPct val="0"/>
              </a:spcAft>
              <a:buClrTx/>
              <a:buFontTx/>
              <a:buChar char="•"/>
            </a:pPr>
            <a:r>
              <a:rPr lang="en-GB" altLang="id-ID" sz="2000" dirty="0" err="1">
                <a:latin typeface="Arial" pitchFamily="34" charset="0"/>
              </a:rPr>
              <a:t>Tetes</a:t>
            </a:r>
            <a:r>
              <a:rPr lang="en-GB" altLang="id-ID" sz="2000" dirty="0">
                <a:latin typeface="Arial" pitchFamily="34" charset="0"/>
              </a:rPr>
              <a:t> </a:t>
            </a:r>
            <a:r>
              <a:rPr lang="en-GB" altLang="id-ID" sz="2000" dirty="0" err="1">
                <a:latin typeface="Arial" pitchFamily="34" charset="0"/>
              </a:rPr>
              <a:t>mata</a:t>
            </a:r>
            <a:r>
              <a:rPr lang="en-GB" altLang="id-ID" sz="2000" dirty="0">
                <a:latin typeface="Arial" pitchFamily="34" charset="0"/>
              </a:rPr>
              <a:t> </a:t>
            </a:r>
            <a:r>
              <a:rPr lang="en-GB" altLang="id-ID" sz="2000" dirty="0" err="1">
                <a:latin typeface="Arial" pitchFamily="34" charset="0"/>
              </a:rPr>
              <a:t>tanpa</a:t>
            </a:r>
            <a:r>
              <a:rPr lang="en-GB" altLang="id-ID" sz="2000" dirty="0">
                <a:latin typeface="Arial" pitchFamily="34" charset="0"/>
              </a:rPr>
              <a:t> </a:t>
            </a:r>
            <a:r>
              <a:rPr lang="en-GB" altLang="id-ID" sz="2000" dirty="0" err="1">
                <a:latin typeface="Arial" pitchFamily="34" charset="0"/>
              </a:rPr>
              <a:t>deksametason</a:t>
            </a:r>
            <a:r>
              <a:rPr lang="en-GB" altLang="id-ID" sz="2000" dirty="0">
                <a:latin typeface="Arial" pitchFamily="34" charset="0"/>
              </a:rPr>
              <a:t> preservative 0.1% </a:t>
            </a:r>
            <a:r>
              <a:rPr lang="en-GB" altLang="id-ID" sz="2000" dirty="0" err="1">
                <a:latin typeface="Arial" pitchFamily="34" charset="0"/>
              </a:rPr>
              <a:t>setiap</a:t>
            </a:r>
            <a:r>
              <a:rPr lang="en-GB" altLang="id-ID" sz="2000" dirty="0">
                <a:latin typeface="Arial" pitchFamily="34" charset="0"/>
              </a:rPr>
              <a:t> jam</a:t>
            </a:r>
          </a:p>
          <a:p>
            <a:pPr>
              <a:lnSpc>
                <a:spcPct val="90000"/>
              </a:lnSpc>
              <a:spcAft>
                <a:spcPct val="0"/>
              </a:spcAft>
              <a:buClrTx/>
              <a:buFontTx/>
              <a:buChar char="•"/>
            </a:pPr>
            <a:r>
              <a:rPr lang="en-GB" altLang="id-ID" sz="2000" dirty="0" err="1">
                <a:latin typeface="Arial" pitchFamily="34" charset="0"/>
              </a:rPr>
              <a:t>Tetes</a:t>
            </a:r>
            <a:r>
              <a:rPr lang="en-GB" altLang="id-ID" sz="2000" dirty="0">
                <a:latin typeface="Arial" pitchFamily="34" charset="0"/>
              </a:rPr>
              <a:t> </a:t>
            </a:r>
            <a:r>
              <a:rPr lang="en-GB" altLang="id-ID" sz="2000" dirty="0" err="1">
                <a:latin typeface="Arial" pitchFamily="34" charset="0"/>
              </a:rPr>
              <a:t>mata</a:t>
            </a:r>
            <a:r>
              <a:rPr lang="en-GB" altLang="id-ID" sz="2000" dirty="0">
                <a:latin typeface="Arial" pitchFamily="34" charset="0"/>
              </a:rPr>
              <a:t> </a:t>
            </a:r>
            <a:r>
              <a:rPr lang="en-GB" altLang="id-ID" sz="2000" dirty="0" err="1">
                <a:latin typeface="Arial" pitchFamily="34" charset="0"/>
              </a:rPr>
              <a:t>tanpa</a:t>
            </a:r>
            <a:r>
              <a:rPr lang="en-GB" altLang="id-ID" sz="2000" dirty="0">
                <a:latin typeface="Arial" pitchFamily="34" charset="0"/>
              </a:rPr>
              <a:t> </a:t>
            </a:r>
            <a:r>
              <a:rPr lang="en-GB" altLang="id-ID" sz="2000" dirty="0" err="1">
                <a:latin typeface="Arial" pitchFamily="34" charset="0"/>
              </a:rPr>
              <a:t>hypromellose</a:t>
            </a:r>
            <a:r>
              <a:rPr lang="en-GB" altLang="id-ID" sz="2000" dirty="0">
                <a:latin typeface="Arial" pitchFamily="34" charset="0"/>
              </a:rPr>
              <a:t> preservative </a:t>
            </a:r>
            <a:r>
              <a:rPr lang="en-GB" altLang="id-ID" sz="2000" dirty="0" err="1">
                <a:latin typeface="Arial" pitchFamily="34" charset="0"/>
              </a:rPr>
              <a:t>setiap</a:t>
            </a:r>
            <a:r>
              <a:rPr lang="en-GB" altLang="id-ID" sz="2000" dirty="0">
                <a:latin typeface="Arial" pitchFamily="34" charset="0"/>
              </a:rPr>
              <a:t> jam</a:t>
            </a:r>
          </a:p>
          <a:p>
            <a:pPr>
              <a:lnSpc>
                <a:spcPct val="90000"/>
              </a:lnSpc>
              <a:spcAft>
                <a:spcPct val="0"/>
              </a:spcAft>
              <a:buClrTx/>
              <a:buFontTx/>
              <a:buChar char="•"/>
            </a:pPr>
            <a:r>
              <a:rPr lang="en-GB" altLang="id-ID" sz="2000" dirty="0" err="1">
                <a:latin typeface="Arial" pitchFamily="34" charset="0"/>
              </a:rPr>
              <a:t>Tetes</a:t>
            </a:r>
            <a:r>
              <a:rPr lang="en-GB" altLang="id-ID" sz="2000" dirty="0">
                <a:latin typeface="Arial" pitchFamily="34" charset="0"/>
              </a:rPr>
              <a:t> </a:t>
            </a:r>
            <a:r>
              <a:rPr lang="en-GB" altLang="id-ID" sz="2000" dirty="0" err="1">
                <a:latin typeface="Arial" pitchFamily="34" charset="0"/>
              </a:rPr>
              <a:t>mata</a:t>
            </a:r>
            <a:r>
              <a:rPr lang="en-GB" altLang="id-ID" sz="2000" dirty="0">
                <a:latin typeface="Arial" pitchFamily="34" charset="0"/>
              </a:rPr>
              <a:t> </a:t>
            </a:r>
            <a:r>
              <a:rPr lang="en-GB" altLang="id-ID" sz="2000" dirty="0" err="1">
                <a:latin typeface="Arial" pitchFamily="34" charset="0"/>
              </a:rPr>
              <a:t>tanpa</a:t>
            </a:r>
            <a:r>
              <a:rPr lang="en-GB" altLang="id-ID" sz="2000" dirty="0">
                <a:latin typeface="Arial" pitchFamily="34" charset="0"/>
              </a:rPr>
              <a:t> preservative chloramphenicol</a:t>
            </a:r>
          </a:p>
          <a:p>
            <a:pPr>
              <a:lnSpc>
                <a:spcPct val="90000"/>
              </a:lnSpc>
              <a:spcAft>
                <a:spcPct val="0"/>
              </a:spcAft>
              <a:buClrTx/>
              <a:buFontTx/>
              <a:buNone/>
            </a:pPr>
            <a:r>
              <a:rPr lang="en-GB" altLang="id-ID" sz="2000" b="1" dirty="0" err="1">
                <a:latin typeface="Arial" pitchFamily="34" charset="0"/>
              </a:rPr>
              <a:t>Obat</a:t>
            </a:r>
            <a:r>
              <a:rPr lang="en-GB" altLang="id-ID" sz="2000" b="1" dirty="0">
                <a:latin typeface="Arial" pitchFamily="34" charset="0"/>
              </a:rPr>
              <a:t> </a:t>
            </a:r>
            <a:r>
              <a:rPr lang="en-GB" altLang="id-ID" sz="2000" b="1" dirty="0" err="1">
                <a:latin typeface="Arial" pitchFamily="34" charset="0"/>
              </a:rPr>
              <a:t>kumur</a:t>
            </a:r>
            <a:r>
              <a:rPr lang="en-GB" altLang="id-ID" sz="2000" dirty="0">
                <a:latin typeface="Arial" pitchFamily="34" charset="0"/>
              </a:rPr>
              <a:t> </a:t>
            </a:r>
          </a:p>
          <a:p>
            <a:pPr>
              <a:lnSpc>
                <a:spcPct val="90000"/>
              </a:lnSpc>
              <a:spcAft>
                <a:spcPct val="0"/>
              </a:spcAft>
              <a:buClrTx/>
              <a:buFontTx/>
              <a:buChar char="•"/>
            </a:pPr>
            <a:r>
              <a:rPr lang="en-GB" altLang="id-ID" sz="2000" dirty="0" err="1">
                <a:latin typeface="Arial" pitchFamily="34" charset="0"/>
              </a:rPr>
              <a:t>Gelclair</a:t>
            </a:r>
            <a:r>
              <a:rPr lang="en-GB" altLang="id-ID" sz="2000" baseline="30000" dirty="0">
                <a:latin typeface="Arial" pitchFamily="34" charset="0"/>
                <a:cs typeface="Times New Roman" pitchFamily="18" charset="0"/>
              </a:rPr>
              <a:t>®</a:t>
            </a:r>
            <a:r>
              <a:rPr lang="en-GB" altLang="id-ID" sz="2000" dirty="0">
                <a:latin typeface="Arial" pitchFamily="34" charset="0"/>
              </a:rPr>
              <a:t>  oral gel </a:t>
            </a:r>
            <a:r>
              <a:rPr lang="en-GB" altLang="id-ID" sz="2000" dirty="0" err="1">
                <a:latin typeface="Arial" pitchFamily="34" charset="0"/>
              </a:rPr>
              <a:t>tds</a:t>
            </a:r>
            <a:r>
              <a:rPr lang="en-GB" altLang="id-ID" sz="2000" dirty="0">
                <a:latin typeface="Arial" pitchFamily="34" charset="0"/>
              </a:rPr>
              <a:t> </a:t>
            </a:r>
          </a:p>
          <a:p>
            <a:pPr>
              <a:lnSpc>
                <a:spcPct val="90000"/>
              </a:lnSpc>
              <a:spcAft>
                <a:spcPct val="0"/>
              </a:spcAft>
              <a:buClrTx/>
              <a:buFontTx/>
              <a:buChar char="•"/>
            </a:pPr>
            <a:r>
              <a:rPr lang="en-GB" altLang="id-ID" sz="2000" dirty="0">
                <a:latin typeface="Arial" pitchFamily="34" charset="0"/>
              </a:rPr>
              <a:t>Tablet </a:t>
            </a:r>
            <a:r>
              <a:rPr lang="en-GB" altLang="id-ID" sz="2000" dirty="0" err="1">
                <a:latin typeface="Arial" pitchFamily="34" charset="0"/>
              </a:rPr>
              <a:t>betametason</a:t>
            </a:r>
            <a:r>
              <a:rPr lang="en-GB" altLang="id-ID" sz="2000" dirty="0">
                <a:latin typeface="Arial" pitchFamily="34" charset="0"/>
              </a:rPr>
              <a:t> 0,5mg </a:t>
            </a:r>
            <a:r>
              <a:rPr lang="en-GB" altLang="id-ID" sz="2000" dirty="0" err="1">
                <a:latin typeface="Arial" pitchFamily="34" charset="0"/>
              </a:rPr>
              <a:t>dilarutkan</a:t>
            </a:r>
            <a:r>
              <a:rPr lang="en-GB" altLang="id-ID" sz="2000" dirty="0">
                <a:latin typeface="Arial" pitchFamily="34" charset="0"/>
              </a:rPr>
              <a:t> </a:t>
            </a:r>
            <a:r>
              <a:rPr lang="en-GB" altLang="id-ID" sz="2000" dirty="0" err="1">
                <a:latin typeface="Arial" pitchFamily="34" charset="0"/>
              </a:rPr>
              <a:t>dlm</a:t>
            </a:r>
            <a:r>
              <a:rPr lang="en-GB" altLang="id-ID" sz="2000" dirty="0">
                <a:latin typeface="Arial" pitchFamily="34" charset="0"/>
              </a:rPr>
              <a:t> 10 cc air </a:t>
            </a:r>
            <a:r>
              <a:rPr lang="en-GB" altLang="id-ID" sz="2000" dirty="0" err="1">
                <a:latin typeface="Arial" pitchFamily="34" charset="0"/>
              </a:rPr>
              <a:t>sbg</a:t>
            </a:r>
            <a:r>
              <a:rPr lang="en-GB" altLang="id-ID" sz="2000" dirty="0">
                <a:latin typeface="Arial" pitchFamily="34" charset="0"/>
              </a:rPr>
              <a:t> </a:t>
            </a:r>
            <a:r>
              <a:rPr lang="en-GB" altLang="id-ID" sz="2000" dirty="0" err="1">
                <a:latin typeface="Arial" pitchFamily="34" charset="0"/>
              </a:rPr>
              <a:t>obat</a:t>
            </a:r>
            <a:r>
              <a:rPr lang="en-GB" altLang="id-ID" sz="2000" dirty="0">
                <a:latin typeface="Arial" pitchFamily="34" charset="0"/>
              </a:rPr>
              <a:t> </a:t>
            </a:r>
            <a:r>
              <a:rPr lang="en-GB" altLang="id-ID" sz="2000" dirty="0" err="1">
                <a:latin typeface="Arial" pitchFamily="34" charset="0"/>
              </a:rPr>
              <a:t>kumur</a:t>
            </a:r>
            <a:r>
              <a:rPr lang="en-GB" altLang="id-ID" sz="2000" dirty="0">
                <a:latin typeface="Arial" pitchFamily="34" charset="0"/>
              </a:rPr>
              <a:t> 2X </a:t>
            </a:r>
            <a:r>
              <a:rPr lang="en-GB" altLang="id-ID" sz="2000" dirty="0" err="1">
                <a:latin typeface="Arial" pitchFamily="34" charset="0"/>
              </a:rPr>
              <a:t>sehari</a:t>
            </a:r>
            <a:r>
              <a:rPr lang="en-GB" altLang="id-ID" sz="2000" dirty="0">
                <a:latin typeface="Arial" pitchFamily="34" charset="0"/>
              </a:rPr>
              <a:t>.</a:t>
            </a:r>
          </a:p>
          <a:p>
            <a:pPr>
              <a:lnSpc>
                <a:spcPct val="90000"/>
              </a:lnSpc>
              <a:spcAft>
                <a:spcPct val="0"/>
              </a:spcAft>
              <a:buClrTx/>
              <a:buFontTx/>
              <a:buChar char="•"/>
            </a:pPr>
            <a:r>
              <a:rPr lang="en-GB" altLang="id-ID" sz="2000" dirty="0" err="1">
                <a:latin typeface="Arial" pitchFamily="34" charset="0"/>
              </a:rPr>
              <a:t>Beclometason</a:t>
            </a:r>
            <a:r>
              <a:rPr lang="en-GB" altLang="id-ID" sz="2000" dirty="0">
                <a:latin typeface="Arial" pitchFamily="34" charset="0"/>
              </a:rPr>
              <a:t> </a:t>
            </a:r>
            <a:r>
              <a:rPr lang="en-GB" altLang="id-ID" sz="2000" dirty="0" err="1">
                <a:latin typeface="Arial" pitchFamily="34" charset="0"/>
              </a:rPr>
              <a:t>atau</a:t>
            </a:r>
            <a:r>
              <a:rPr lang="en-GB" altLang="id-ID" sz="2000" dirty="0">
                <a:latin typeface="Arial" pitchFamily="34" charset="0"/>
              </a:rPr>
              <a:t> </a:t>
            </a:r>
            <a:r>
              <a:rPr lang="en-GB" altLang="id-ID" sz="2000" dirty="0" err="1">
                <a:latin typeface="Arial" pitchFamily="34" charset="0"/>
              </a:rPr>
              <a:t>pulmicort</a:t>
            </a:r>
            <a:r>
              <a:rPr lang="en-GB" altLang="id-ID" sz="2000" dirty="0">
                <a:latin typeface="Arial" pitchFamily="34" charset="0"/>
              </a:rPr>
              <a:t> inhaler spray </a:t>
            </a:r>
            <a:r>
              <a:rPr lang="en-GB" altLang="id-ID" sz="2000" dirty="0" err="1">
                <a:latin typeface="Arial" pitchFamily="34" charset="0"/>
              </a:rPr>
              <a:t>mulut</a:t>
            </a:r>
            <a:r>
              <a:rPr lang="en-GB" altLang="id-ID" sz="2000" dirty="0">
                <a:latin typeface="Arial" pitchFamily="34" charset="0"/>
              </a:rPr>
              <a:t> 3X </a:t>
            </a:r>
            <a:r>
              <a:rPr lang="en-GB" altLang="id-ID" sz="2000" dirty="0" err="1">
                <a:latin typeface="Arial" pitchFamily="34" charset="0"/>
              </a:rPr>
              <a:t>sehari</a:t>
            </a:r>
            <a:endParaRPr lang="en-GB" altLang="id-ID" sz="2000" dirty="0">
              <a:latin typeface="Arial" pitchFamily="34" charset="0"/>
            </a:endParaRPr>
          </a:p>
        </p:txBody>
      </p:sp>
      <p:sp>
        <p:nvSpPr>
          <p:cNvPr id="6" name="Rectangle 3"/>
          <p:cNvSpPr>
            <a:spLocks noChangeArrowheads="1"/>
          </p:cNvSpPr>
          <p:nvPr/>
        </p:nvSpPr>
        <p:spPr bwMode="auto">
          <a:xfrm>
            <a:off x="4982496" y="2057400"/>
            <a:ext cx="38100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Aft>
                <a:spcPct val="0"/>
              </a:spcAft>
              <a:buClrTx/>
              <a:buFontTx/>
              <a:buNone/>
            </a:pPr>
            <a:r>
              <a:rPr lang="en-GB" altLang="id-ID" sz="2000" b="1" dirty="0" err="1">
                <a:latin typeface="Arial" pitchFamily="34" charset="0"/>
              </a:rPr>
              <a:t>Kulit</a:t>
            </a:r>
            <a:r>
              <a:rPr lang="en-GB" altLang="id-ID" sz="2000" b="1" dirty="0">
                <a:latin typeface="Arial" pitchFamily="34" charset="0"/>
              </a:rPr>
              <a:t> </a:t>
            </a:r>
          </a:p>
          <a:p>
            <a:pPr>
              <a:spcAft>
                <a:spcPct val="0"/>
              </a:spcAft>
              <a:buClrTx/>
              <a:buFontTx/>
              <a:buChar char="•"/>
            </a:pPr>
            <a:r>
              <a:rPr lang="en-GB" altLang="id-ID" sz="2000" dirty="0">
                <a:latin typeface="Arial" pitchFamily="34" charset="0"/>
              </a:rPr>
              <a:t>yellow soft paraffin</a:t>
            </a:r>
          </a:p>
          <a:p>
            <a:pPr>
              <a:spcAft>
                <a:spcPct val="0"/>
              </a:spcAft>
              <a:buClrTx/>
              <a:buFontTx/>
              <a:buChar char="•"/>
            </a:pPr>
            <a:r>
              <a:rPr lang="en-GB" altLang="id-ID" sz="2000" b="1" dirty="0" err="1">
                <a:latin typeface="Arial" pitchFamily="34" charset="0"/>
              </a:rPr>
              <a:t>Dermol</a:t>
            </a:r>
            <a:r>
              <a:rPr lang="en-GB" altLang="id-ID" sz="2000" b="1" baseline="30000" dirty="0">
                <a:latin typeface="Arial" pitchFamily="34" charset="0"/>
                <a:cs typeface="Times New Roman" pitchFamily="18" charset="0"/>
              </a:rPr>
              <a:t>®</a:t>
            </a:r>
            <a:r>
              <a:rPr lang="en-GB" altLang="id-ID" sz="2000" b="1" dirty="0">
                <a:latin typeface="Arial" pitchFamily="34" charset="0"/>
              </a:rPr>
              <a:t> 500</a:t>
            </a:r>
          </a:p>
          <a:p>
            <a:pPr>
              <a:spcAft>
                <a:spcPct val="0"/>
              </a:spcAft>
              <a:buClrTx/>
              <a:buFontTx/>
              <a:buNone/>
            </a:pPr>
            <a:endParaRPr lang="en-GB" altLang="id-ID" sz="2000" b="1" dirty="0">
              <a:latin typeface="Arial" pitchFamily="34" charset="0"/>
            </a:endParaRPr>
          </a:p>
          <a:p>
            <a:pPr>
              <a:spcAft>
                <a:spcPct val="0"/>
              </a:spcAft>
              <a:buClrTx/>
              <a:buFontTx/>
              <a:buNone/>
            </a:pPr>
            <a:r>
              <a:rPr lang="en-GB" altLang="id-ID" sz="2000" b="1" dirty="0">
                <a:latin typeface="Arial" pitchFamily="34" charset="0"/>
              </a:rPr>
              <a:t>Steroid</a:t>
            </a:r>
          </a:p>
          <a:p>
            <a:pPr>
              <a:spcAft>
                <a:spcPct val="0"/>
              </a:spcAft>
              <a:buClrTx/>
              <a:buFontTx/>
              <a:buChar char="•"/>
            </a:pPr>
            <a:r>
              <a:rPr lang="en-GB" altLang="id-ID" sz="2000" dirty="0">
                <a:latin typeface="Arial" pitchFamily="34" charset="0"/>
              </a:rPr>
              <a:t>oral prednisolone 30mg od 	</a:t>
            </a:r>
          </a:p>
          <a:p>
            <a:pPr>
              <a:spcAft>
                <a:spcPct val="0"/>
              </a:spcAft>
              <a:buClrTx/>
              <a:buFontTx/>
              <a:buNone/>
            </a:pPr>
            <a:r>
              <a:rPr lang="en-GB" altLang="id-ID" sz="2000" b="1" dirty="0" err="1">
                <a:latin typeface="Arial" pitchFamily="34" charset="0"/>
              </a:rPr>
              <a:t>Antihistamin</a:t>
            </a:r>
            <a:r>
              <a:rPr lang="en-GB" altLang="id-ID" sz="2000" dirty="0">
                <a:latin typeface="Arial" pitchFamily="34" charset="0"/>
              </a:rPr>
              <a:t> </a:t>
            </a:r>
          </a:p>
          <a:p>
            <a:pPr>
              <a:spcAft>
                <a:spcPct val="0"/>
              </a:spcAft>
              <a:buClrTx/>
              <a:buFontTx/>
              <a:buChar char="•"/>
            </a:pPr>
            <a:r>
              <a:rPr lang="en-GB" altLang="id-ID" sz="2000" dirty="0" err="1">
                <a:latin typeface="Arial" pitchFamily="34" charset="0"/>
              </a:rPr>
              <a:t>chlorpheniramine</a:t>
            </a:r>
            <a:r>
              <a:rPr lang="en-GB" altLang="id-ID" sz="2000" dirty="0">
                <a:latin typeface="Arial" pitchFamily="34" charset="0"/>
              </a:rPr>
              <a:t> 4mg 3X </a:t>
            </a:r>
            <a:r>
              <a:rPr lang="en-GB" altLang="id-ID" sz="2000" dirty="0" err="1">
                <a:latin typeface="Arial" pitchFamily="34" charset="0"/>
              </a:rPr>
              <a:t>sehari</a:t>
            </a:r>
            <a:r>
              <a:rPr lang="en-GB" altLang="id-ID" sz="2000" dirty="0">
                <a:latin typeface="Arial" pitchFamily="34" charset="0"/>
              </a:rPr>
              <a:t> </a:t>
            </a:r>
            <a:r>
              <a:rPr lang="en-GB" altLang="id-ID" sz="2000" dirty="0" err="1">
                <a:latin typeface="Arial" pitchFamily="34" charset="0"/>
              </a:rPr>
              <a:t>dan</a:t>
            </a:r>
            <a:r>
              <a:rPr lang="en-GB" altLang="id-ID" sz="2000" dirty="0">
                <a:latin typeface="Arial" pitchFamily="34" charset="0"/>
              </a:rPr>
              <a:t> 8mg </a:t>
            </a:r>
            <a:r>
              <a:rPr lang="en-GB" altLang="id-ID" sz="2000" dirty="0" err="1">
                <a:latin typeface="Arial" pitchFamily="34" charset="0"/>
              </a:rPr>
              <a:t>malam</a:t>
            </a:r>
            <a:endParaRPr lang="en-GB" altLang="id-ID" sz="2000" dirty="0">
              <a:latin typeface="Arial" pitchFamily="34" charset="0"/>
            </a:endParaRPr>
          </a:p>
        </p:txBody>
      </p:sp>
    </p:spTree>
    <p:extLst>
      <p:ext uri="{BB962C8B-B14F-4D97-AF65-F5344CB8AC3E}">
        <p14:creationId xmlns:p14="http://schemas.microsoft.com/office/powerpoint/2010/main" val="152733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23852" y="-5114"/>
            <a:ext cx="8346408" cy="129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GB" altLang="id-ID" sz="2800" b="1" dirty="0" err="1">
                <a:solidFill>
                  <a:srgbClr val="7030A0"/>
                </a:solidFill>
                <a:latin typeface="Arial" pitchFamily="34" charset="0"/>
              </a:rPr>
              <a:t>Depigmentasi</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setelah</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ruam</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kulit</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ringan</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akibat</a:t>
            </a:r>
            <a:r>
              <a:rPr lang="en-GB" altLang="id-ID" sz="2800" b="1" dirty="0">
                <a:solidFill>
                  <a:srgbClr val="7030A0"/>
                </a:solidFill>
                <a:latin typeface="Arial" pitchFamily="34" charset="0"/>
              </a:rPr>
              <a:t> NVP, </a:t>
            </a:r>
            <a:r>
              <a:rPr lang="en-GB" altLang="id-ID" sz="2800" b="1" dirty="0" err="1">
                <a:solidFill>
                  <a:srgbClr val="7030A0"/>
                </a:solidFill>
                <a:latin typeface="Arial" pitchFamily="34" charset="0"/>
              </a:rPr>
              <a:t>nevirapine</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tidak</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pernah</a:t>
            </a:r>
            <a:r>
              <a:rPr lang="en-GB" altLang="id-ID" sz="2800" b="1" dirty="0">
                <a:solidFill>
                  <a:srgbClr val="7030A0"/>
                </a:solidFill>
                <a:latin typeface="Arial" pitchFamily="34" charset="0"/>
              </a:rPr>
              <a:t> </a:t>
            </a:r>
            <a:r>
              <a:rPr lang="en-GB" altLang="id-ID" sz="2800" b="1" dirty="0" err="1">
                <a:solidFill>
                  <a:srgbClr val="7030A0"/>
                </a:solidFill>
                <a:latin typeface="Arial" pitchFamily="34" charset="0"/>
              </a:rPr>
              <a:t>dihentikan</a:t>
            </a:r>
            <a:endParaRPr lang="en-GB" altLang="id-ID" sz="2800" b="1" dirty="0">
              <a:solidFill>
                <a:srgbClr val="7030A0"/>
              </a:solidFill>
              <a:latin typeface="Arial" pitchFamily="34" charset="0"/>
            </a:endParaRPr>
          </a:p>
        </p:txBody>
      </p:sp>
      <p:pic>
        <p:nvPicPr>
          <p:cNvPr id="5" name="Picture 3" descr="IMG_03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283" y="1578078"/>
            <a:ext cx="7382637" cy="5265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822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6908" y="82914"/>
            <a:ext cx="8229600" cy="1143000"/>
          </a:xfrm>
        </p:spPr>
        <p:txBody>
          <a:bodyPr/>
          <a:lstStyle/>
          <a:p>
            <a:r>
              <a:rPr lang="en-US" altLang="id-ID" sz="4000" b="1" dirty="0" err="1" smtClean="0">
                <a:solidFill>
                  <a:srgbClr val="7030A0"/>
                </a:solidFill>
                <a:cs typeface="Trebuchet MS" pitchFamily="34" charset="0"/>
              </a:rPr>
              <a:t>Reaksi</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hipersensitifitas</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Abacavir</a:t>
            </a:r>
            <a:endParaRPr lang="en-US" altLang="id-ID" sz="4000" b="1" dirty="0" smtClean="0">
              <a:solidFill>
                <a:srgbClr val="7030A0"/>
              </a:solidFill>
              <a:cs typeface="Trebuchet MS" pitchFamily="34" charset="0"/>
            </a:endParaRPr>
          </a:p>
        </p:txBody>
      </p:sp>
      <p:sp>
        <p:nvSpPr>
          <p:cNvPr id="60419" name="Rectangle 3"/>
          <p:cNvSpPr>
            <a:spLocks noGrp="1" noChangeArrowheads="1"/>
          </p:cNvSpPr>
          <p:nvPr>
            <p:ph idx="1"/>
          </p:nvPr>
        </p:nvSpPr>
        <p:spPr>
          <a:xfrm>
            <a:off x="914400" y="1747684"/>
            <a:ext cx="8229600" cy="4525963"/>
          </a:xfrm>
        </p:spPr>
        <p:txBody>
          <a:bodyPr>
            <a:noAutofit/>
          </a:bodyPr>
          <a:lstStyle/>
          <a:p>
            <a:r>
              <a:rPr lang="en-US" altLang="id-ID" sz="2800" dirty="0" err="1" smtClean="0"/>
              <a:t>Terjadi</a:t>
            </a:r>
            <a:r>
              <a:rPr lang="en-US" altLang="id-ID" sz="2800" dirty="0" smtClean="0"/>
              <a:t> </a:t>
            </a:r>
            <a:r>
              <a:rPr lang="en-US" altLang="id-ID" sz="2800" dirty="0" err="1" smtClean="0"/>
              <a:t>pd</a:t>
            </a:r>
            <a:r>
              <a:rPr lang="en-US" altLang="id-ID" sz="2800" dirty="0" smtClean="0"/>
              <a:t> 3 - 5%</a:t>
            </a:r>
          </a:p>
          <a:p>
            <a:r>
              <a:rPr lang="en-US" altLang="id-ID" sz="2800" dirty="0" err="1" smtClean="0"/>
              <a:t>Biasanya</a:t>
            </a:r>
            <a:r>
              <a:rPr lang="en-US" altLang="id-ID" sz="2800" dirty="0" smtClean="0"/>
              <a:t> </a:t>
            </a:r>
            <a:r>
              <a:rPr lang="en-US" altLang="id-ID" sz="2800" dirty="0" err="1" smtClean="0"/>
              <a:t>dalam</a:t>
            </a:r>
            <a:r>
              <a:rPr lang="en-US" altLang="id-ID" sz="2800" dirty="0" smtClean="0"/>
              <a:t> </a:t>
            </a:r>
            <a:r>
              <a:rPr lang="en-US" altLang="id-ID" sz="2800" dirty="0" err="1" smtClean="0"/>
              <a:t>waktu</a:t>
            </a:r>
            <a:r>
              <a:rPr lang="en-US" altLang="id-ID" sz="2800" dirty="0" smtClean="0"/>
              <a:t> 4 - 6 </a:t>
            </a:r>
            <a:r>
              <a:rPr lang="en-US" altLang="id-ID" sz="2800" dirty="0" err="1" smtClean="0"/>
              <a:t>minggu</a:t>
            </a:r>
            <a:r>
              <a:rPr lang="en-US" altLang="id-ID" sz="2800" dirty="0" smtClean="0"/>
              <a:t> </a:t>
            </a:r>
            <a:r>
              <a:rPr lang="en-US" altLang="id-ID" sz="2800" dirty="0" err="1" smtClean="0"/>
              <a:t>setelah</a:t>
            </a:r>
            <a:r>
              <a:rPr lang="en-US" altLang="id-ID" sz="2800" dirty="0" smtClean="0"/>
              <a:t> </a:t>
            </a:r>
            <a:r>
              <a:rPr lang="en-US" altLang="id-ID" sz="2800" dirty="0" err="1" smtClean="0"/>
              <a:t>mulai</a:t>
            </a:r>
            <a:r>
              <a:rPr lang="en-US" altLang="id-ID" sz="2800" dirty="0" smtClean="0"/>
              <a:t> </a:t>
            </a:r>
            <a:r>
              <a:rPr lang="en-US" altLang="id-ID" sz="2800" dirty="0" err="1" smtClean="0"/>
              <a:t>terapi</a:t>
            </a:r>
            <a:r>
              <a:rPr lang="en-US" altLang="id-ID" sz="2800" dirty="0" smtClean="0"/>
              <a:t> (median onset:  11 </a:t>
            </a:r>
            <a:r>
              <a:rPr lang="en-US" altLang="id-ID" sz="2800" dirty="0" err="1" smtClean="0"/>
              <a:t>hari</a:t>
            </a:r>
            <a:r>
              <a:rPr lang="en-US" altLang="id-ID" sz="2800" dirty="0" smtClean="0"/>
              <a:t>)</a:t>
            </a:r>
          </a:p>
          <a:p>
            <a:r>
              <a:rPr lang="en-US" altLang="id-ID" sz="2800" dirty="0" err="1" smtClean="0"/>
              <a:t>Gambaran</a:t>
            </a:r>
            <a:r>
              <a:rPr lang="en-US" altLang="id-ID" sz="2800" dirty="0" smtClean="0"/>
              <a:t> </a:t>
            </a:r>
            <a:r>
              <a:rPr lang="en-US" altLang="id-ID" sz="2800" dirty="0" err="1" smtClean="0"/>
              <a:t>klinis</a:t>
            </a:r>
            <a:r>
              <a:rPr lang="en-US" altLang="id-ID" sz="2800" dirty="0" smtClean="0"/>
              <a:t>:</a:t>
            </a:r>
          </a:p>
          <a:p>
            <a:pPr>
              <a:buFontTx/>
              <a:buNone/>
            </a:pPr>
            <a:r>
              <a:rPr lang="en-US" altLang="id-ID" sz="2800" dirty="0" smtClean="0"/>
              <a:t>	- </a:t>
            </a:r>
            <a:r>
              <a:rPr lang="en-US" altLang="id-ID" sz="2800" dirty="0" err="1" smtClean="0"/>
              <a:t>ruam</a:t>
            </a:r>
            <a:r>
              <a:rPr lang="en-US" altLang="id-ID" sz="2800" dirty="0" smtClean="0"/>
              <a:t> </a:t>
            </a:r>
            <a:r>
              <a:rPr lang="en-US" altLang="id-ID" sz="2800" dirty="0" err="1" smtClean="0"/>
              <a:t>kulit</a:t>
            </a:r>
            <a:endParaRPr lang="en-US" altLang="id-ID" sz="2800" dirty="0" smtClean="0"/>
          </a:p>
          <a:p>
            <a:pPr>
              <a:buFontTx/>
              <a:buNone/>
            </a:pPr>
            <a:r>
              <a:rPr lang="en-US" altLang="id-ID" sz="2800" dirty="0" smtClean="0"/>
              <a:t>	- </a:t>
            </a:r>
            <a:r>
              <a:rPr lang="en-US" altLang="id-ID" sz="2800" dirty="0" err="1" smtClean="0"/>
              <a:t>demam</a:t>
            </a:r>
            <a:endParaRPr lang="en-US" altLang="id-ID" sz="2800" dirty="0" smtClean="0"/>
          </a:p>
          <a:p>
            <a:pPr>
              <a:buFontTx/>
              <a:buNone/>
            </a:pPr>
            <a:r>
              <a:rPr lang="en-US" altLang="id-ID" sz="2800" dirty="0" smtClean="0"/>
              <a:t>	- </a:t>
            </a:r>
            <a:r>
              <a:rPr lang="en-US" altLang="id-ID" sz="2800" dirty="0" err="1" smtClean="0"/>
              <a:t>gejala</a:t>
            </a:r>
            <a:r>
              <a:rPr lang="en-US" altLang="id-ID" sz="2800" dirty="0" smtClean="0"/>
              <a:t> </a:t>
            </a:r>
            <a:r>
              <a:rPr lang="en-US" altLang="id-ID" sz="2800" dirty="0" err="1" smtClean="0"/>
              <a:t>saluran</a:t>
            </a:r>
            <a:r>
              <a:rPr lang="en-US" altLang="id-ID" sz="2800" dirty="0" smtClean="0"/>
              <a:t> </a:t>
            </a:r>
            <a:r>
              <a:rPr lang="en-US" altLang="id-ID" sz="2800" dirty="0" err="1" smtClean="0"/>
              <a:t>pernapasan</a:t>
            </a:r>
            <a:r>
              <a:rPr lang="en-US" altLang="id-ID" sz="2800" dirty="0" smtClean="0"/>
              <a:t> </a:t>
            </a:r>
            <a:r>
              <a:rPr lang="en-US" altLang="id-ID" sz="2800" dirty="0" err="1" smtClean="0"/>
              <a:t>atas</a:t>
            </a:r>
            <a:endParaRPr lang="en-US" altLang="id-ID" sz="2800" dirty="0" smtClean="0"/>
          </a:p>
          <a:p>
            <a:pPr>
              <a:buFontTx/>
              <a:buNone/>
            </a:pPr>
            <a:r>
              <a:rPr lang="en-US" altLang="id-ID" sz="2800" dirty="0" smtClean="0"/>
              <a:t>	- </a:t>
            </a:r>
            <a:r>
              <a:rPr lang="en-US" altLang="id-ID" sz="2800" dirty="0" err="1" smtClean="0"/>
              <a:t>limfopeni</a:t>
            </a:r>
            <a:endParaRPr lang="en-US" altLang="id-ID" sz="2800" dirty="0" smtClean="0"/>
          </a:p>
          <a:p>
            <a:pPr>
              <a:buFontTx/>
              <a:buNone/>
            </a:pPr>
            <a:r>
              <a:rPr lang="en-US" altLang="id-ID" sz="2800" dirty="0" smtClean="0"/>
              <a:t>	- </a:t>
            </a:r>
            <a:r>
              <a:rPr lang="en-US" altLang="id-ID" sz="2800" dirty="0" err="1" smtClean="0"/>
              <a:t>faal</a:t>
            </a:r>
            <a:r>
              <a:rPr lang="en-US" altLang="id-ID" sz="2800" dirty="0" smtClean="0"/>
              <a:t> </a:t>
            </a:r>
            <a:r>
              <a:rPr lang="en-US" altLang="id-ID" sz="2800" dirty="0" err="1" smtClean="0"/>
              <a:t>hati</a:t>
            </a:r>
            <a:r>
              <a:rPr lang="en-US" altLang="id-ID" sz="2800" dirty="0" smtClean="0"/>
              <a:t> abnormal</a:t>
            </a:r>
          </a:p>
        </p:txBody>
      </p:sp>
    </p:spTree>
    <p:extLst>
      <p:ext uri="{BB962C8B-B14F-4D97-AF65-F5344CB8AC3E}">
        <p14:creationId xmlns:p14="http://schemas.microsoft.com/office/powerpoint/2010/main" val="726535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96404" y="82914"/>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GB" altLang="id-ID" sz="3600" b="1" dirty="0" err="1">
                <a:solidFill>
                  <a:srgbClr val="7030A0"/>
                </a:solidFill>
                <a:latin typeface="Arial" pitchFamily="34" charset="0"/>
              </a:rPr>
              <a:t>Penanganan</a:t>
            </a:r>
            <a:r>
              <a:rPr lang="en-GB" altLang="id-ID" sz="3600" b="1" dirty="0">
                <a:solidFill>
                  <a:srgbClr val="7030A0"/>
                </a:solidFill>
                <a:latin typeface="Arial" pitchFamily="34" charset="0"/>
              </a:rPr>
              <a:t> </a:t>
            </a:r>
            <a:r>
              <a:rPr lang="en-GB" altLang="id-ID" sz="3600" b="1" dirty="0" err="1">
                <a:solidFill>
                  <a:srgbClr val="7030A0"/>
                </a:solidFill>
                <a:latin typeface="Arial" pitchFamily="34" charset="0"/>
              </a:rPr>
              <a:t>hipersensitifitas</a:t>
            </a:r>
            <a:r>
              <a:rPr lang="en-GB" altLang="id-ID" sz="3600" b="1" dirty="0">
                <a:solidFill>
                  <a:srgbClr val="7030A0"/>
                </a:solidFill>
                <a:latin typeface="Arial" pitchFamily="34" charset="0"/>
              </a:rPr>
              <a:t> ABC</a:t>
            </a:r>
          </a:p>
        </p:txBody>
      </p:sp>
      <p:sp>
        <p:nvSpPr>
          <p:cNvPr id="5" name="Rectangle 3"/>
          <p:cNvSpPr>
            <a:spLocks noChangeArrowheads="1"/>
          </p:cNvSpPr>
          <p:nvPr/>
        </p:nvSpPr>
        <p:spPr bwMode="auto">
          <a:xfrm>
            <a:off x="799531" y="1725310"/>
            <a:ext cx="8053387"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Aft>
                <a:spcPct val="0"/>
              </a:spcAft>
              <a:buClrTx/>
              <a:buFontTx/>
              <a:buChar char="•"/>
            </a:pPr>
            <a:r>
              <a:rPr lang="en-GB" altLang="id-ID" sz="3200" dirty="0" err="1">
                <a:latin typeface="Arial" pitchFamily="34" charset="0"/>
              </a:rPr>
              <a:t>Hentikan</a:t>
            </a:r>
            <a:r>
              <a:rPr lang="en-GB" altLang="id-ID" sz="3200" dirty="0">
                <a:latin typeface="Arial" pitchFamily="34" charset="0"/>
              </a:rPr>
              <a:t> </a:t>
            </a:r>
            <a:r>
              <a:rPr lang="en-GB" altLang="id-ID" sz="3200" dirty="0" err="1">
                <a:latin typeface="Arial" pitchFamily="34" charset="0"/>
              </a:rPr>
              <a:t>obat</a:t>
            </a:r>
            <a:r>
              <a:rPr lang="en-GB" altLang="id-ID" sz="3200" dirty="0">
                <a:latin typeface="Arial" pitchFamily="34" charset="0"/>
              </a:rPr>
              <a:t> </a:t>
            </a:r>
            <a:r>
              <a:rPr lang="en-GB" altLang="id-ID" sz="2400" dirty="0">
                <a:latin typeface="Arial" pitchFamily="34" charset="0"/>
              </a:rPr>
              <a:t>(</a:t>
            </a:r>
            <a:r>
              <a:rPr lang="en-GB" altLang="id-ID" sz="2400" dirty="0" err="1">
                <a:latin typeface="Arial" pitchFamily="34" charset="0"/>
              </a:rPr>
              <a:t>jika</a:t>
            </a:r>
            <a:r>
              <a:rPr lang="en-GB" altLang="id-ID" sz="2400" dirty="0">
                <a:latin typeface="Arial" pitchFamily="34" charset="0"/>
              </a:rPr>
              <a:t> </a:t>
            </a:r>
            <a:r>
              <a:rPr lang="en-GB" altLang="id-ID" sz="2400" dirty="0" err="1">
                <a:latin typeface="Arial" pitchFamily="34" charset="0"/>
              </a:rPr>
              <a:t>dugaan</a:t>
            </a:r>
            <a:r>
              <a:rPr lang="en-GB" altLang="id-ID" sz="2400" dirty="0">
                <a:latin typeface="Arial" pitchFamily="34" charset="0"/>
              </a:rPr>
              <a:t> diagnosis </a:t>
            </a:r>
            <a:r>
              <a:rPr lang="en-GB" altLang="id-ID" sz="2400" dirty="0" err="1">
                <a:latin typeface="Arial" pitchFamily="34" charset="0"/>
              </a:rPr>
              <a:t>kuat</a:t>
            </a:r>
            <a:r>
              <a:rPr lang="en-GB" altLang="id-ID" sz="2400" dirty="0">
                <a:latin typeface="Arial" pitchFamily="34" charset="0"/>
              </a:rPr>
              <a:t>)</a:t>
            </a:r>
          </a:p>
          <a:p>
            <a:pPr>
              <a:spcAft>
                <a:spcPct val="0"/>
              </a:spcAft>
              <a:buClrTx/>
              <a:buFontTx/>
              <a:buChar char="•"/>
            </a:pPr>
            <a:r>
              <a:rPr lang="en-US" altLang="id-ID" sz="2800" dirty="0" err="1">
                <a:latin typeface="Arial" pitchFamily="34" charset="0"/>
              </a:rPr>
              <a:t>Gejala</a:t>
            </a:r>
            <a:r>
              <a:rPr lang="en-US" altLang="id-ID" sz="2800" dirty="0">
                <a:latin typeface="Arial" pitchFamily="34" charset="0"/>
              </a:rPr>
              <a:t> </a:t>
            </a:r>
            <a:r>
              <a:rPr lang="en-US" altLang="id-ID" sz="2800" dirty="0" err="1">
                <a:latin typeface="Arial" pitchFamily="34" charset="0"/>
              </a:rPr>
              <a:t>biasanya</a:t>
            </a:r>
            <a:r>
              <a:rPr lang="en-US" altLang="id-ID" sz="2800" dirty="0">
                <a:latin typeface="Arial" pitchFamily="34" charset="0"/>
              </a:rPr>
              <a:t> </a:t>
            </a:r>
            <a:r>
              <a:rPr lang="en-US" altLang="id-ID" sz="2800" dirty="0" err="1">
                <a:latin typeface="Arial" pitchFamily="34" charset="0"/>
              </a:rPr>
              <a:t>sembuh</a:t>
            </a:r>
            <a:r>
              <a:rPr lang="en-US" altLang="id-ID" sz="2800" dirty="0">
                <a:latin typeface="Arial" pitchFamily="34" charset="0"/>
              </a:rPr>
              <a:t> </a:t>
            </a:r>
            <a:r>
              <a:rPr lang="en-US" altLang="id-ID" sz="2800" dirty="0" err="1">
                <a:latin typeface="Arial" pitchFamily="34" charset="0"/>
              </a:rPr>
              <a:t>cepat</a:t>
            </a:r>
            <a:r>
              <a:rPr lang="en-US" altLang="id-ID" sz="2800" dirty="0">
                <a:latin typeface="Arial" pitchFamily="34" charset="0"/>
              </a:rPr>
              <a:t> </a:t>
            </a:r>
            <a:r>
              <a:rPr lang="en-US" altLang="id-ID" sz="2800" dirty="0" err="1">
                <a:latin typeface="Arial" pitchFamily="34" charset="0"/>
              </a:rPr>
              <a:t>dengan</a:t>
            </a:r>
            <a:r>
              <a:rPr lang="en-US" altLang="id-ID" sz="2800" dirty="0">
                <a:latin typeface="Arial" pitchFamily="34" charset="0"/>
              </a:rPr>
              <a:t> </a:t>
            </a:r>
            <a:r>
              <a:rPr lang="en-US" altLang="id-ID" sz="2800" dirty="0" err="1">
                <a:latin typeface="Arial" pitchFamily="34" charset="0"/>
              </a:rPr>
              <a:t>penghentian</a:t>
            </a:r>
            <a:r>
              <a:rPr lang="en-US" altLang="id-ID" sz="2800" dirty="0">
                <a:latin typeface="Arial" pitchFamily="34" charset="0"/>
              </a:rPr>
              <a:t> </a:t>
            </a:r>
            <a:r>
              <a:rPr lang="en-US" altLang="id-ID" sz="2800" dirty="0" err="1">
                <a:latin typeface="Arial" pitchFamily="34" charset="0"/>
              </a:rPr>
              <a:t>terapi</a:t>
            </a:r>
            <a:endParaRPr lang="en-US" altLang="id-ID" sz="2800" dirty="0">
              <a:latin typeface="Arial" pitchFamily="34" charset="0"/>
            </a:endParaRPr>
          </a:p>
          <a:p>
            <a:pPr>
              <a:spcAft>
                <a:spcPct val="0"/>
              </a:spcAft>
              <a:buClrTx/>
              <a:buFontTx/>
              <a:buChar char="•"/>
            </a:pPr>
            <a:r>
              <a:rPr lang="en-GB" altLang="id-ID" sz="3200" dirty="0">
                <a:latin typeface="Arial" pitchFamily="34" charset="0"/>
              </a:rPr>
              <a:t>JANGAN </a:t>
            </a:r>
            <a:r>
              <a:rPr lang="en-GB" altLang="id-ID" sz="3200" dirty="0" err="1">
                <a:latin typeface="Arial" pitchFamily="34" charset="0"/>
              </a:rPr>
              <a:t>diberikan</a:t>
            </a:r>
            <a:r>
              <a:rPr lang="en-GB" altLang="id-ID" sz="3200" dirty="0">
                <a:latin typeface="Arial" pitchFamily="34" charset="0"/>
              </a:rPr>
              <a:t> </a:t>
            </a:r>
            <a:r>
              <a:rPr lang="en-GB" altLang="id-ID" sz="3200" dirty="0" err="1">
                <a:latin typeface="Arial" pitchFamily="34" charset="0"/>
              </a:rPr>
              <a:t>kembali</a:t>
            </a:r>
            <a:r>
              <a:rPr lang="en-GB" altLang="id-ID" sz="3200" dirty="0">
                <a:latin typeface="Arial" pitchFamily="34" charset="0"/>
              </a:rPr>
              <a:t> !!!</a:t>
            </a:r>
          </a:p>
          <a:p>
            <a:pPr>
              <a:spcAft>
                <a:spcPct val="0"/>
              </a:spcAft>
              <a:buClrTx/>
              <a:buFontTx/>
              <a:buChar char="•"/>
            </a:pPr>
            <a:endParaRPr lang="en-GB" altLang="id-ID" sz="3200" dirty="0">
              <a:latin typeface="Arial" pitchFamily="34" charset="0"/>
            </a:endParaRPr>
          </a:p>
          <a:p>
            <a:pPr algn="r">
              <a:spcAft>
                <a:spcPct val="0"/>
              </a:spcAft>
              <a:buClrTx/>
              <a:buFontTx/>
              <a:buNone/>
            </a:pPr>
            <a:r>
              <a:rPr lang="en-GB" altLang="id-ID" sz="2800" i="1" dirty="0" err="1">
                <a:latin typeface="Arial" pitchFamily="34" charset="0"/>
              </a:rPr>
              <a:t>Jumlah</a:t>
            </a:r>
            <a:r>
              <a:rPr lang="en-GB" altLang="id-ID" sz="2800" i="1" dirty="0">
                <a:latin typeface="Arial" pitchFamily="34" charset="0"/>
              </a:rPr>
              <a:t> </a:t>
            </a:r>
            <a:r>
              <a:rPr lang="en-GB" altLang="id-ID" sz="2800" i="1" dirty="0" err="1">
                <a:latin typeface="Arial" pitchFamily="34" charset="0"/>
              </a:rPr>
              <a:t>kematian</a:t>
            </a:r>
            <a:r>
              <a:rPr lang="en-GB" altLang="id-ID" sz="2800" i="1" dirty="0">
                <a:latin typeface="Arial" pitchFamily="34" charset="0"/>
              </a:rPr>
              <a:t> </a:t>
            </a:r>
            <a:r>
              <a:rPr lang="en-GB" altLang="id-ID" sz="2800" i="1" dirty="0" err="1">
                <a:latin typeface="Arial" pitchFamily="34" charset="0"/>
              </a:rPr>
              <a:t>pd</a:t>
            </a:r>
            <a:r>
              <a:rPr lang="en-GB" altLang="id-ID" sz="2800" i="1" dirty="0">
                <a:latin typeface="Arial" pitchFamily="34" charset="0"/>
              </a:rPr>
              <a:t> </a:t>
            </a:r>
            <a:r>
              <a:rPr lang="en-GB" altLang="id-ID" sz="2800" i="1" dirty="0" err="1">
                <a:latin typeface="Arial" pitchFamily="34" charset="0"/>
              </a:rPr>
              <a:t>pajanan</a:t>
            </a:r>
            <a:r>
              <a:rPr lang="en-GB" altLang="id-ID" sz="2800" i="1" dirty="0">
                <a:latin typeface="Arial" pitchFamily="34" charset="0"/>
              </a:rPr>
              <a:t> </a:t>
            </a:r>
            <a:r>
              <a:rPr lang="en-GB" altLang="id-ID" sz="2800" i="1" dirty="0" err="1">
                <a:latin typeface="Arial" pitchFamily="34" charset="0"/>
              </a:rPr>
              <a:t>pertama</a:t>
            </a:r>
            <a:r>
              <a:rPr lang="en-GB" altLang="id-ID" sz="2800" i="1" dirty="0">
                <a:latin typeface="Arial" pitchFamily="34" charset="0"/>
              </a:rPr>
              <a:t> = 0</a:t>
            </a:r>
          </a:p>
          <a:p>
            <a:pPr algn="r">
              <a:spcAft>
                <a:spcPct val="0"/>
              </a:spcAft>
              <a:buClrTx/>
              <a:buFontTx/>
              <a:buNone/>
            </a:pPr>
            <a:r>
              <a:rPr lang="en-GB" altLang="id-ID" sz="2800" i="1" dirty="0" err="1">
                <a:latin typeface="Arial" pitchFamily="34" charset="0"/>
              </a:rPr>
              <a:t>Jumlah</a:t>
            </a:r>
            <a:r>
              <a:rPr lang="en-GB" altLang="id-ID" sz="2800" i="1" dirty="0">
                <a:latin typeface="Arial" pitchFamily="34" charset="0"/>
              </a:rPr>
              <a:t> </a:t>
            </a:r>
            <a:r>
              <a:rPr lang="en-GB" altLang="id-ID" sz="2800" i="1" dirty="0" err="1">
                <a:latin typeface="Arial" pitchFamily="34" charset="0"/>
              </a:rPr>
              <a:t>kematian</a:t>
            </a:r>
            <a:r>
              <a:rPr lang="en-GB" altLang="id-ID" sz="2800" i="1" dirty="0">
                <a:latin typeface="Arial" pitchFamily="34" charset="0"/>
              </a:rPr>
              <a:t> = 7</a:t>
            </a:r>
          </a:p>
          <a:p>
            <a:pPr algn="r">
              <a:spcAft>
                <a:spcPct val="0"/>
              </a:spcAft>
              <a:buClrTx/>
              <a:buFontTx/>
              <a:buNone/>
            </a:pPr>
            <a:r>
              <a:rPr lang="en-GB" altLang="id-ID" sz="2800" i="1" dirty="0" err="1">
                <a:latin typeface="Arial" pitchFamily="34" charset="0"/>
              </a:rPr>
              <a:t>Jumlah</a:t>
            </a:r>
            <a:r>
              <a:rPr lang="en-GB" altLang="id-ID" sz="2800" i="1" dirty="0">
                <a:latin typeface="Arial" pitchFamily="34" charset="0"/>
              </a:rPr>
              <a:t> </a:t>
            </a:r>
            <a:r>
              <a:rPr lang="en-GB" altLang="id-ID" sz="2800" i="1" dirty="0" err="1">
                <a:latin typeface="Arial" pitchFamily="34" charset="0"/>
              </a:rPr>
              <a:t>pasien</a:t>
            </a:r>
            <a:r>
              <a:rPr lang="en-GB" altLang="id-ID" sz="2800" i="1" dirty="0">
                <a:latin typeface="Arial" pitchFamily="34" charset="0"/>
              </a:rPr>
              <a:t> </a:t>
            </a:r>
            <a:r>
              <a:rPr lang="en-GB" altLang="id-ID" sz="2800" i="1" dirty="0" err="1">
                <a:latin typeface="Arial" pitchFamily="34" charset="0"/>
              </a:rPr>
              <a:t>setahun</a:t>
            </a:r>
            <a:r>
              <a:rPr lang="en-GB" altLang="id-ID" sz="2800" i="1" dirty="0">
                <a:latin typeface="Arial" pitchFamily="34" charset="0"/>
              </a:rPr>
              <a:t> = 3,1 </a:t>
            </a:r>
            <a:r>
              <a:rPr lang="en-GB" altLang="id-ID" sz="2800" i="1" dirty="0" err="1">
                <a:latin typeface="Arial" pitchFamily="34" charset="0"/>
              </a:rPr>
              <a:t>juta</a:t>
            </a:r>
            <a:endParaRPr lang="en-GB" altLang="id-ID" sz="2800" i="1" dirty="0">
              <a:latin typeface="Arial" pitchFamily="34" charset="0"/>
            </a:endParaRPr>
          </a:p>
        </p:txBody>
      </p:sp>
    </p:spTree>
    <p:extLst>
      <p:ext uri="{BB962C8B-B14F-4D97-AF65-F5344CB8AC3E}">
        <p14:creationId xmlns:p14="http://schemas.microsoft.com/office/powerpoint/2010/main" val="1483750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766908" y="38670"/>
            <a:ext cx="8229600" cy="1143000"/>
          </a:xfrm>
        </p:spPr>
        <p:txBody>
          <a:bodyPr/>
          <a:lstStyle/>
          <a:p>
            <a:r>
              <a:rPr lang="en-GB" altLang="id-ID" b="1" dirty="0" err="1" smtClean="0">
                <a:solidFill>
                  <a:srgbClr val="7030A0"/>
                </a:solidFill>
                <a:cs typeface="Trebuchet MS" pitchFamily="34" charset="0"/>
              </a:rPr>
              <a:t>Gangguan</a:t>
            </a:r>
            <a:r>
              <a:rPr lang="en-GB" altLang="id-ID" b="1" dirty="0" smtClean="0">
                <a:solidFill>
                  <a:srgbClr val="7030A0"/>
                </a:solidFill>
                <a:cs typeface="Trebuchet MS" pitchFamily="34" charset="0"/>
              </a:rPr>
              <a:t> SSP</a:t>
            </a:r>
          </a:p>
        </p:txBody>
      </p:sp>
      <p:sp>
        <p:nvSpPr>
          <p:cNvPr id="62467" name="Rectangle 3"/>
          <p:cNvSpPr>
            <a:spLocks noGrp="1" noChangeArrowheads="1"/>
          </p:cNvSpPr>
          <p:nvPr>
            <p:ph idx="1"/>
          </p:nvPr>
        </p:nvSpPr>
        <p:spPr>
          <a:xfrm>
            <a:off x="796410" y="1755055"/>
            <a:ext cx="8229600" cy="4637088"/>
          </a:xfrm>
        </p:spPr>
        <p:txBody>
          <a:bodyPr/>
          <a:lstStyle/>
          <a:p>
            <a:pPr>
              <a:lnSpc>
                <a:spcPct val="90000"/>
              </a:lnSpc>
            </a:pPr>
            <a:r>
              <a:rPr lang="en-GB" altLang="id-ID" sz="2800" dirty="0" err="1" smtClean="0"/>
              <a:t>Terutama</a:t>
            </a:r>
            <a:r>
              <a:rPr lang="en-GB" altLang="id-ID" sz="2800" dirty="0" smtClean="0"/>
              <a:t> </a:t>
            </a:r>
            <a:r>
              <a:rPr lang="en-GB" altLang="id-ID" sz="2800" dirty="0" err="1" smtClean="0"/>
              <a:t>berhubungan</a:t>
            </a:r>
            <a:r>
              <a:rPr lang="en-GB" altLang="id-ID" sz="2800" dirty="0" smtClean="0"/>
              <a:t> </a:t>
            </a:r>
            <a:r>
              <a:rPr lang="en-GB" altLang="id-ID" sz="2800" dirty="0" err="1" smtClean="0"/>
              <a:t>dengan</a:t>
            </a:r>
            <a:r>
              <a:rPr lang="en-GB" altLang="id-ID" sz="2800" dirty="0" smtClean="0"/>
              <a:t> </a:t>
            </a:r>
            <a:r>
              <a:rPr lang="en-GB" altLang="id-ID" sz="2800" dirty="0" err="1" smtClean="0"/>
              <a:t>efavirenz</a:t>
            </a:r>
            <a:endParaRPr lang="en-GB" altLang="id-ID" sz="2800" dirty="0" smtClean="0"/>
          </a:p>
          <a:p>
            <a:pPr lvl="1">
              <a:lnSpc>
                <a:spcPct val="90000"/>
              </a:lnSpc>
            </a:pPr>
            <a:r>
              <a:rPr lang="en-GB" altLang="id-ID" sz="2400" i="1" dirty="0" err="1" smtClean="0"/>
              <a:t>obat</a:t>
            </a:r>
            <a:r>
              <a:rPr lang="en-GB" altLang="id-ID" sz="2400" i="1" dirty="0" smtClean="0"/>
              <a:t> lain ART?</a:t>
            </a:r>
          </a:p>
          <a:p>
            <a:pPr>
              <a:lnSpc>
                <a:spcPct val="90000"/>
              </a:lnSpc>
            </a:pPr>
            <a:r>
              <a:rPr lang="en-GB" altLang="id-ID" sz="2800" dirty="0" err="1" smtClean="0"/>
              <a:t>Klinis</a:t>
            </a:r>
            <a:r>
              <a:rPr lang="en-GB" altLang="id-ID" sz="2800" dirty="0" smtClean="0"/>
              <a:t> : </a:t>
            </a:r>
            <a:r>
              <a:rPr lang="en-GB" altLang="id-ID" sz="2800" dirty="0" err="1" smtClean="0"/>
              <a:t>bervariasi</a:t>
            </a:r>
            <a:endParaRPr lang="en-GB" altLang="id-ID" sz="2800" dirty="0" smtClean="0"/>
          </a:p>
          <a:p>
            <a:pPr>
              <a:lnSpc>
                <a:spcPct val="90000"/>
              </a:lnSpc>
            </a:pPr>
            <a:r>
              <a:rPr lang="en-GB" altLang="id-ID" sz="2800" dirty="0" smtClean="0"/>
              <a:t>In</a:t>
            </a:r>
            <a:r>
              <a:rPr lang="id-ID" altLang="id-ID" sz="2800" dirty="0" smtClean="0"/>
              <a:t>s</a:t>
            </a:r>
            <a:r>
              <a:rPr lang="en-GB" altLang="id-ID" sz="2800" dirty="0" err="1" smtClean="0"/>
              <a:t>iden</a:t>
            </a:r>
            <a:r>
              <a:rPr lang="id-ID" altLang="id-ID" sz="2800" dirty="0" smtClean="0"/>
              <a:t>s</a:t>
            </a:r>
            <a:r>
              <a:rPr lang="en-GB" altLang="id-ID" sz="2800" dirty="0" smtClean="0"/>
              <a:t>: 40-80%</a:t>
            </a:r>
          </a:p>
          <a:p>
            <a:pPr lvl="1">
              <a:lnSpc>
                <a:spcPct val="90000"/>
              </a:lnSpc>
            </a:pPr>
            <a:r>
              <a:rPr lang="en-GB" altLang="id-ID" sz="2400" dirty="0" err="1" smtClean="0"/>
              <a:t>Timbul</a:t>
            </a:r>
            <a:r>
              <a:rPr lang="en-GB" altLang="id-ID" sz="2400" dirty="0" smtClean="0"/>
              <a:t> </a:t>
            </a:r>
            <a:r>
              <a:rPr lang="en-GB" altLang="id-ID" sz="2400" dirty="0" err="1" smtClean="0"/>
              <a:t>dalam</a:t>
            </a:r>
            <a:r>
              <a:rPr lang="en-GB" altLang="id-ID" sz="2400" dirty="0" smtClean="0"/>
              <a:t> </a:t>
            </a:r>
            <a:r>
              <a:rPr lang="en-GB" altLang="id-ID" sz="2400" dirty="0" err="1" smtClean="0"/>
              <a:t>rentang</a:t>
            </a:r>
            <a:r>
              <a:rPr lang="en-GB" altLang="id-ID" sz="2400" dirty="0" smtClean="0"/>
              <a:t> </a:t>
            </a:r>
            <a:r>
              <a:rPr lang="en-GB" altLang="id-ID" sz="2400" dirty="0" err="1" smtClean="0"/>
              <a:t>waktu</a:t>
            </a:r>
            <a:r>
              <a:rPr lang="en-GB" altLang="id-ID" sz="2400" dirty="0" smtClean="0"/>
              <a:t> 1 - 14 </a:t>
            </a:r>
            <a:r>
              <a:rPr lang="en-GB" altLang="id-ID" sz="2400" dirty="0" err="1" smtClean="0"/>
              <a:t>hari</a:t>
            </a:r>
            <a:endParaRPr lang="en-GB" altLang="id-ID" sz="2400" dirty="0" smtClean="0"/>
          </a:p>
          <a:p>
            <a:pPr lvl="1">
              <a:lnSpc>
                <a:spcPct val="90000"/>
              </a:lnSpc>
            </a:pPr>
            <a:r>
              <a:rPr lang="en-GB" altLang="id-ID" sz="2400" dirty="0" err="1" smtClean="0"/>
              <a:t>Menurun</a:t>
            </a:r>
            <a:r>
              <a:rPr lang="en-GB" altLang="id-ID" sz="2400" dirty="0" smtClean="0"/>
              <a:t> </a:t>
            </a:r>
            <a:r>
              <a:rPr lang="en-GB" altLang="id-ID" sz="2400" dirty="0" err="1" smtClean="0"/>
              <a:t>dlm</a:t>
            </a:r>
            <a:r>
              <a:rPr lang="en-GB" altLang="id-ID" sz="2400" dirty="0" smtClean="0"/>
              <a:t> </a:t>
            </a:r>
            <a:r>
              <a:rPr lang="en-GB" altLang="id-ID" sz="2400" dirty="0" err="1" smtClean="0"/>
              <a:t>perjalanan</a:t>
            </a:r>
            <a:r>
              <a:rPr lang="en-GB" altLang="id-ID" sz="2400" dirty="0" smtClean="0"/>
              <a:t> </a:t>
            </a:r>
            <a:r>
              <a:rPr lang="en-GB" altLang="id-ID" sz="2400" dirty="0" err="1" smtClean="0"/>
              <a:t>waktu</a:t>
            </a:r>
            <a:r>
              <a:rPr lang="en-GB" altLang="id-ID" sz="2400" dirty="0" smtClean="0"/>
              <a:t> </a:t>
            </a:r>
          </a:p>
          <a:p>
            <a:pPr lvl="1">
              <a:lnSpc>
                <a:spcPct val="90000"/>
              </a:lnSpc>
            </a:pPr>
            <a:r>
              <a:rPr lang="en-GB" altLang="id-ID" sz="2400" dirty="0" err="1" smtClean="0"/>
              <a:t>Jarang</a:t>
            </a:r>
            <a:r>
              <a:rPr lang="en-GB" altLang="id-ID" sz="2400" dirty="0" smtClean="0"/>
              <a:t> </a:t>
            </a:r>
            <a:r>
              <a:rPr lang="en-GB" altLang="id-ID" sz="2400" dirty="0" err="1" smtClean="0"/>
              <a:t>berakhir</a:t>
            </a:r>
            <a:r>
              <a:rPr lang="en-GB" altLang="id-ID" sz="2400" dirty="0" smtClean="0"/>
              <a:t> </a:t>
            </a:r>
            <a:r>
              <a:rPr lang="en-GB" altLang="id-ID" sz="2400" dirty="0" err="1" smtClean="0"/>
              <a:t>dengan</a:t>
            </a:r>
            <a:r>
              <a:rPr lang="en-GB" altLang="id-ID" sz="2400" dirty="0" smtClean="0"/>
              <a:t> </a:t>
            </a:r>
            <a:r>
              <a:rPr lang="en-GB" altLang="id-ID" sz="2400" dirty="0" err="1" smtClean="0"/>
              <a:t>penghentian</a:t>
            </a:r>
            <a:r>
              <a:rPr lang="en-GB" altLang="id-ID" sz="2400" dirty="0" smtClean="0"/>
              <a:t> </a:t>
            </a:r>
            <a:r>
              <a:rPr lang="en-GB" altLang="id-ID" sz="2400" dirty="0" err="1" smtClean="0"/>
              <a:t>obat</a:t>
            </a:r>
            <a:r>
              <a:rPr lang="en-GB" altLang="id-ID" sz="2400" dirty="0" smtClean="0"/>
              <a:t> (&lt;5%) (?)</a:t>
            </a:r>
          </a:p>
          <a:p>
            <a:pPr>
              <a:lnSpc>
                <a:spcPct val="90000"/>
              </a:lnSpc>
            </a:pPr>
            <a:r>
              <a:rPr lang="en-GB" altLang="id-ID" sz="2800" dirty="0" err="1" smtClean="0"/>
              <a:t>Etiologi</a:t>
            </a:r>
            <a:r>
              <a:rPr lang="en-GB" altLang="id-ID" sz="2800" dirty="0" smtClean="0"/>
              <a:t>: </a:t>
            </a:r>
            <a:r>
              <a:rPr lang="en-GB" altLang="id-ID" sz="2800" dirty="0" err="1" smtClean="0"/>
              <a:t>tidak</a:t>
            </a:r>
            <a:r>
              <a:rPr lang="en-GB" altLang="id-ID" sz="2800" dirty="0" smtClean="0"/>
              <a:t> </a:t>
            </a:r>
            <a:r>
              <a:rPr lang="en-GB" altLang="id-ID" sz="2800" dirty="0" err="1" smtClean="0"/>
              <a:t>diketahui</a:t>
            </a:r>
            <a:endParaRPr lang="en-GB" altLang="id-ID" sz="2800" dirty="0" smtClean="0"/>
          </a:p>
          <a:p>
            <a:pPr lvl="1">
              <a:lnSpc>
                <a:spcPct val="90000"/>
              </a:lnSpc>
            </a:pPr>
            <a:r>
              <a:rPr lang="en-GB" altLang="id-ID" sz="2400" dirty="0" err="1" smtClean="0"/>
              <a:t>Tidak</a:t>
            </a:r>
            <a:r>
              <a:rPr lang="en-GB" altLang="id-ID" sz="2400" dirty="0" smtClean="0"/>
              <a:t> </a:t>
            </a:r>
            <a:r>
              <a:rPr lang="en-GB" altLang="id-ID" sz="2400" dirty="0" err="1" smtClean="0"/>
              <a:t>berhubungan</a:t>
            </a:r>
            <a:r>
              <a:rPr lang="en-GB" altLang="id-ID" sz="2400" dirty="0" smtClean="0"/>
              <a:t> </a:t>
            </a:r>
            <a:r>
              <a:rPr lang="en-GB" altLang="id-ID" sz="2400" dirty="0" err="1" smtClean="0"/>
              <a:t>dengan</a:t>
            </a:r>
            <a:r>
              <a:rPr lang="en-GB" altLang="id-ID" sz="2400" dirty="0" smtClean="0"/>
              <a:t> </a:t>
            </a:r>
            <a:r>
              <a:rPr lang="en-GB" altLang="id-ID" sz="2400" dirty="0" err="1" smtClean="0"/>
              <a:t>riwayat</a:t>
            </a:r>
            <a:r>
              <a:rPr lang="en-GB" altLang="id-ID" sz="2400" dirty="0" smtClean="0"/>
              <a:t> </a:t>
            </a:r>
            <a:r>
              <a:rPr lang="en-GB" altLang="id-ID" sz="2400" dirty="0" err="1" smtClean="0"/>
              <a:t>kejiwaan</a:t>
            </a:r>
            <a:r>
              <a:rPr lang="en-GB" altLang="id-ID" sz="2400" dirty="0" smtClean="0"/>
              <a:t> </a:t>
            </a:r>
            <a:r>
              <a:rPr lang="en-GB" altLang="id-ID" sz="2400" dirty="0" err="1" smtClean="0"/>
              <a:t>sebelumnya</a:t>
            </a:r>
            <a:endParaRPr lang="en-GB" altLang="id-ID" sz="2400" dirty="0" smtClean="0"/>
          </a:p>
          <a:p>
            <a:pPr lvl="1">
              <a:lnSpc>
                <a:spcPct val="90000"/>
              </a:lnSpc>
            </a:pPr>
            <a:r>
              <a:rPr lang="en-GB" altLang="id-ID" sz="2400" dirty="0" err="1" smtClean="0"/>
              <a:t>Geografis</a:t>
            </a:r>
            <a:r>
              <a:rPr lang="en-GB" altLang="id-ID" sz="2400" dirty="0" smtClean="0"/>
              <a:t> </a:t>
            </a:r>
            <a:r>
              <a:rPr lang="en-GB" altLang="id-ID" sz="2400" dirty="0" err="1" smtClean="0"/>
              <a:t>bervariasi</a:t>
            </a:r>
            <a:endParaRPr lang="en-GB" altLang="id-ID" sz="2400" dirty="0" smtClean="0"/>
          </a:p>
        </p:txBody>
      </p:sp>
    </p:spTree>
    <p:extLst>
      <p:ext uri="{BB962C8B-B14F-4D97-AF65-F5344CB8AC3E}">
        <p14:creationId xmlns:p14="http://schemas.microsoft.com/office/powerpoint/2010/main" val="930800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811152" y="53418"/>
            <a:ext cx="8229600" cy="1143000"/>
          </a:xfrm>
        </p:spPr>
        <p:txBody>
          <a:bodyPr/>
          <a:lstStyle/>
          <a:p>
            <a:r>
              <a:rPr lang="en-GB" altLang="id-ID" b="1" dirty="0" err="1" smtClean="0">
                <a:solidFill>
                  <a:srgbClr val="7030A0"/>
                </a:solidFill>
                <a:cs typeface="Trebuchet MS" pitchFamily="34" charset="0"/>
              </a:rPr>
              <a:t>Gangguan</a:t>
            </a:r>
            <a:r>
              <a:rPr lang="en-GB" altLang="id-ID" b="1" dirty="0" smtClean="0">
                <a:solidFill>
                  <a:srgbClr val="7030A0"/>
                </a:solidFill>
                <a:cs typeface="Trebuchet MS" pitchFamily="34" charset="0"/>
              </a:rPr>
              <a:t> SSP</a:t>
            </a:r>
          </a:p>
        </p:txBody>
      </p:sp>
      <p:sp>
        <p:nvSpPr>
          <p:cNvPr id="63491" name="Rectangle 3"/>
          <p:cNvSpPr>
            <a:spLocks noGrp="1" noChangeArrowheads="1"/>
          </p:cNvSpPr>
          <p:nvPr>
            <p:ph idx="1"/>
          </p:nvPr>
        </p:nvSpPr>
        <p:spPr>
          <a:xfrm>
            <a:off x="796404" y="1747680"/>
            <a:ext cx="8229600" cy="4525963"/>
          </a:xfrm>
        </p:spPr>
        <p:txBody>
          <a:bodyPr>
            <a:normAutofit/>
          </a:bodyPr>
          <a:lstStyle/>
          <a:p>
            <a:pPr>
              <a:lnSpc>
                <a:spcPct val="90000"/>
              </a:lnSpc>
            </a:pPr>
            <a:r>
              <a:rPr lang="en-GB" altLang="id-ID" dirty="0" err="1" smtClean="0"/>
              <a:t>Faktor</a:t>
            </a:r>
            <a:r>
              <a:rPr lang="en-GB" altLang="id-ID" dirty="0" smtClean="0"/>
              <a:t> </a:t>
            </a:r>
            <a:r>
              <a:rPr lang="en-GB" altLang="id-ID" dirty="0" err="1" smtClean="0"/>
              <a:t>yg</a:t>
            </a:r>
            <a:r>
              <a:rPr lang="en-GB" altLang="id-ID" dirty="0" smtClean="0"/>
              <a:t> </a:t>
            </a:r>
            <a:r>
              <a:rPr lang="en-GB" altLang="id-ID" dirty="0" err="1" smtClean="0"/>
              <a:t>berpengaruh</a:t>
            </a:r>
            <a:r>
              <a:rPr lang="en-GB" altLang="id-ID" dirty="0" smtClean="0"/>
              <a:t>:</a:t>
            </a:r>
          </a:p>
          <a:p>
            <a:pPr lvl="1">
              <a:lnSpc>
                <a:spcPct val="90000"/>
              </a:lnSpc>
            </a:pPr>
            <a:r>
              <a:rPr lang="en-GB" altLang="id-ID" dirty="0" err="1" smtClean="0"/>
              <a:t>Pengalaman</a:t>
            </a:r>
            <a:r>
              <a:rPr lang="en-GB" altLang="id-ID" dirty="0" smtClean="0"/>
              <a:t> </a:t>
            </a:r>
            <a:r>
              <a:rPr lang="en-GB" altLang="id-ID" dirty="0" err="1" smtClean="0"/>
              <a:t>dokter</a:t>
            </a:r>
            <a:endParaRPr lang="en-GB" altLang="id-ID" dirty="0" smtClean="0"/>
          </a:p>
          <a:p>
            <a:pPr lvl="1">
              <a:lnSpc>
                <a:spcPct val="90000"/>
              </a:lnSpc>
            </a:pPr>
            <a:r>
              <a:rPr lang="en-GB" altLang="id-ID" dirty="0" smtClean="0"/>
              <a:t>“bed-time dosing”</a:t>
            </a:r>
          </a:p>
          <a:p>
            <a:pPr lvl="1">
              <a:lnSpc>
                <a:spcPct val="90000"/>
              </a:lnSpc>
            </a:pPr>
            <a:r>
              <a:rPr lang="en-GB" altLang="id-ID" dirty="0" err="1" smtClean="0"/>
              <a:t>Perubahan</a:t>
            </a:r>
            <a:r>
              <a:rPr lang="en-GB" altLang="id-ID" dirty="0" smtClean="0"/>
              <a:t> </a:t>
            </a:r>
            <a:r>
              <a:rPr lang="en-GB" altLang="id-ID" dirty="0" err="1" smtClean="0"/>
              <a:t>obat</a:t>
            </a:r>
            <a:endParaRPr lang="en-GB" altLang="id-ID" dirty="0" smtClean="0"/>
          </a:p>
          <a:p>
            <a:pPr>
              <a:lnSpc>
                <a:spcPct val="90000"/>
              </a:lnSpc>
            </a:pPr>
            <a:r>
              <a:rPr lang="en-GB" altLang="id-ID" dirty="0" err="1" smtClean="0"/>
              <a:t>Faktor</a:t>
            </a:r>
            <a:r>
              <a:rPr lang="en-GB" altLang="id-ID" dirty="0" smtClean="0"/>
              <a:t> </a:t>
            </a:r>
            <a:r>
              <a:rPr lang="en-GB" altLang="id-ID" dirty="0" err="1" smtClean="0"/>
              <a:t>yg</a:t>
            </a:r>
            <a:r>
              <a:rPr lang="en-GB" altLang="id-ID" dirty="0" smtClean="0"/>
              <a:t> </a:t>
            </a:r>
            <a:r>
              <a:rPr lang="en-GB" altLang="id-ID" dirty="0" err="1" smtClean="0"/>
              <a:t>tidak</a:t>
            </a:r>
            <a:r>
              <a:rPr lang="en-GB" altLang="id-ID" dirty="0" smtClean="0"/>
              <a:t> </a:t>
            </a:r>
            <a:r>
              <a:rPr lang="en-GB" altLang="id-ID" dirty="0" err="1" smtClean="0"/>
              <a:t>berpengaruh</a:t>
            </a:r>
            <a:r>
              <a:rPr lang="en-GB" altLang="id-ID" dirty="0" smtClean="0"/>
              <a:t>:</a:t>
            </a:r>
          </a:p>
          <a:p>
            <a:pPr lvl="1">
              <a:lnSpc>
                <a:spcPct val="90000"/>
              </a:lnSpc>
            </a:pPr>
            <a:r>
              <a:rPr lang="en-GB" altLang="id-ID" dirty="0" smtClean="0"/>
              <a:t>split-dosing</a:t>
            </a:r>
          </a:p>
          <a:p>
            <a:pPr>
              <a:lnSpc>
                <a:spcPct val="90000"/>
              </a:lnSpc>
            </a:pPr>
            <a:r>
              <a:rPr lang="en-GB" altLang="id-ID" dirty="0" err="1" smtClean="0"/>
              <a:t>Faktor</a:t>
            </a:r>
            <a:r>
              <a:rPr lang="en-GB" altLang="id-ID" dirty="0" smtClean="0"/>
              <a:t> yang </a:t>
            </a:r>
            <a:r>
              <a:rPr lang="en-GB" altLang="id-ID" dirty="0" err="1" smtClean="0"/>
              <a:t>belum</a:t>
            </a:r>
            <a:r>
              <a:rPr lang="en-GB" altLang="id-ID" dirty="0" smtClean="0"/>
              <a:t> </a:t>
            </a:r>
            <a:r>
              <a:rPr lang="en-GB" altLang="id-ID" dirty="0" err="1" smtClean="0"/>
              <a:t>terbukti</a:t>
            </a:r>
            <a:r>
              <a:rPr lang="en-GB" altLang="id-ID" dirty="0" smtClean="0"/>
              <a:t>:</a:t>
            </a:r>
          </a:p>
          <a:p>
            <a:pPr lvl="1">
              <a:lnSpc>
                <a:spcPct val="90000"/>
              </a:lnSpc>
            </a:pPr>
            <a:r>
              <a:rPr lang="en-GB" altLang="id-ID" dirty="0" smtClean="0"/>
              <a:t>adjunctive hypnotics</a:t>
            </a:r>
          </a:p>
          <a:p>
            <a:pPr lvl="1">
              <a:lnSpc>
                <a:spcPct val="90000"/>
              </a:lnSpc>
            </a:pPr>
            <a:r>
              <a:rPr lang="en-GB" altLang="id-ID" dirty="0" err="1" smtClean="0"/>
              <a:t>Pengurangan</a:t>
            </a:r>
            <a:r>
              <a:rPr lang="en-GB" altLang="id-ID" dirty="0" smtClean="0"/>
              <a:t> </a:t>
            </a:r>
            <a:r>
              <a:rPr lang="en-GB" altLang="id-ID" dirty="0" err="1" smtClean="0"/>
              <a:t>dosis</a:t>
            </a:r>
            <a:endParaRPr lang="en-GB" altLang="id-ID" dirty="0" smtClean="0"/>
          </a:p>
        </p:txBody>
      </p:sp>
    </p:spTree>
    <p:extLst>
      <p:ext uri="{BB962C8B-B14F-4D97-AF65-F5344CB8AC3E}">
        <p14:creationId xmlns:p14="http://schemas.microsoft.com/office/powerpoint/2010/main" val="3186231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96404" y="53418"/>
            <a:ext cx="8229600" cy="1143000"/>
          </a:xfrm>
        </p:spPr>
        <p:txBody>
          <a:bodyPr/>
          <a:lstStyle/>
          <a:p>
            <a:r>
              <a:rPr lang="en-GB" altLang="id-ID" b="1" dirty="0" err="1" smtClean="0">
                <a:solidFill>
                  <a:srgbClr val="7030A0"/>
                </a:solidFill>
                <a:cs typeface="Trebuchet MS" pitchFamily="34" charset="0"/>
              </a:rPr>
              <a:t>Hepatotoksisitas</a:t>
            </a:r>
            <a:endParaRPr lang="en-GB" altLang="id-ID" b="1" dirty="0" smtClean="0">
              <a:solidFill>
                <a:srgbClr val="7030A0"/>
              </a:solidFill>
              <a:cs typeface="Trebuchet MS" pitchFamily="34" charset="0"/>
            </a:endParaRPr>
          </a:p>
        </p:txBody>
      </p:sp>
      <p:sp>
        <p:nvSpPr>
          <p:cNvPr id="64515" name="Rectangle 3"/>
          <p:cNvSpPr>
            <a:spLocks noGrp="1" noChangeArrowheads="1"/>
          </p:cNvSpPr>
          <p:nvPr>
            <p:ph idx="1"/>
          </p:nvPr>
        </p:nvSpPr>
        <p:spPr>
          <a:xfrm>
            <a:off x="825900" y="1688688"/>
            <a:ext cx="8229600" cy="4525963"/>
          </a:xfrm>
        </p:spPr>
        <p:txBody>
          <a:bodyPr/>
          <a:lstStyle/>
          <a:p>
            <a:pPr>
              <a:lnSpc>
                <a:spcPct val="90000"/>
              </a:lnSpc>
            </a:pPr>
            <a:r>
              <a:rPr lang="en-GB" altLang="id-ID" dirty="0" err="1" smtClean="0"/>
              <a:t>Berhubungan</a:t>
            </a:r>
            <a:r>
              <a:rPr lang="en-GB" altLang="id-ID" dirty="0" smtClean="0"/>
              <a:t> </a:t>
            </a:r>
            <a:r>
              <a:rPr lang="en-GB" altLang="id-ID" dirty="0" err="1" smtClean="0"/>
              <a:t>dengan</a:t>
            </a:r>
            <a:r>
              <a:rPr lang="en-GB" altLang="id-ID" dirty="0" smtClean="0"/>
              <a:t> ART</a:t>
            </a:r>
          </a:p>
          <a:p>
            <a:pPr lvl="1">
              <a:lnSpc>
                <a:spcPct val="90000"/>
              </a:lnSpc>
            </a:pPr>
            <a:r>
              <a:rPr lang="en-GB" altLang="id-ID" dirty="0" smtClean="0"/>
              <a:t>ritonavir, NNRTI (</a:t>
            </a:r>
            <a:r>
              <a:rPr lang="en-GB" altLang="id-ID" dirty="0" err="1" smtClean="0"/>
              <a:t>trtm</a:t>
            </a:r>
            <a:r>
              <a:rPr lang="en-GB" altLang="id-ID" dirty="0" smtClean="0"/>
              <a:t>. NVP)</a:t>
            </a:r>
          </a:p>
          <a:p>
            <a:pPr>
              <a:lnSpc>
                <a:spcPct val="90000"/>
              </a:lnSpc>
            </a:pPr>
            <a:r>
              <a:rPr lang="en-GB" altLang="id-ID" dirty="0" err="1" smtClean="0"/>
              <a:t>Etiologi</a:t>
            </a:r>
            <a:r>
              <a:rPr lang="en-GB" altLang="id-ID" dirty="0" smtClean="0"/>
              <a:t>:</a:t>
            </a:r>
          </a:p>
          <a:p>
            <a:pPr lvl="1">
              <a:lnSpc>
                <a:spcPct val="90000"/>
              </a:lnSpc>
            </a:pPr>
            <a:r>
              <a:rPr lang="en-GB" altLang="id-ID" dirty="0" err="1" smtClean="0"/>
              <a:t>Direk</a:t>
            </a:r>
            <a:r>
              <a:rPr lang="en-GB" altLang="id-ID" dirty="0" smtClean="0"/>
              <a:t> </a:t>
            </a:r>
            <a:r>
              <a:rPr lang="en-GB" altLang="id-ID" dirty="0" err="1" smtClean="0"/>
              <a:t>hepatotoksisitas</a:t>
            </a:r>
            <a:endParaRPr lang="en-GB" altLang="id-ID" dirty="0" smtClean="0"/>
          </a:p>
          <a:p>
            <a:pPr lvl="1">
              <a:lnSpc>
                <a:spcPct val="90000"/>
              </a:lnSpc>
            </a:pPr>
            <a:r>
              <a:rPr lang="id-ID" altLang="id-ID" dirty="0" smtClean="0"/>
              <a:t>Rekonstitusi </a:t>
            </a:r>
            <a:r>
              <a:rPr lang="en-GB" altLang="id-ID" dirty="0" err="1" smtClean="0"/>
              <a:t>imun</a:t>
            </a:r>
            <a:endParaRPr lang="en-GB" altLang="id-ID" dirty="0" smtClean="0"/>
          </a:p>
          <a:p>
            <a:pPr>
              <a:lnSpc>
                <a:spcPct val="90000"/>
              </a:lnSpc>
            </a:pPr>
            <a:r>
              <a:rPr lang="en-GB" altLang="id-ID" dirty="0" err="1" smtClean="0"/>
              <a:t>Berhubungan</a:t>
            </a:r>
            <a:r>
              <a:rPr lang="en-GB" altLang="id-ID" dirty="0" smtClean="0"/>
              <a:t>:</a:t>
            </a:r>
          </a:p>
          <a:p>
            <a:pPr lvl="1">
              <a:lnSpc>
                <a:spcPct val="90000"/>
              </a:lnSpc>
            </a:pPr>
            <a:r>
              <a:rPr lang="id-ID" altLang="id-ID" dirty="0" smtClean="0"/>
              <a:t>H</a:t>
            </a:r>
            <a:r>
              <a:rPr lang="en-GB" altLang="id-ID" dirty="0" err="1" smtClean="0"/>
              <a:t>epatitis</a:t>
            </a:r>
            <a:r>
              <a:rPr lang="en-GB" altLang="id-ID" dirty="0" smtClean="0"/>
              <a:t> </a:t>
            </a:r>
            <a:r>
              <a:rPr lang="en-GB" altLang="id-ID" dirty="0" err="1" smtClean="0"/>
              <a:t>koinfeksi</a:t>
            </a:r>
            <a:r>
              <a:rPr lang="en-GB" altLang="id-ID" dirty="0" smtClean="0"/>
              <a:t> (C </a:t>
            </a:r>
            <a:r>
              <a:rPr lang="en-GB" altLang="id-ID" dirty="0" err="1" smtClean="0"/>
              <a:t>dan</a:t>
            </a:r>
            <a:r>
              <a:rPr lang="en-GB" altLang="id-ID" dirty="0" smtClean="0"/>
              <a:t> B)</a:t>
            </a:r>
          </a:p>
          <a:p>
            <a:pPr lvl="1">
              <a:lnSpc>
                <a:spcPct val="90000"/>
              </a:lnSpc>
            </a:pPr>
            <a:r>
              <a:rPr lang="en-GB" altLang="id-ID" dirty="0" err="1" smtClean="0"/>
              <a:t>Jumlah</a:t>
            </a:r>
            <a:r>
              <a:rPr lang="en-GB" altLang="id-ID" dirty="0" smtClean="0"/>
              <a:t> CD4 </a:t>
            </a:r>
            <a:r>
              <a:rPr lang="en-GB" altLang="id-ID" dirty="0" err="1" smtClean="0"/>
              <a:t>tinggi</a:t>
            </a:r>
            <a:r>
              <a:rPr lang="en-GB" altLang="id-ID" dirty="0" smtClean="0"/>
              <a:t> (NVP)</a:t>
            </a:r>
          </a:p>
        </p:txBody>
      </p:sp>
      <p:pic>
        <p:nvPicPr>
          <p:cNvPr id="64516" name="Picture 4" descr="LIVER0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1874838"/>
            <a:ext cx="2366963"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092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781656" y="53418"/>
            <a:ext cx="8229600" cy="1143000"/>
          </a:xfrm>
        </p:spPr>
        <p:txBody>
          <a:bodyPr/>
          <a:lstStyle/>
          <a:p>
            <a:r>
              <a:rPr lang="en-US" altLang="id-ID" sz="4000" b="1" dirty="0" err="1" smtClean="0">
                <a:solidFill>
                  <a:srgbClr val="7030A0"/>
                </a:solidFill>
                <a:cs typeface="Trebuchet MS" pitchFamily="34" charset="0"/>
              </a:rPr>
              <a:t>Derajat</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gangguan</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enzim</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hati</a:t>
            </a:r>
            <a:endParaRPr lang="en-US" altLang="id-ID" sz="4000" b="1" dirty="0" smtClean="0">
              <a:solidFill>
                <a:srgbClr val="7030A0"/>
              </a:solidFill>
              <a:cs typeface="Trebuchet MS" pitchFamily="34" charset="0"/>
            </a:endParaRPr>
          </a:p>
        </p:txBody>
      </p:sp>
      <p:sp>
        <p:nvSpPr>
          <p:cNvPr id="65539" name="Rectangle 3"/>
          <p:cNvSpPr>
            <a:spLocks noGrp="1" noChangeArrowheads="1"/>
          </p:cNvSpPr>
          <p:nvPr>
            <p:ph idx="1"/>
          </p:nvPr>
        </p:nvSpPr>
        <p:spPr>
          <a:xfrm>
            <a:off x="781656" y="1762428"/>
            <a:ext cx="8229600" cy="4525963"/>
          </a:xfrm>
        </p:spPr>
        <p:txBody>
          <a:bodyPr/>
          <a:lstStyle/>
          <a:p>
            <a:r>
              <a:rPr lang="en-US" altLang="id-ID" dirty="0" err="1" smtClean="0"/>
              <a:t>Derajat</a:t>
            </a:r>
            <a:r>
              <a:rPr lang="en-US" altLang="id-ID" dirty="0" smtClean="0"/>
              <a:t> 1: 1,5 – 2,5 x </a:t>
            </a:r>
            <a:r>
              <a:rPr lang="en-US" altLang="id-ID" dirty="0" err="1" smtClean="0"/>
              <a:t>nilai</a:t>
            </a:r>
            <a:r>
              <a:rPr lang="en-US" altLang="id-ID" dirty="0" smtClean="0"/>
              <a:t> normal </a:t>
            </a:r>
            <a:r>
              <a:rPr lang="en-US" altLang="id-ID" dirty="0" err="1" smtClean="0"/>
              <a:t>tertinggi</a:t>
            </a:r>
            <a:endParaRPr lang="en-US" altLang="id-ID" dirty="0" smtClean="0"/>
          </a:p>
          <a:p>
            <a:r>
              <a:rPr lang="en-US" altLang="id-ID" dirty="0" err="1" smtClean="0"/>
              <a:t>Derajat</a:t>
            </a:r>
            <a:r>
              <a:rPr lang="en-US" altLang="id-ID" dirty="0" smtClean="0"/>
              <a:t> 2: &gt; 2,5 – 5 x </a:t>
            </a:r>
            <a:r>
              <a:rPr lang="en-US" altLang="id-ID" dirty="0" err="1" smtClean="0"/>
              <a:t>nilai</a:t>
            </a:r>
            <a:r>
              <a:rPr lang="en-US" altLang="id-ID" dirty="0" smtClean="0"/>
              <a:t> normal </a:t>
            </a:r>
            <a:r>
              <a:rPr lang="en-US" altLang="id-ID" dirty="0" err="1" smtClean="0"/>
              <a:t>tertinggi</a:t>
            </a:r>
            <a:endParaRPr lang="en-US" altLang="id-ID" dirty="0" smtClean="0"/>
          </a:p>
          <a:p>
            <a:r>
              <a:rPr lang="en-US" altLang="id-ID" dirty="0" err="1" smtClean="0"/>
              <a:t>Derajat</a:t>
            </a:r>
            <a:r>
              <a:rPr lang="en-US" altLang="id-ID" dirty="0" smtClean="0"/>
              <a:t> 3: &gt;5 – 10 x </a:t>
            </a:r>
            <a:r>
              <a:rPr lang="en-US" altLang="id-ID" dirty="0" err="1" smtClean="0"/>
              <a:t>nilai</a:t>
            </a:r>
            <a:r>
              <a:rPr lang="en-US" altLang="id-ID" dirty="0" smtClean="0"/>
              <a:t> normal </a:t>
            </a:r>
            <a:r>
              <a:rPr lang="en-US" altLang="id-ID" dirty="0" err="1" smtClean="0"/>
              <a:t>tertinggi</a:t>
            </a:r>
            <a:endParaRPr lang="en-US" altLang="id-ID" dirty="0" smtClean="0"/>
          </a:p>
          <a:p>
            <a:r>
              <a:rPr lang="en-US" altLang="id-ID" dirty="0" err="1" smtClean="0"/>
              <a:t>Derajat</a:t>
            </a:r>
            <a:r>
              <a:rPr lang="en-US" altLang="id-ID" dirty="0" smtClean="0"/>
              <a:t> 4: &gt; 10 x </a:t>
            </a:r>
            <a:r>
              <a:rPr lang="en-US" altLang="id-ID" dirty="0" err="1" smtClean="0"/>
              <a:t>nilai</a:t>
            </a:r>
            <a:r>
              <a:rPr lang="en-US" altLang="id-ID" dirty="0" smtClean="0"/>
              <a:t> normal </a:t>
            </a:r>
            <a:r>
              <a:rPr lang="en-US" altLang="id-ID" dirty="0" err="1" smtClean="0"/>
              <a:t>tertinggi</a:t>
            </a:r>
            <a:endParaRPr lang="en-US" altLang="id-ID" dirty="0" smtClean="0"/>
          </a:p>
        </p:txBody>
      </p:sp>
    </p:spTree>
    <p:extLst>
      <p:ext uri="{BB962C8B-B14F-4D97-AF65-F5344CB8AC3E}">
        <p14:creationId xmlns:p14="http://schemas.microsoft.com/office/powerpoint/2010/main" val="30768973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78420" y="63910"/>
            <a:ext cx="8305800" cy="1143000"/>
          </a:xfrm>
        </p:spPr>
        <p:txBody>
          <a:bodyPr>
            <a:noAutofit/>
          </a:bodyPr>
          <a:lstStyle/>
          <a:p>
            <a:r>
              <a:rPr lang="en-GB" altLang="id-ID" sz="3600" b="1" dirty="0" err="1" smtClean="0">
                <a:solidFill>
                  <a:srgbClr val="7030A0"/>
                </a:solidFill>
                <a:cs typeface="Trebuchet MS" pitchFamily="34" charset="0"/>
              </a:rPr>
              <a:t>Penatalaksanaan</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fungsi</a:t>
            </a:r>
            <a:r>
              <a:rPr lang="en-GB" altLang="id-ID" sz="3600" b="1" dirty="0" smtClean="0">
                <a:solidFill>
                  <a:srgbClr val="7030A0"/>
                </a:solidFill>
                <a:cs typeface="Trebuchet MS" pitchFamily="34" charset="0"/>
              </a:rPr>
              <a:t> </a:t>
            </a:r>
            <a:r>
              <a:rPr lang="en-GB" altLang="id-ID" sz="3600" b="1" dirty="0" err="1" smtClean="0">
                <a:solidFill>
                  <a:srgbClr val="7030A0"/>
                </a:solidFill>
                <a:cs typeface="Trebuchet MS" pitchFamily="34" charset="0"/>
              </a:rPr>
              <a:t>hati</a:t>
            </a:r>
            <a:r>
              <a:rPr lang="en-GB" altLang="id-ID" sz="3600" b="1" dirty="0" smtClean="0">
                <a:solidFill>
                  <a:srgbClr val="7030A0"/>
                </a:solidFill>
                <a:cs typeface="Trebuchet MS" pitchFamily="34" charset="0"/>
              </a:rPr>
              <a:t/>
            </a:r>
            <a:br>
              <a:rPr lang="en-GB" altLang="id-ID" sz="3600" b="1" dirty="0" smtClean="0">
                <a:solidFill>
                  <a:srgbClr val="7030A0"/>
                </a:solidFill>
                <a:cs typeface="Trebuchet MS" pitchFamily="34" charset="0"/>
              </a:rPr>
            </a:br>
            <a:r>
              <a:rPr lang="en-GB" altLang="id-ID" sz="3600" b="1" dirty="0" smtClean="0">
                <a:solidFill>
                  <a:srgbClr val="7030A0"/>
                </a:solidFill>
                <a:cs typeface="Trebuchet MS" pitchFamily="34" charset="0"/>
              </a:rPr>
              <a:t>yang abnormal</a:t>
            </a:r>
          </a:p>
        </p:txBody>
      </p:sp>
      <p:sp>
        <p:nvSpPr>
          <p:cNvPr id="66563" name="Rectangle 3"/>
          <p:cNvSpPr>
            <a:spLocks noGrp="1" noChangeArrowheads="1"/>
          </p:cNvSpPr>
          <p:nvPr>
            <p:ph idx="1"/>
          </p:nvPr>
        </p:nvSpPr>
        <p:spPr>
          <a:xfrm>
            <a:off x="833280" y="1656744"/>
            <a:ext cx="8077200" cy="4537075"/>
          </a:xfrm>
        </p:spPr>
        <p:txBody>
          <a:bodyPr/>
          <a:lstStyle/>
          <a:p>
            <a:pPr>
              <a:lnSpc>
                <a:spcPct val="90000"/>
              </a:lnSpc>
            </a:pPr>
            <a:r>
              <a:rPr lang="en-GB" altLang="id-ID" sz="2800" dirty="0" smtClean="0"/>
              <a:t>ART </a:t>
            </a:r>
            <a:r>
              <a:rPr lang="en-GB" altLang="id-ID" sz="2800" dirty="0" err="1" smtClean="0"/>
              <a:t>atau</a:t>
            </a:r>
            <a:r>
              <a:rPr lang="en-GB" altLang="id-ID" sz="2800" dirty="0" smtClean="0"/>
              <a:t> </a:t>
            </a:r>
            <a:r>
              <a:rPr lang="en-GB" altLang="id-ID" sz="2800" dirty="0" err="1" smtClean="0"/>
              <a:t>penyakit</a:t>
            </a:r>
            <a:r>
              <a:rPr lang="en-GB" altLang="id-ID" sz="2800" dirty="0" smtClean="0"/>
              <a:t> yang </a:t>
            </a:r>
            <a:r>
              <a:rPr lang="en-GB" altLang="id-ID" sz="2800" dirty="0" err="1" smtClean="0"/>
              <a:t>mendasari</a:t>
            </a:r>
            <a:r>
              <a:rPr lang="en-GB" altLang="id-ID" sz="2800" dirty="0" smtClean="0"/>
              <a:t>?</a:t>
            </a:r>
          </a:p>
          <a:p>
            <a:pPr>
              <a:lnSpc>
                <a:spcPct val="90000"/>
              </a:lnSpc>
            </a:pPr>
            <a:r>
              <a:rPr lang="en-GB" altLang="id-ID" sz="2800" dirty="0" smtClean="0"/>
              <a:t>“Immune reconstitution” </a:t>
            </a:r>
            <a:r>
              <a:rPr lang="en-GB" altLang="id-ID" sz="2800" dirty="0" err="1" smtClean="0"/>
              <a:t>atau</a:t>
            </a:r>
            <a:r>
              <a:rPr lang="en-GB" altLang="id-ID" sz="2800" dirty="0" smtClean="0"/>
              <a:t> </a:t>
            </a:r>
            <a:r>
              <a:rPr lang="en-GB" altLang="id-ID" sz="2800" dirty="0" err="1" smtClean="0"/>
              <a:t>efek</a:t>
            </a:r>
            <a:r>
              <a:rPr lang="en-GB" altLang="id-ID" sz="2800" dirty="0" smtClean="0"/>
              <a:t> </a:t>
            </a:r>
            <a:r>
              <a:rPr lang="en-GB" altLang="id-ID" sz="2800" dirty="0" err="1" smtClean="0"/>
              <a:t>samping</a:t>
            </a:r>
            <a:r>
              <a:rPr lang="en-GB" altLang="id-ID" sz="2800" dirty="0" smtClean="0"/>
              <a:t>?</a:t>
            </a:r>
          </a:p>
          <a:p>
            <a:pPr>
              <a:lnSpc>
                <a:spcPct val="90000"/>
              </a:lnSpc>
            </a:pPr>
            <a:endParaRPr lang="en-GB" altLang="id-ID" sz="2800" dirty="0" smtClean="0"/>
          </a:p>
          <a:p>
            <a:pPr>
              <a:lnSpc>
                <a:spcPct val="90000"/>
              </a:lnSpc>
            </a:pPr>
            <a:r>
              <a:rPr lang="en-GB" altLang="id-ID" sz="2800" dirty="0" smtClean="0"/>
              <a:t>?</a:t>
            </a:r>
            <a:r>
              <a:rPr lang="en-GB" altLang="id-ID" sz="2800" dirty="0" err="1" smtClean="0"/>
              <a:t>Hindari</a:t>
            </a:r>
            <a:r>
              <a:rPr lang="en-GB" altLang="id-ID" sz="2800" dirty="0" smtClean="0"/>
              <a:t> </a:t>
            </a:r>
            <a:r>
              <a:rPr lang="en-GB" altLang="id-ID" sz="2800" dirty="0" err="1" smtClean="0"/>
              <a:t>obat</a:t>
            </a:r>
            <a:r>
              <a:rPr lang="en-GB" altLang="id-ID" sz="2800" dirty="0" smtClean="0"/>
              <a:t> </a:t>
            </a:r>
            <a:r>
              <a:rPr lang="en-GB" altLang="id-ID" sz="2800" dirty="0" err="1" smtClean="0"/>
              <a:t>hepatotoksik</a:t>
            </a:r>
            <a:r>
              <a:rPr lang="en-GB" altLang="id-ID" sz="2800" dirty="0" smtClean="0"/>
              <a:t> </a:t>
            </a:r>
            <a:r>
              <a:rPr lang="en-GB" altLang="id-ID" sz="2800" dirty="0" err="1" smtClean="0"/>
              <a:t>dalam</a:t>
            </a:r>
            <a:r>
              <a:rPr lang="en-GB" altLang="id-ID" sz="2800" dirty="0" smtClean="0"/>
              <a:t> </a:t>
            </a:r>
            <a:r>
              <a:rPr lang="en-GB" altLang="id-ID" sz="2800" dirty="0" err="1" smtClean="0"/>
              <a:t>koinfeksi</a:t>
            </a:r>
            <a:r>
              <a:rPr lang="en-GB" altLang="id-ID" sz="2800" dirty="0" smtClean="0"/>
              <a:t> </a:t>
            </a:r>
          </a:p>
          <a:p>
            <a:pPr>
              <a:lnSpc>
                <a:spcPct val="90000"/>
              </a:lnSpc>
              <a:buFontTx/>
              <a:buNone/>
            </a:pPr>
            <a:endParaRPr lang="en-GB" altLang="id-ID" sz="2800" dirty="0" smtClean="0"/>
          </a:p>
          <a:p>
            <a:pPr>
              <a:lnSpc>
                <a:spcPct val="90000"/>
              </a:lnSpc>
            </a:pPr>
            <a:r>
              <a:rPr lang="en-GB" altLang="id-ID" sz="2800" dirty="0" smtClean="0"/>
              <a:t>Stop </a:t>
            </a:r>
            <a:r>
              <a:rPr lang="en-GB" altLang="id-ID" sz="2800" dirty="0" err="1" smtClean="0"/>
              <a:t>jika</a:t>
            </a:r>
            <a:r>
              <a:rPr lang="en-GB" altLang="id-ID" sz="2800" dirty="0" smtClean="0"/>
              <a:t> &gt;10x; </a:t>
            </a:r>
            <a:r>
              <a:rPr lang="en-GB" altLang="id-ID" sz="2800" dirty="0" err="1" smtClean="0"/>
              <a:t>awasi</a:t>
            </a:r>
            <a:r>
              <a:rPr lang="en-GB" altLang="id-ID" sz="2800" dirty="0" smtClean="0"/>
              <a:t> </a:t>
            </a:r>
            <a:r>
              <a:rPr lang="en-GB" altLang="id-ID" sz="2800" dirty="0" err="1" smtClean="0"/>
              <a:t>ketat</a:t>
            </a:r>
            <a:r>
              <a:rPr lang="en-GB" altLang="id-ID" sz="2800" dirty="0" smtClean="0"/>
              <a:t> </a:t>
            </a:r>
            <a:r>
              <a:rPr lang="en-GB" altLang="id-ID" sz="2800" dirty="0" err="1" smtClean="0"/>
              <a:t>jika</a:t>
            </a:r>
            <a:r>
              <a:rPr lang="en-GB" altLang="id-ID" sz="2800" dirty="0" smtClean="0"/>
              <a:t> &gt;5x</a:t>
            </a:r>
          </a:p>
          <a:p>
            <a:pPr>
              <a:lnSpc>
                <a:spcPct val="90000"/>
              </a:lnSpc>
            </a:pPr>
            <a:r>
              <a:rPr lang="en-GB" altLang="id-ID" sz="2800" dirty="0" err="1" smtClean="0"/>
              <a:t>Ingat</a:t>
            </a:r>
            <a:r>
              <a:rPr lang="en-GB" altLang="id-ID" sz="2800" dirty="0" smtClean="0"/>
              <a:t> </a:t>
            </a:r>
            <a:r>
              <a:rPr lang="en-GB" altLang="id-ID" sz="2800" dirty="0" err="1" smtClean="0"/>
              <a:t>obat</a:t>
            </a:r>
            <a:r>
              <a:rPr lang="en-GB" altLang="id-ID" sz="2800" dirty="0" smtClean="0"/>
              <a:t> lain…….</a:t>
            </a:r>
          </a:p>
          <a:p>
            <a:pPr>
              <a:lnSpc>
                <a:spcPct val="90000"/>
              </a:lnSpc>
            </a:pPr>
            <a:endParaRPr lang="en-GB" altLang="id-ID" sz="2800" dirty="0" smtClean="0"/>
          </a:p>
          <a:p>
            <a:pPr>
              <a:lnSpc>
                <a:spcPct val="90000"/>
              </a:lnSpc>
            </a:pPr>
            <a:r>
              <a:rPr lang="en-GB" altLang="id-ID" sz="2800" dirty="0" err="1" smtClean="0"/>
              <a:t>Jangan</a:t>
            </a:r>
            <a:r>
              <a:rPr lang="en-GB" altLang="id-ID" sz="2800" dirty="0" smtClean="0"/>
              <a:t> </a:t>
            </a:r>
            <a:r>
              <a:rPr lang="en-GB" altLang="id-ID" sz="2800" dirty="0" err="1" smtClean="0"/>
              <a:t>gunakan</a:t>
            </a:r>
            <a:r>
              <a:rPr lang="en-GB" altLang="id-ID" sz="2800" dirty="0" smtClean="0"/>
              <a:t> NVP </a:t>
            </a:r>
            <a:r>
              <a:rPr lang="en-GB" altLang="id-ID" sz="2800" dirty="0" err="1" smtClean="0"/>
              <a:t>dalam</a:t>
            </a:r>
            <a:r>
              <a:rPr lang="en-GB" altLang="id-ID" sz="2800" dirty="0" smtClean="0"/>
              <a:t> PEP</a:t>
            </a:r>
          </a:p>
        </p:txBody>
      </p:sp>
    </p:spTree>
    <p:extLst>
      <p:ext uri="{BB962C8B-B14F-4D97-AF65-F5344CB8AC3E}">
        <p14:creationId xmlns:p14="http://schemas.microsoft.com/office/powerpoint/2010/main" val="22267653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10124" y="67846"/>
            <a:ext cx="8229600" cy="1143000"/>
          </a:xfrm>
        </p:spPr>
        <p:txBody>
          <a:bodyPr/>
          <a:lstStyle/>
          <a:p>
            <a:r>
              <a:rPr lang="en-GB" altLang="id-ID" b="1" dirty="0" err="1" smtClean="0">
                <a:solidFill>
                  <a:srgbClr val="7030A0"/>
                </a:solidFill>
                <a:cs typeface="Trebuchet MS" pitchFamily="34" charset="0"/>
              </a:rPr>
              <a:t>Neuropati</a:t>
            </a:r>
            <a:r>
              <a:rPr lang="en-GB" altLang="id-ID" b="1" dirty="0" smtClean="0">
                <a:solidFill>
                  <a:srgbClr val="7030A0"/>
                </a:solidFill>
                <a:cs typeface="Trebuchet MS" pitchFamily="34" charset="0"/>
              </a:rPr>
              <a:t> </a:t>
            </a:r>
            <a:r>
              <a:rPr lang="en-GB" altLang="id-ID" b="1" dirty="0" err="1" smtClean="0">
                <a:solidFill>
                  <a:srgbClr val="7030A0"/>
                </a:solidFill>
                <a:cs typeface="Trebuchet MS" pitchFamily="34" charset="0"/>
              </a:rPr>
              <a:t>perifer</a:t>
            </a:r>
            <a:endParaRPr lang="en-GB" altLang="id-ID" b="1" dirty="0" smtClean="0">
              <a:solidFill>
                <a:srgbClr val="7030A0"/>
              </a:solidFill>
              <a:cs typeface="Trebuchet MS" pitchFamily="34" charset="0"/>
            </a:endParaRPr>
          </a:p>
        </p:txBody>
      </p:sp>
      <p:sp>
        <p:nvSpPr>
          <p:cNvPr id="5" name="Rectangle 3"/>
          <p:cNvSpPr txBox="1">
            <a:spLocks noChangeArrowheads="1"/>
          </p:cNvSpPr>
          <p:nvPr/>
        </p:nvSpPr>
        <p:spPr>
          <a:xfrm>
            <a:off x="748212" y="1637463"/>
            <a:ext cx="5905500" cy="51355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GB" altLang="id-ID" sz="2400" dirty="0" err="1" smtClean="0"/>
              <a:t>Insidens</a:t>
            </a:r>
            <a:r>
              <a:rPr lang="en-GB" altLang="id-ID" sz="2400" dirty="0" smtClean="0"/>
              <a:t>: 5-10%</a:t>
            </a:r>
          </a:p>
          <a:p>
            <a:pPr>
              <a:lnSpc>
                <a:spcPct val="80000"/>
              </a:lnSpc>
            </a:pPr>
            <a:endParaRPr lang="en-GB" altLang="id-ID" sz="2400" dirty="0" smtClean="0"/>
          </a:p>
          <a:p>
            <a:pPr>
              <a:lnSpc>
                <a:spcPct val="80000"/>
              </a:lnSpc>
            </a:pPr>
            <a:r>
              <a:rPr lang="en-GB" altLang="id-ID" sz="2400" dirty="0" err="1" smtClean="0"/>
              <a:t>Berkaitan</a:t>
            </a:r>
            <a:r>
              <a:rPr lang="en-GB" altLang="id-ID" sz="2400" dirty="0" smtClean="0"/>
              <a:t> </a:t>
            </a:r>
            <a:r>
              <a:rPr lang="en-GB" altLang="id-ID" sz="2400" dirty="0" err="1" smtClean="0"/>
              <a:t>dengan</a:t>
            </a:r>
            <a:r>
              <a:rPr lang="en-GB" altLang="id-ID" sz="2400" dirty="0" smtClean="0"/>
              <a:t> :</a:t>
            </a:r>
          </a:p>
          <a:p>
            <a:pPr lvl="1">
              <a:lnSpc>
                <a:spcPct val="80000"/>
              </a:lnSpc>
            </a:pPr>
            <a:r>
              <a:rPr lang="en-GB" altLang="id-ID" sz="2400" dirty="0" err="1" smtClean="0"/>
              <a:t>Terapi</a:t>
            </a:r>
            <a:r>
              <a:rPr lang="en-GB" altLang="id-ID" sz="2400" dirty="0" smtClean="0"/>
              <a:t> NRTI, </a:t>
            </a:r>
            <a:r>
              <a:rPr lang="en-GB" altLang="id-ID" sz="2400" dirty="0" err="1" smtClean="0"/>
              <a:t>terutama</a:t>
            </a:r>
            <a:r>
              <a:rPr lang="en-GB" altLang="id-ID" sz="2400" dirty="0" smtClean="0"/>
              <a:t> </a:t>
            </a:r>
            <a:r>
              <a:rPr lang="en-GB" altLang="id-ID" sz="2400" dirty="0" err="1" smtClean="0"/>
              <a:t>obat</a:t>
            </a:r>
            <a:r>
              <a:rPr lang="en-GB" altLang="id-ID" sz="2400" dirty="0" smtClean="0"/>
              <a:t> “d” </a:t>
            </a:r>
          </a:p>
          <a:p>
            <a:pPr lvl="1">
              <a:lnSpc>
                <a:spcPct val="80000"/>
              </a:lnSpc>
            </a:pPr>
            <a:r>
              <a:rPr lang="en-GB" altLang="id-ID" sz="2400" dirty="0" smtClean="0"/>
              <a:t>Lama </a:t>
            </a:r>
            <a:r>
              <a:rPr lang="en-GB" altLang="id-ID" sz="2400" dirty="0" err="1" smtClean="0"/>
              <a:t>terapi</a:t>
            </a:r>
            <a:endParaRPr lang="en-GB" altLang="id-ID" sz="2400" dirty="0" smtClean="0"/>
          </a:p>
          <a:p>
            <a:pPr>
              <a:lnSpc>
                <a:spcPct val="80000"/>
              </a:lnSpc>
            </a:pPr>
            <a:endParaRPr lang="en-GB" altLang="id-ID" sz="2400" dirty="0" smtClean="0"/>
          </a:p>
          <a:p>
            <a:pPr>
              <a:lnSpc>
                <a:spcPct val="80000"/>
              </a:lnSpc>
            </a:pPr>
            <a:r>
              <a:rPr lang="en-GB" altLang="id-ID" sz="2400" dirty="0" err="1" smtClean="0"/>
              <a:t>Faktor</a:t>
            </a:r>
            <a:r>
              <a:rPr lang="en-GB" altLang="id-ID" sz="2400" dirty="0" smtClean="0"/>
              <a:t> </a:t>
            </a:r>
            <a:r>
              <a:rPr lang="en-GB" altLang="id-ID" sz="2400" dirty="0" err="1" smtClean="0"/>
              <a:t>terkait</a:t>
            </a:r>
            <a:r>
              <a:rPr lang="en-GB" altLang="id-ID" sz="2400" dirty="0" smtClean="0"/>
              <a:t> lain:</a:t>
            </a:r>
          </a:p>
          <a:p>
            <a:pPr lvl="1">
              <a:lnSpc>
                <a:spcPct val="80000"/>
              </a:lnSpc>
            </a:pPr>
            <a:r>
              <a:rPr lang="en-GB" altLang="id-ID" sz="2400" dirty="0" err="1" smtClean="0"/>
              <a:t>Jumlah</a:t>
            </a:r>
            <a:r>
              <a:rPr lang="en-GB" altLang="id-ID" sz="2400" dirty="0" smtClean="0"/>
              <a:t> CD4 </a:t>
            </a:r>
            <a:r>
              <a:rPr lang="en-GB" altLang="id-ID" sz="2400" dirty="0" err="1" smtClean="0"/>
              <a:t>rendah</a:t>
            </a:r>
            <a:endParaRPr lang="en-GB" altLang="id-ID" sz="2400" dirty="0" smtClean="0"/>
          </a:p>
          <a:p>
            <a:pPr lvl="1">
              <a:lnSpc>
                <a:spcPct val="80000"/>
              </a:lnSpc>
            </a:pPr>
            <a:r>
              <a:rPr lang="en-GB" altLang="id-ID" sz="2400" dirty="0" err="1" smtClean="0"/>
              <a:t>Obat</a:t>
            </a:r>
            <a:r>
              <a:rPr lang="en-GB" altLang="id-ID" sz="2400" dirty="0" smtClean="0"/>
              <a:t> lain</a:t>
            </a:r>
          </a:p>
          <a:p>
            <a:pPr lvl="1">
              <a:lnSpc>
                <a:spcPct val="80000"/>
              </a:lnSpc>
            </a:pPr>
            <a:r>
              <a:rPr lang="en-GB" altLang="id-ID" sz="2400" dirty="0" err="1" smtClean="0"/>
              <a:t>Alkohol</a:t>
            </a:r>
            <a:endParaRPr lang="en-GB" altLang="id-ID" sz="2400" dirty="0" smtClean="0"/>
          </a:p>
          <a:p>
            <a:pPr lvl="1">
              <a:lnSpc>
                <a:spcPct val="80000"/>
              </a:lnSpc>
            </a:pPr>
            <a:endParaRPr lang="en-GB" altLang="id-ID" sz="2400" dirty="0" smtClean="0"/>
          </a:p>
          <a:p>
            <a:pPr>
              <a:lnSpc>
                <a:spcPct val="80000"/>
              </a:lnSpc>
            </a:pPr>
            <a:r>
              <a:rPr lang="en-GB" altLang="id-ID" sz="2400" dirty="0" err="1" smtClean="0"/>
              <a:t>Gejala</a:t>
            </a:r>
            <a:r>
              <a:rPr lang="en-GB" altLang="id-ID" sz="2400" dirty="0" smtClean="0"/>
              <a:t> </a:t>
            </a:r>
            <a:r>
              <a:rPr lang="en-GB" altLang="id-ID" sz="2400" dirty="0" err="1" smtClean="0"/>
              <a:t>utama</a:t>
            </a:r>
            <a:r>
              <a:rPr lang="en-GB" altLang="id-ID" sz="2400" dirty="0" smtClean="0"/>
              <a:t>: </a:t>
            </a:r>
            <a:r>
              <a:rPr lang="en-GB" altLang="id-ID" sz="2400" dirty="0" err="1" smtClean="0"/>
              <a:t>kebal</a:t>
            </a:r>
            <a:r>
              <a:rPr lang="en-GB" altLang="id-ID" sz="2400" dirty="0" smtClean="0"/>
              <a:t>, </a:t>
            </a:r>
            <a:r>
              <a:rPr lang="en-GB" altLang="id-ID" sz="2400" dirty="0" err="1" smtClean="0"/>
              <a:t>kesemutan</a:t>
            </a:r>
            <a:r>
              <a:rPr lang="en-GB" altLang="id-ID" sz="2400" dirty="0" smtClean="0"/>
              <a:t>, episode </a:t>
            </a:r>
            <a:r>
              <a:rPr lang="en-GB" altLang="id-ID" sz="2400" dirty="0" err="1" smtClean="0"/>
              <a:t>nyeri</a:t>
            </a:r>
            <a:r>
              <a:rPr lang="en-GB" altLang="id-ID" sz="2400" dirty="0" smtClean="0"/>
              <a:t> “shooting” pain</a:t>
            </a:r>
          </a:p>
          <a:p>
            <a:pPr>
              <a:lnSpc>
                <a:spcPct val="80000"/>
              </a:lnSpc>
            </a:pPr>
            <a:r>
              <a:rPr lang="en-GB" altLang="id-ID" sz="2400" dirty="0" err="1" smtClean="0"/>
              <a:t>Menurunnya</a:t>
            </a:r>
            <a:r>
              <a:rPr lang="en-GB" altLang="id-ID" sz="2400" dirty="0" smtClean="0"/>
              <a:t> </a:t>
            </a:r>
            <a:r>
              <a:rPr lang="en-GB" altLang="id-ID" sz="2400" dirty="0" err="1" smtClean="0"/>
              <a:t>sensasi</a:t>
            </a:r>
            <a:r>
              <a:rPr lang="en-GB" altLang="id-ID" sz="2400" dirty="0" smtClean="0"/>
              <a:t> </a:t>
            </a:r>
            <a:r>
              <a:rPr lang="en-GB" altLang="id-ID" sz="2400" dirty="0" err="1" smtClean="0"/>
              <a:t>getar</a:t>
            </a:r>
            <a:endParaRPr lang="en-GB" altLang="id-ID" sz="2400" b="1" dirty="0" smtClean="0"/>
          </a:p>
        </p:txBody>
      </p:sp>
      <p:pic>
        <p:nvPicPr>
          <p:cNvPr id="6" name="Picture 4" descr="Man Colour2"/>
          <p:cNvPicPr>
            <a:picLocks noGrp="1" noChangeAspect="1" noChangeArrowheads="1"/>
          </p:cNvPicPr>
          <p:nvPr>
            <p:ph sz="half" idx="4294967295"/>
          </p:nvPr>
        </p:nvPicPr>
        <p:blipFill>
          <a:blip r:embed="rId2">
            <a:clrChange>
              <a:clrFrom>
                <a:srgbClr val="000099"/>
              </a:clrFrom>
              <a:clrTo>
                <a:srgbClr val="000099">
                  <a:alpha val="0"/>
                </a:srgbClr>
              </a:clrTo>
            </a:clrChange>
            <a:extLst>
              <a:ext uri="{28A0092B-C50C-407E-A947-70E740481C1C}">
                <a14:useLocalDpi xmlns:a14="http://schemas.microsoft.com/office/drawing/2010/main" val="0"/>
              </a:ext>
            </a:extLst>
          </a:blip>
          <a:srcRect/>
          <a:stretch>
            <a:fillRect/>
          </a:stretch>
        </p:blipFill>
        <p:spPr bwMode="ltGray">
          <a:xfrm>
            <a:off x="6691647" y="1846094"/>
            <a:ext cx="1973262" cy="4525962"/>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54727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266322" y="146889"/>
            <a:ext cx="7124700" cy="923925"/>
          </a:xfrm>
        </p:spPr>
        <p:txBody>
          <a:bodyPr/>
          <a:lstStyle/>
          <a:p>
            <a:r>
              <a:rPr lang="en-GB" altLang="id-ID" sz="4000" b="1" dirty="0" err="1" smtClean="0">
                <a:solidFill>
                  <a:srgbClr val="7030A0"/>
                </a:solidFill>
                <a:cs typeface="Trebuchet MS" pitchFamily="34" charset="0"/>
              </a:rPr>
              <a:t>Manajemen</a:t>
            </a:r>
            <a:r>
              <a:rPr lang="en-GB" altLang="id-ID" sz="4000" b="1" dirty="0" smtClean="0">
                <a:solidFill>
                  <a:srgbClr val="7030A0"/>
                </a:solidFill>
                <a:cs typeface="Trebuchet MS" pitchFamily="34" charset="0"/>
              </a:rPr>
              <a:t> </a:t>
            </a:r>
            <a:r>
              <a:rPr lang="en-GB" altLang="id-ID" sz="4000" b="1" dirty="0" err="1" smtClean="0">
                <a:solidFill>
                  <a:srgbClr val="7030A0"/>
                </a:solidFill>
                <a:cs typeface="Trebuchet MS" pitchFamily="34" charset="0"/>
              </a:rPr>
              <a:t>neuropati</a:t>
            </a:r>
            <a:r>
              <a:rPr lang="en-GB" altLang="id-ID" sz="4000" b="1" dirty="0" smtClean="0">
                <a:solidFill>
                  <a:srgbClr val="7030A0"/>
                </a:solidFill>
                <a:cs typeface="Trebuchet MS" pitchFamily="34" charset="0"/>
              </a:rPr>
              <a:t> </a:t>
            </a:r>
            <a:r>
              <a:rPr lang="en-GB" altLang="id-ID" sz="4000" b="1" dirty="0" err="1" smtClean="0">
                <a:solidFill>
                  <a:srgbClr val="7030A0"/>
                </a:solidFill>
                <a:cs typeface="Trebuchet MS" pitchFamily="34" charset="0"/>
              </a:rPr>
              <a:t>perifer</a:t>
            </a:r>
            <a:endParaRPr lang="en-GB" altLang="id-ID" sz="4000" b="1" dirty="0" smtClean="0">
              <a:solidFill>
                <a:srgbClr val="7030A0"/>
              </a:solidFill>
              <a:cs typeface="Trebuchet MS" pitchFamily="34" charset="0"/>
            </a:endParaRPr>
          </a:p>
        </p:txBody>
      </p:sp>
      <p:sp>
        <p:nvSpPr>
          <p:cNvPr id="5" name="Rectangle 3"/>
          <p:cNvSpPr>
            <a:spLocks noGrp="1" noChangeArrowheads="1"/>
          </p:cNvSpPr>
          <p:nvPr>
            <p:ph idx="1"/>
          </p:nvPr>
        </p:nvSpPr>
        <p:spPr>
          <a:xfrm>
            <a:off x="810124" y="1632284"/>
            <a:ext cx="8173455" cy="4781550"/>
          </a:xfrm>
        </p:spPr>
        <p:txBody>
          <a:bodyPr/>
          <a:lstStyle/>
          <a:p>
            <a:pPr>
              <a:lnSpc>
                <a:spcPct val="90000"/>
              </a:lnSpc>
            </a:pPr>
            <a:r>
              <a:rPr lang="en-GB" altLang="id-ID" sz="2800" dirty="0" err="1" smtClean="0"/>
              <a:t>Menghentikan</a:t>
            </a:r>
            <a:r>
              <a:rPr lang="en-GB" altLang="id-ID" sz="2800" dirty="0" smtClean="0"/>
              <a:t> </a:t>
            </a:r>
            <a:r>
              <a:rPr lang="en-GB" altLang="id-ID" sz="2800" dirty="0" err="1" smtClean="0"/>
              <a:t>obat</a:t>
            </a:r>
            <a:r>
              <a:rPr lang="en-GB" altLang="id-ID" sz="2800" dirty="0" smtClean="0"/>
              <a:t> yang </a:t>
            </a:r>
            <a:r>
              <a:rPr lang="en-GB" altLang="id-ID" sz="2800" dirty="0" err="1" smtClean="0"/>
              <a:t>mengganggu</a:t>
            </a:r>
            <a:endParaRPr lang="en-GB" altLang="id-ID" sz="2800" dirty="0" smtClean="0"/>
          </a:p>
          <a:p>
            <a:pPr>
              <a:lnSpc>
                <a:spcPct val="90000"/>
              </a:lnSpc>
            </a:pPr>
            <a:r>
              <a:rPr lang="en-GB" altLang="id-ID" sz="2800" dirty="0" err="1" smtClean="0"/>
              <a:t>Menurunkan</a:t>
            </a:r>
            <a:r>
              <a:rPr lang="en-GB" altLang="id-ID" sz="2800" dirty="0" smtClean="0"/>
              <a:t> </a:t>
            </a:r>
            <a:r>
              <a:rPr lang="en-GB" altLang="id-ID" sz="2800" dirty="0" err="1" smtClean="0"/>
              <a:t>dosis</a:t>
            </a:r>
            <a:r>
              <a:rPr lang="en-GB" altLang="id-ID" sz="2800" dirty="0" smtClean="0"/>
              <a:t> </a:t>
            </a:r>
            <a:r>
              <a:rPr lang="en-GB" altLang="id-ID" sz="2800" dirty="0" err="1" smtClean="0"/>
              <a:t>obat</a:t>
            </a:r>
            <a:r>
              <a:rPr lang="en-GB" altLang="id-ID" sz="2800" dirty="0" smtClean="0"/>
              <a:t> </a:t>
            </a:r>
            <a:r>
              <a:rPr lang="en-GB" altLang="id-ID" sz="2800" dirty="0" err="1" smtClean="0"/>
              <a:t>yg</a:t>
            </a:r>
            <a:r>
              <a:rPr lang="en-GB" altLang="id-ID" sz="2800" dirty="0" smtClean="0"/>
              <a:t> </a:t>
            </a:r>
            <a:r>
              <a:rPr lang="en-GB" altLang="id-ID" sz="2800" dirty="0" err="1" smtClean="0"/>
              <a:t>mengganggu</a:t>
            </a:r>
            <a:endParaRPr lang="en-GB" altLang="id-ID" sz="2800" dirty="0" smtClean="0"/>
          </a:p>
          <a:p>
            <a:pPr>
              <a:lnSpc>
                <a:spcPct val="90000"/>
              </a:lnSpc>
            </a:pPr>
            <a:r>
              <a:rPr lang="en-GB" altLang="id-ID" sz="2800" dirty="0" err="1" smtClean="0"/>
              <a:t>Obati</a:t>
            </a:r>
            <a:r>
              <a:rPr lang="en-GB" altLang="id-ID" sz="2800" dirty="0" smtClean="0"/>
              <a:t> </a:t>
            </a:r>
            <a:r>
              <a:rPr lang="en-GB" altLang="id-ID" sz="2800" dirty="0" err="1" smtClean="0"/>
              <a:t>gejala</a:t>
            </a:r>
            <a:r>
              <a:rPr lang="en-GB" altLang="id-ID" sz="2800" dirty="0" smtClean="0"/>
              <a:t>:</a:t>
            </a:r>
            <a:endParaRPr lang="en-GB" altLang="id-ID" sz="2800" b="1" dirty="0" smtClean="0"/>
          </a:p>
          <a:p>
            <a:pPr lvl="1">
              <a:lnSpc>
                <a:spcPct val="90000"/>
              </a:lnSpc>
            </a:pPr>
            <a:r>
              <a:rPr lang="en-GB" altLang="id-ID" dirty="0" smtClean="0"/>
              <a:t>NSAID, </a:t>
            </a:r>
            <a:r>
              <a:rPr lang="en-GB" altLang="id-ID" dirty="0" err="1" smtClean="0"/>
              <a:t>asetaminofen</a:t>
            </a:r>
            <a:endParaRPr lang="en-GB" altLang="id-ID" dirty="0" smtClean="0"/>
          </a:p>
          <a:p>
            <a:pPr lvl="1">
              <a:lnSpc>
                <a:spcPct val="90000"/>
              </a:lnSpc>
            </a:pPr>
            <a:r>
              <a:rPr lang="en-GB" altLang="id-ID" dirty="0" smtClean="0"/>
              <a:t>gabapentin</a:t>
            </a:r>
          </a:p>
          <a:p>
            <a:pPr lvl="1">
              <a:lnSpc>
                <a:spcPct val="90000"/>
              </a:lnSpc>
            </a:pPr>
            <a:r>
              <a:rPr lang="en-GB" altLang="id-ID" dirty="0" smtClean="0"/>
              <a:t>tricyclic anti-depressants</a:t>
            </a:r>
          </a:p>
          <a:p>
            <a:pPr lvl="1">
              <a:lnSpc>
                <a:spcPct val="90000"/>
              </a:lnSpc>
            </a:pPr>
            <a:r>
              <a:rPr lang="en-GB" altLang="id-ID" dirty="0" smtClean="0"/>
              <a:t>acetyl carnitine</a:t>
            </a:r>
          </a:p>
          <a:p>
            <a:pPr>
              <a:lnSpc>
                <a:spcPct val="90000"/>
              </a:lnSpc>
            </a:pPr>
            <a:r>
              <a:rPr lang="en-GB" altLang="id-ID" sz="2800" dirty="0" err="1" smtClean="0"/>
              <a:t>Penanganan</a:t>
            </a:r>
            <a:r>
              <a:rPr lang="en-GB" altLang="id-ID" sz="2800" dirty="0" smtClean="0"/>
              <a:t> </a:t>
            </a:r>
            <a:r>
              <a:rPr lang="en-GB" altLang="id-ID" sz="2800" dirty="0" err="1" smtClean="0"/>
              <a:t>penyebab</a:t>
            </a:r>
            <a:r>
              <a:rPr lang="en-GB" altLang="id-ID" sz="2800" dirty="0" smtClean="0"/>
              <a:t> lain : HIV, </a:t>
            </a:r>
            <a:r>
              <a:rPr lang="en-GB" altLang="id-ID" sz="2800" dirty="0" err="1" smtClean="0"/>
              <a:t>alkohol</a:t>
            </a:r>
            <a:r>
              <a:rPr lang="en-GB" altLang="id-ID" sz="2800" dirty="0" smtClean="0"/>
              <a:t>, DM, </a:t>
            </a:r>
            <a:r>
              <a:rPr lang="en-GB" altLang="id-ID" sz="2800" dirty="0" err="1" smtClean="0"/>
              <a:t>obat</a:t>
            </a:r>
            <a:r>
              <a:rPr lang="en-GB" altLang="id-ID" sz="2800" dirty="0" smtClean="0"/>
              <a:t> lain (INH), </a:t>
            </a:r>
            <a:r>
              <a:rPr lang="en-GB" altLang="id-ID" sz="2800" dirty="0" err="1" smtClean="0"/>
              <a:t>nutrisi</a:t>
            </a:r>
            <a:endParaRPr lang="en-GB" altLang="id-ID" sz="2800" dirty="0" smtClean="0"/>
          </a:p>
          <a:p>
            <a:pPr>
              <a:lnSpc>
                <a:spcPct val="90000"/>
              </a:lnSpc>
            </a:pPr>
            <a:r>
              <a:rPr lang="en-GB" altLang="id-ID" sz="2800" dirty="0" err="1" smtClean="0"/>
              <a:t>Perbaikan</a:t>
            </a:r>
            <a:r>
              <a:rPr lang="en-GB" altLang="id-ID" sz="2800" dirty="0" smtClean="0"/>
              <a:t> </a:t>
            </a:r>
            <a:r>
              <a:rPr lang="en-GB" altLang="id-ID" sz="2800" dirty="0" err="1" smtClean="0"/>
              <a:t>membutuhkan</a:t>
            </a:r>
            <a:r>
              <a:rPr lang="en-GB" altLang="id-ID" sz="2800" dirty="0" smtClean="0"/>
              <a:t> </a:t>
            </a:r>
            <a:r>
              <a:rPr lang="en-GB" altLang="id-ID" sz="2800" dirty="0" err="1" smtClean="0"/>
              <a:t>waktu</a:t>
            </a:r>
            <a:r>
              <a:rPr lang="en-GB" altLang="id-ID" sz="2800" dirty="0" smtClean="0"/>
              <a:t> lama (ber-bulan</a:t>
            </a:r>
            <a:r>
              <a:rPr lang="en-GB" altLang="id-ID" sz="2800" baseline="30000" dirty="0" smtClean="0"/>
              <a:t>2</a:t>
            </a:r>
            <a:r>
              <a:rPr lang="en-GB" altLang="id-ID" sz="2800" dirty="0" smtClean="0"/>
              <a:t>)</a:t>
            </a:r>
          </a:p>
        </p:txBody>
      </p:sp>
    </p:spTree>
    <p:extLst>
      <p:ext uri="{BB962C8B-B14F-4D97-AF65-F5344CB8AC3E}">
        <p14:creationId xmlns:p14="http://schemas.microsoft.com/office/powerpoint/2010/main" val="4080553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611523" y="43201"/>
            <a:ext cx="3889375" cy="1143000"/>
          </a:xfrm>
        </p:spPr>
        <p:txBody>
          <a:bodyPr/>
          <a:lstStyle/>
          <a:p>
            <a:r>
              <a:rPr lang="en-US" altLang="id-ID" sz="4000" b="1" dirty="0" err="1" smtClean="0">
                <a:solidFill>
                  <a:srgbClr val="7030A0"/>
                </a:solidFill>
                <a:cs typeface="Trebuchet MS" pitchFamily="34" charset="0"/>
              </a:rPr>
              <a:t>Pankreatitis</a:t>
            </a:r>
            <a:endParaRPr lang="en-US" altLang="id-ID" sz="4000" b="1" dirty="0" smtClean="0">
              <a:solidFill>
                <a:srgbClr val="7030A0"/>
              </a:solidFill>
              <a:cs typeface="Trebuchet MS" pitchFamily="34" charset="0"/>
            </a:endParaRPr>
          </a:p>
        </p:txBody>
      </p:sp>
      <p:sp>
        <p:nvSpPr>
          <p:cNvPr id="5" name="Rectangle 3"/>
          <p:cNvSpPr>
            <a:spLocks noGrp="1" noChangeArrowheads="1"/>
          </p:cNvSpPr>
          <p:nvPr>
            <p:ph idx="1"/>
          </p:nvPr>
        </p:nvSpPr>
        <p:spPr>
          <a:xfrm>
            <a:off x="676859" y="2180223"/>
            <a:ext cx="8431212" cy="4248150"/>
          </a:xfrm>
        </p:spPr>
        <p:txBody>
          <a:bodyPr/>
          <a:lstStyle/>
          <a:p>
            <a:pPr>
              <a:buClr>
                <a:schemeClr val="tx1"/>
              </a:buClr>
            </a:pPr>
            <a:r>
              <a:rPr lang="en-US" altLang="id-ID" sz="2400" dirty="0" err="1" smtClean="0"/>
              <a:t>Insidens</a:t>
            </a:r>
            <a:r>
              <a:rPr lang="en-US" altLang="id-ID" sz="2400" dirty="0" smtClean="0"/>
              <a:t> : 5 – 20%</a:t>
            </a:r>
          </a:p>
          <a:p>
            <a:pPr>
              <a:buClr>
                <a:schemeClr val="tx1"/>
              </a:buClr>
            </a:pPr>
            <a:r>
              <a:rPr lang="en-US" altLang="id-ID" sz="2400" dirty="0" err="1" smtClean="0"/>
              <a:t>Sering</a:t>
            </a:r>
            <a:r>
              <a:rPr lang="en-US" altLang="id-ID" sz="2400" dirty="0" smtClean="0"/>
              <a:t> </a:t>
            </a:r>
            <a:r>
              <a:rPr lang="en-US" altLang="id-ID" sz="2400" dirty="0" err="1" smtClean="0"/>
              <a:t>bersifat</a:t>
            </a:r>
            <a:r>
              <a:rPr lang="en-US" altLang="id-ID" sz="2400" dirty="0" smtClean="0"/>
              <a:t> </a:t>
            </a:r>
            <a:r>
              <a:rPr lang="en-US" altLang="id-ID" sz="2400" dirty="0" err="1" smtClean="0"/>
              <a:t>subklinis</a:t>
            </a:r>
            <a:r>
              <a:rPr lang="en-US" altLang="id-ID" sz="2400" dirty="0" smtClean="0"/>
              <a:t> </a:t>
            </a:r>
            <a:r>
              <a:rPr lang="en-US" altLang="id-ID" sz="2400" dirty="0" err="1" smtClean="0"/>
              <a:t>atau</a:t>
            </a:r>
            <a:r>
              <a:rPr lang="en-US" altLang="id-ID" sz="2400" dirty="0" smtClean="0"/>
              <a:t> </a:t>
            </a:r>
            <a:r>
              <a:rPr lang="en-US" altLang="id-ID" sz="2400" dirty="0" err="1" smtClean="0"/>
              <a:t>keluhan</a:t>
            </a:r>
            <a:r>
              <a:rPr lang="en-US" altLang="id-ID" sz="2400" dirty="0" smtClean="0"/>
              <a:t> </a:t>
            </a:r>
            <a:r>
              <a:rPr lang="en-US" altLang="id-ID" sz="2400" dirty="0" err="1" smtClean="0"/>
              <a:t>ringan</a:t>
            </a:r>
            <a:endParaRPr lang="en-US" altLang="id-ID" sz="2400" dirty="0" smtClean="0"/>
          </a:p>
          <a:p>
            <a:pPr>
              <a:buClr>
                <a:schemeClr val="tx1"/>
              </a:buClr>
            </a:pPr>
            <a:r>
              <a:rPr lang="en-US" altLang="id-ID" sz="2400" dirty="0" err="1" smtClean="0"/>
              <a:t>Gejala</a:t>
            </a:r>
            <a:r>
              <a:rPr lang="en-US" altLang="id-ID" sz="2400" dirty="0" smtClean="0"/>
              <a:t> </a:t>
            </a:r>
            <a:r>
              <a:rPr lang="en-US" altLang="id-ID" sz="2400" dirty="0" err="1" smtClean="0"/>
              <a:t>pankreatitis</a:t>
            </a:r>
            <a:r>
              <a:rPr lang="en-US" altLang="id-ID" sz="2400" dirty="0" smtClean="0"/>
              <a:t> </a:t>
            </a:r>
            <a:r>
              <a:rPr lang="en-US" altLang="id-ID" sz="2400" dirty="0" err="1" smtClean="0"/>
              <a:t>timbul</a:t>
            </a:r>
            <a:r>
              <a:rPr lang="en-US" altLang="id-ID" sz="2400" dirty="0" smtClean="0"/>
              <a:t> </a:t>
            </a:r>
            <a:r>
              <a:rPr lang="en-US" altLang="id-ID" sz="2400" dirty="0" err="1" smtClean="0"/>
              <a:t>dalam</a:t>
            </a:r>
            <a:r>
              <a:rPr lang="en-US" altLang="id-ID" sz="2400" dirty="0" smtClean="0"/>
              <a:t> </a:t>
            </a:r>
            <a:r>
              <a:rPr lang="en-US" altLang="id-ID" sz="2400" dirty="0" err="1" smtClean="0"/>
              <a:t>waktu</a:t>
            </a:r>
            <a:r>
              <a:rPr lang="en-US" altLang="id-ID" sz="2400" dirty="0" smtClean="0"/>
              <a:t> 6 </a:t>
            </a:r>
            <a:r>
              <a:rPr lang="en-US" altLang="id-ID" sz="2400" dirty="0" err="1" smtClean="0"/>
              <a:t>bulan</a:t>
            </a:r>
            <a:r>
              <a:rPr lang="en-US" altLang="id-ID" sz="2400" dirty="0" smtClean="0"/>
              <a:t> </a:t>
            </a:r>
            <a:r>
              <a:rPr lang="en-US" altLang="id-ID" sz="2400" dirty="0" err="1" smtClean="0"/>
              <a:t>pertama</a:t>
            </a:r>
            <a:endParaRPr lang="en-US" altLang="id-ID" sz="2400" dirty="0" smtClean="0"/>
          </a:p>
          <a:p>
            <a:pPr>
              <a:buClr>
                <a:schemeClr val="tx1"/>
              </a:buClr>
            </a:pPr>
            <a:r>
              <a:rPr lang="en-US" altLang="id-ID" sz="2400" dirty="0" err="1" smtClean="0"/>
              <a:t>Mulai</a:t>
            </a:r>
            <a:r>
              <a:rPr lang="en-US" altLang="id-ID" sz="2400" dirty="0" smtClean="0"/>
              <a:t> </a:t>
            </a:r>
            <a:r>
              <a:rPr lang="en-US" altLang="id-ID" sz="2400" dirty="0" err="1" smtClean="0"/>
              <a:t>dari</a:t>
            </a:r>
            <a:r>
              <a:rPr lang="en-US" altLang="id-ID" sz="2400" dirty="0" smtClean="0"/>
              <a:t> </a:t>
            </a:r>
            <a:r>
              <a:rPr lang="en-US" altLang="id-ID" sz="2400" dirty="0" err="1" smtClean="0"/>
              <a:t>nyeri</a:t>
            </a:r>
            <a:r>
              <a:rPr lang="en-US" altLang="id-ID" sz="2400" dirty="0" smtClean="0"/>
              <a:t> </a:t>
            </a:r>
            <a:r>
              <a:rPr lang="en-US" altLang="id-ID" sz="2400" dirty="0" err="1" smtClean="0"/>
              <a:t>abdomern</a:t>
            </a:r>
            <a:r>
              <a:rPr lang="en-US" altLang="id-ID" sz="2400" dirty="0" smtClean="0"/>
              <a:t>, nausea </a:t>
            </a:r>
            <a:r>
              <a:rPr lang="en-US" altLang="id-ID" sz="2400" dirty="0" err="1" smtClean="0"/>
              <a:t>dan</a:t>
            </a:r>
            <a:r>
              <a:rPr lang="en-US" altLang="id-ID" sz="2400" dirty="0" smtClean="0"/>
              <a:t> vomiting, </a:t>
            </a:r>
            <a:r>
              <a:rPr lang="en-US" altLang="id-ID" sz="2400" dirty="0" err="1" smtClean="0"/>
              <a:t>demam</a:t>
            </a:r>
            <a:r>
              <a:rPr lang="en-US" altLang="id-ID" sz="2400" dirty="0" smtClean="0"/>
              <a:t> </a:t>
            </a:r>
            <a:r>
              <a:rPr lang="en-US" altLang="id-ID" sz="2400" dirty="0" err="1" smtClean="0"/>
              <a:t>ringan</a:t>
            </a:r>
            <a:endParaRPr lang="en-US" altLang="id-ID" sz="2400" dirty="0" smtClean="0"/>
          </a:p>
          <a:p>
            <a:pPr>
              <a:buClr>
                <a:schemeClr val="tx1"/>
              </a:buClr>
            </a:pPr>
            <a:r>
              <a:rPr lang="en-US" altLang="id-ID" sz="2400" dirty="0" err="1" smtClean="0"/>
              <a:t>Sering</a:t>
            </a:r>
            <a:r>
              <a:rPr lang="en-US" altLang="id-ID" sz="2400" dirty="0" smtClean="0"/>
              <a:t> </a:t>
            </a:r>
            <a:r>
              <a:rPr lang="en-US" altLang="id-ID" sz="2400" dirty="0" err="1" smtClean="0"/>
              <a:t>terjadi</a:t>
            </a:r>
            <a:r>
              <a:rPr lang="en-US" altLang="id-ID" sz="2400" dirty="0" smtClean="0"/>
              <a:t> </a:t>
            </a:r>
            <a:r>
              <a:rPr lang="en-US" altLang="id-ID" sz="2400" dirty="0" err="1" smtClean="0"/>
              <a:t>pada</a:t>
            </a:r>
            <a:r>
              <a:rPr lang="en-US" altLang="id-ID" sz="2400" dirty="0" smtClean="0"/>
              <a:t> </a:t>
            </a:r>
            <a:r>
              <a:rPr lang="en-US" altLang="id-ID" sz="2400" b="1" dirty="0" err="1" smtClean="0"/>
              <a:t>ddI</a:t>
            </a:r>
            <a:r>
              <a:rPr lang="en-US" altLang="id-ID" sz="2400" dirty="0" smtClean="0"/>
              <a:t>, </a:t>
            </a:r>
            <a:r>
              <a:rPr lang="en-US" altLang="id-ID" sz="2400" b="1" dirty="0" err="1" smtClean="0"/>
              <a:t>ddC</a:t>
            </a:r>
            <a:r>
              <a:rPr lang="en-US" altLang="id-ID" sz="2400" dirty="0" smtClean="0"/>
              <a:t>, </a:t>
            </a:r>
            <a:r>
              <a:rPr lang="en-US" altLang="id-ID" sz="2400" dirty="0" err="1" smtClean="0"/>
              <a:t>tetapi</a:t>
            </a:r>
            <a:r>
              <a:rPr lang="en-US" altLang="id-ID" sz="2400" dirty="0" smtClean="0"/>
              <a:t> </a:t>
            </a:r>
            <a:r>
              <a:rPr lang="en-US" altLang="id-ID" sz="2400" dirty="0" err="1" smtClean="0"/>
              <a:t>jarang</a:t>
            </a:r>
            <a:r>
              <a:rPr lang="en-US" altLang="id-ID" sz="2400" dirty="0" smtClean="0"/>
              <a:t> </a:t>
            </a:r>
            <a:r>
              <a:rPr lang="en-US" altLang="id-ID" sz="2400" dirty="0" err="1" smtClean="0"/>
              <a:t>terjadi</a:t>
            </a:r>
            <a:r>
              <a:rPr lang="en-US" altLang="id-ID" sz="2400" dirty="0" smtClean="0"/>
              <a:t> </a:t>
            </a:r>
            <a:r>
              <a:rPr lang="en-US" altLang="id-ID" sz="2400" dirty="0" err="1" smtClean="0"/>
              <a:t>pada</a:t>
            </a:r>
            <a:r>
              <a:rPr lang="en-US" altLang="id-ID" sz="2400" dirty="0" smtClean="0"/>
              <a:t> 3TC </a:t>
            </a:r>
            <a:r>
              <a:rPr lang="en-US" altLang="id-ID" sz="2400" dirty="0" err="1" smtClean="0"/>
              <a:t>dan</a:t>
            </a:r>
            <a:r>
              <a:rPr lang="en-US" altLang="id-ID" sz="2400" dirty="0" smtClean="0"/>
              <a:t> d4T</a:t>
            </a:r>
          </a:p>
          <a:p>
            <a:pPr>
              <a:buClr>
                <a:schemeClr val="tx1"/>
              </a:buClr>
            </a:pPr>
            <a:r>
              <a:rPr lang="en-US" altLang="id-ID" sz="2400" dirty="0" smtClean="0"/>
              <a:t>10% </a:t>
            </a:r>
            <a:r>
              <a:rPr lang="en-US" altLang="id-ID" sz="2400" dirty="0" err="1" smtClean="0"/>
              <a:t>kasus</a:t>
            </a:r>
            <a:r>
              <a:rPr lang="en-US" altLang="id-ID" sz="2400" dirty="0" smtClean="0"/>
              <a:t> : fatal</a:t>
            </a:r>
          </a:p>
          <a:p>
            <a:pPr>
              <a:buClr>
                <a:schemeClr val="tx1"/>
              </a:buClr>
            </a:pPr>
            <a:r>
              <a:rPr lang="en-US" altLang="id-ID" sz="2400" dirty="0" err="1" smtClean="0"/>
              <a:t>Amilase</a:t>
            </a:r>
            <a:r>
              <a:rPr lang="en-US" altLang="id-ID" sz="2400" dirty="0" smtClean="0"/>
              <a:t>/lipase </a:t>
            </a:r>
            <a:r>
              <a:rPr lang="en-US" altLang="id-ID" sz="2400" dirty="0" err="1" smtClean="0"/>
              <a:t>meningkat</a:t>
            </a:r>
            <a:r>
              <a:rPr lang="en-US" altLang="id-ID" sz="2400" dirty="0" smtClean="0"/>
              <a:t> (</a:t>
            </a:r>
            <a:r>
              <a:rPr lang="en-US" altLang="id-ID" sz="2400" dirty="0" err="1" smtClean="0"/>
              <a:t>asimptomatik</a:t>
            </a:r>
            <a:r>
              <a:rPr lang="en-US" altLang="id-ID" sz="2400" dirty="0" smtClean="0"/>
              <a:t> </a:t>
            </a:r>
            <a:r>
              <a:rPr lang="en-US" altLang="id-ID" sz="2400" dirty="0" err="1" smtClean="0"/>
              <a:t>hyperamylasemi</a:t>
            </a:r>
            <a:r>
              <a:rPr lang="en-US" altLang="id-ID" sz="2400" dirty="0" smtClean="0"/>
              <a:t> </a:t>
            </a:r>
            <a:r>
              <a:rPr lang="en-US" altLang="id-ID" sz="2400" dirty="0" err="1" smtClean="0"/>
              <a:t>mungkin</a:t>
            </a:r>
            <a:r>
              <a:rPr lang="en-US" altLang="id-ID" sz="2400" dirty="0" smtClean="0"/>
              <a:t> </a:t>
            </a:r>
            <a:r>
              <a:rPr lang="en-US" altLang="id-ID" sz="2400" dirty="0" err="1" smtClean="0"/>
              <a:t>bersumber</a:t>
            </a:r>
            <a:r>
              <a:rPr lang="en-US" altLang="id-ID" sz="2400" dirty="0" smtClean="0"/>
              <a:t> </a:t>
            </a:r>
            <a:r>
              <a:rPr lang="en-US" altLang="id-ID" sz="2400" dirty="0" err="1" smtClean="0"/>
              <a:t>dari</a:t>
            </a:r>
            <a:r>
              <a:rPr lang="en-US" altLang="id-ID" sz="2400" dirty="0" smtClean="0"/>
              <a:t> </a:t>
            </a:r>
            <a:r>
              <a:rPr lang="en-US" altLang="id-ID" sz="2400" dirty="0" err="1" smtClean="0"/>
              <a:t>kelenjar</a:t>
            </a:r>
            <a:r>
              <a:rPr lang="en-US" altLang="id-ID" sz="2400" dirty="0" smtClean="0"/>
              <a:t> </a:t>
            </a:r>
            <a:r>
              <a:rPr lang="en-US" altLang="id-ID" sz="2400" dirty="0" err="1" smtClean="0"/>
              <a:t>paroti</a:t>
            </a:r>
            <a:r>
              <a:rPr lang="id-ID" altLang="id-ID" sz="2400" dirty="0" smtClean="0"/>
              <a:t>s</a:t>
            </a:r>
            <a:r>
              <a:rPr lang="en-US" altLang="id-ID" sz="2400" dirty="0" smtClean="0"/>
              <a:t>/saliva).</a:t>
            </a:r>
          </a:p>
        </p:txBody>
      </p:sp>
      <p:pic>
        <p:nvPicPr>
          <p:cNvPr id="6" name="Picture 4" descr="PANCREAS"/>
          <p:cNvPicPr>
            <a:picLocks noChangeAspect="1" noChangeArrowheads="1"/>
          </p:cNvPicPr>
          <p:nvPr/>
        </p:nvPicPr>
        <p:blipFill>
          <a:blip r:embed="rId2">
            <a:extLst>
              <a:ext uri="{28A0092B-C50C-407E-A947-70E740481C1C}">
                <a14:useLocalDpi xmlns:a14="http://schemas.microsoft.com/office/drawing/2010/main" val="0"/>
              </a:ext>
            </a:extLst>
          </a:blip>
          <a:srcRect l="14082" t="21701" b="18446"/>
          <a:stretch>
            <a:fillRect/>
          </a:stretch>
        </p:blipFill>
        <p:spPr bwMode="auto">
          <a:xfrm>
            <a:off x="468313" y="333375"/>
            <a:ext cx="3887787"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110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26727" y="35762"/>
            <a:ext cx="8435975" cy="1143000"/>
          </a:xfrm>
        </p:spPr>
        <p:txBody>
          <a:bodyPr>
            <a:normAutofit/>
          </a:bodyPr>
          <a:lstStyle/>
          <a:p>
            <a:r>
              <a:rPr lang="en-US" altLang="id-ID" sz="4000" b="1" dirty="0" err="1" smtClean="0">
                <a:solidFill>
                  <a:srgbClr val="7030A0"/>
                </a:solidFill>
                <a:cs typeface="Trebuchet MS" pitchFamily="34" charset="0"/>
              </a:rPr>
              <a:t>Derajat</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gangguan</a:t>
            </a:r>
            <a:r>
              <a:rPr lang="en-US" altLang="id-ID" sz="4000" b="1" dirty="0" smtClean="0">
                <a:solidFill>
                  <a:srgbClr val="7030A0"/>
                </a:solidFill>
                <a:cs typeface="Trebuchet MS" pitchFamily="34" charset="0"/>
              </a:rPr>
              <a:t> lipase </a:t>
            </a:r>
            <a:r>
              <a:rPr lang="en-US" altLang="id-ID" sz="4000" b="1" dirty="0" err="1" smtClean="0">
                <a:solidFill>
                  <a:srgbClr val="7030A0"/>
                </a:solidFill>
                <a:cs typeface="Trebuchet MS" pitchFamily="34" charset="0"/>
              </a:rPr>
              <a:t>dan</a:t>
            </a:r>
            <a:r>
              <a:rPr lang="en-US" altLang="id-ID" sz="4000" b="1" dirty="0" smtClean="0">
                <a:solidFill>
                  <a:srgbClr val="7030A0"/>
                </a:solidFill>
                <a:cs typeface="Trebuchet MS" pitchFamily="34" charset="0"/>
              </a:rPr>
              <a:t> amylase</a:t>
            </a:r>
          </a:p>
        </p:txBody>
      </p:sp>
      <p:sp>
        <p:nvSpPr>
          <p:cNvPr id="5" name="Rectangle 3"/>
          <p:cNvSpPr>
            <a:spLocks noGrp="1" noChangeArrowheads="1"/>
          </p:cNvSpPr>
          <p:nvPr>
            <p:ph idx="1"/>
          </p:nvPr>
        </p:nvSpPr>
        <p:spPr>
          <a:xfrm>
            <a:off x="817146" y="1662197"/>
            <a:ext cx="7124700" cy="4052888"/>
          </a:xfrm>
        </p:spPr>
        <p:txBody>
          <a:bodyPr/>
          <a:lstStyle/>
          <a:p>
            <a:r>
              <a:rPr lang="en-US" altLang="id-ID" dirty="0" err="1" smtClean="0"/>
              <a:t>Derajat</a:t>
            </a:r>
            <a:r>
              <a:rPr lang="en-US" altLang="id-ID" dirty="0" smtClean="0"/>
              <a:t> 1: &gt; 1 – 1,5 x </a:t>
            </a:r>
            <a:r>
              <a:rPr lang="en-US" altLang="id-ID" dirty="0" err="1" smtClean="0"/>
              <a:t>nilai</a:t>
            </a:r>
            <a:r>
              <a:rPr lang="en-US" altLang="id-ID" dirty="0" smtClean="0"/>
              <a:t> normal </a:t>
            </a:r>
            <a:r>
              <a:rPr lang="en-US" altLang="id-ID" dirty="0" err="1" smtClean="0"/>
              <a:t>tertinggi</a:t>
            </a:r>
            <a:endParaRPr lang="en-US" altLang="id-ID" dirty="0" smtClean="0"/>
          </a:p>
          <a:p>
            <a:r>
              <a:rPr lang="en-US" altLang="id-ID" dirty="0" err="1" smtClean="0"/>
              <a:t>Derajat</a:t>
            </a:r>
            <a:r>
              <a:rPr lang="en-US" altLang="id-ID" dirty="0" smtClean="0"/>
              <a:t> 2: &gt; 1,5 – 2 x </a:t>
            </a:r>
            <a:r>
              <a:rPr lang="en-US" altLang="id-ID" dirty="0" err="1" smtClean="0"/>
              <a:t>nilai</a:t>
            </a:r>
            <a:r>
              <a:rPr lang="en-US" altLang="id-ID" dirty="0" smtClean="0"/>
              <a:t> normal </a:t>
            </a:r>
            <a:r>
              <a:rPr lang="en-US" altLang="id-ID" dirty="0" err="1" smtClean="0"/>
              <a:t>tertinggi</a:t>
            </a:r>
            <a:endParaRPr lang="en-US" altLang="id-ID" dirty="0" smtClean="0"/>
          </a:p>
          <a:p>
            <a:r>
              <a:rPr lang="en-US" altLang="id-ID" dirty="0" err="1" smtClean="0"/>
              <a:t>Derajat</a:t>
            </a:r>
            <a:r>
              <a:rPr lang="en-US" altLang="id-ID" dirty="0" smtClean="0"/>
              <a:t> 3: &gt; 2 – 5 x </a:t>
            </a:r>
            <a:r>
              <a:rPr lang="en-US" altLang="id-ID" dirty="0" err="1" smtClean="0"/>
              <a:t>nilai</a:t>
            </a:r>
            <a:r>
              <a:rPr lang="en-US" altLang="id-ID" dirty="0" smtClean="0"/>
              <a:t> normal </a:t>
            </a:r>
            <a:r>
              <a:rPr lang="en-US" altLang="id-ID" dirty="0" err="1" smtClean="0"/>
              <a:t>tertinggi</a:t>
            </a:r>
            <a:endParaRPr lang="en-US" altLang="id-ID" dirty="0" smtClean="0"/>
          </a:p>
          <a:p>
            <a:r>
              <a:rPr lang="en-US" altLang="id-ID" dirty="0" err="1" smtClean="0"/>
              <a:t>Derajat</a:t>
            </a:r>
            <a:r>
              <a:rPr lang="en-US" altLang="id-ID" dirty="0" smtClean="0"/>
              <a:t> 4: &gt; 5 x </a:t>
            </a:r>
            <a:r>
              <a:rPr lang="en-US" altLang="id-ID" dirty="0" err="1" smtClean="0"/>
              <a:t>nilai</a:t>
            </a:r>
            <a:r>
              <a:rPr lang="en-US" altLang="id-ID" dirty="0" smtClean="0"/>
              <a:t> normal </a:t>
            </a:r>
            <a:r>
              <a:rPr lang="en-US" altLang="id-ID" dirty="0" err="1" smtClean="0"/>
              <a:t>tertinggi</a:t>
            </a:r>
            <a:endParaRPr lang="en-US" altLang="id-ID" dirty="0" smtClean="0"/>
          </a:p>
        </p:txBody>
      </p:sp>
    </p:spTree>
    <p:extLst>
      <p:ext uri="{BB962C8B-B14F-4D97-AF65-F5344CB8AC3E}">
        <p14:creationId xmlns:p14="http://schemas.microsoft.com/office/powerpoint/2010/main" val="21517753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72204" y="172955"/>
            <a:ext cx="8137525" cy="762000"/>
          </a:xfrm>
        </p:spPr>
        <p:txBody>
          <a:bodyPr/>
          <a:lstStyle/>
          <a:p>
            <a:r>
              <a:rPr lang="en-US" altLang="id-ID" sz="4000" b="1" dirty="0" err="1" smtClean="0">
                <a:solidFill>
                  <a:srgbClr val="7030A0"/>
                </a:solidFill>
                <a:cs typeface="Trebuchet MS" pitchFamily="34" charset="0"/>
              </a:rPr>
              <a:t>Penatalaksanaan</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Pankreatitis</a:t>
            </a:r>
            <a:endParaRPr lang="en-US" altLang="id-ID" sz="4000" b="1" dirty="0" smtClean="0">
              <a:solidFill>
                <a:srgbClr val="7030A0"/>
              </a:solidFill>
              <a:cs typeface="Trebuchet MS" pitchFamily="34" charset="0"/>
            </a:endParaRPr>
          </a:p>
        </p:txBody>
      </p:sp>
      <p:sp>
        <p:nvSpPr>
          <p:cNvPr id="5" name="Rectangle 3"/>
          <p:cNvSpPr>
            <a:spLocks noGrp="1" noChangeArrowheads="1"/>
          </p:cNvSpPr>
          <p:nvPr>
            <p:ph idx="1"/>
          </p:nvPr>
        </p:nvSpPr>
        <p:spPr>
          <a:xfrm>
            <a:off x="834188" y="1676901"/>
            <a:ext cx="8217987" cy="4508500"/>
          </a:xfrm>
        </p:spPr>
        <p:txBody>
          <a:bodyPr/>
          <a:lstStyle/>
          <a:p>
            <a:pPr>
              <a:buClr>
                <a:schemeClr val="tx1"/>
              </a:buClr>
            </a:pPr>
            <a:r>
              <a:rPr lang="en-US" altLang="id-ID" sz="2800" dirty="0" err="1" smtClean="0"/>
              <a:t>Hentikan</a:t>
            </a:r>
            <a:r>
              <a:rPr lang="en-US" altLang="id-ID" sz="2800" dirty="0" smtClean="0"/>
              <a:t> </a:t>
            </a:r>
            <a:r>
              <a:rPr lang="en-US" altLang="id-ID" sz="2800" dirty="0" err="1" smtClean="0"/>
              <a:t>obat</a:t>
            </a:r>
            <a:r>
              <a:rPr lang="en-US" altLang="id-ID" sz="2800" dirty="0" smtClean="0"/>
              <a:t> </a:t>
            </a:r>
            <a:r>
              <a:rPr lang="en-US" altLang="id-ID" sz="2800" dirty="0" err="1" smtClean="0"/>
              <a:t>penyebab</a:t>
            </a:r>
            <a:endParaRPr lang="en-US" altLang="id-ID" sz="2800" dirty="0" smtClean="0"/>
          </a:p>
          <a:p>
            <a:pPr>
              <a:buClr>
                <a:schemeClr val="tx1"/>
              </a:buClr>
            </a:pPr>
            <a:r>
              <a:rPr lang="en-US" altLang="id-ID" sz="2800" dirty="0" err="1" smtClean="0"/>
              <a:t>Terapi</a:t>
            </a:r>
            <a:r>
              <a:rPr lang="en-US" altLang="id-ID" sz="2800" dirty="0" smtClean="0"/>
              <a:t> </a:t>
            </a:r>
            <a:r>
              <a:rPr lang="en-US" altLang="id-ID" sz="2800" dirty="0" err="1" smtClean="0"/>
              <a:t>suportif</a:t>
            </a:r>
            <a:r>
              <a:rPr lang="en-US" altLang="id-ID" sz="2800" dirty="0" smtClean="0"/>
              <a:t> (</a:t>
            </a:r>
            <a:r>
              <a:rPr lang="en-US" altLang="id-ID" sz="2800" dirty="0" err="1" smtClean="0"/>
              <a:t>terapi</a:t>
            </a:r>
            <a:r>
              <a:rPr lang="en-US" altLang="id-ID" sz="2800" dirty="0" smtClean="0"/>
              <a:t> </a:t>
            </a:r>
            <a:r>
              <a:rPr lang="en-US" altLang="id-ID" sz="2800" dirty="0" err="1" smtClean="0"/>
              <a:t>nyeri</a:t>
            </a:r>
            <a:r>
              <a:rPr lang="en-US" altLang="id-ID" sz="2800" dirty="0" smtClean="0"/>
              <a:t> abdomen, nausea, </a:t>
            </a:r>
            <a:r>
              <a:rPr lang="en-US" altLang="id-ID" sz="2800" dirty="0" err="1" smtClean="0"/>
              <a:t>muntah</a:t>
            </a:r>
            <a:r>
              <a:rPr lang="en-US" altLang="id-ID" sz="2800" dirty="0" smtClean="0"/>
              <a:t>). </a:t>
            </a:r>
          </a:p>
          <a:p>
            <a:pPr>
              <a:buClr>
                <a:schemeClr val="tx1"/>
              </a:buClr>
            </a:pPr>
            <a:r>
              <a:rPr lang="en-US" altLang="id-ID" sz="2800" dirty="0" err="1" smtClean="0"/>
              <a:t>Bila</a:t>
            </a:r>
            <a:r>
              <a:rPr lang="en-US" altLang="id-ID" sz="2800" dirty="0" smtClean="0"/>
              <a:t> </a:t>
            </a:r>
            <a:r>
              <a:rPr lang="en-US" altLang="id-ID" sz="2800" dirty="0" err="1" smtClean="0"/>
              <a:t>perlu</a:t>
            </a:r>
            <a:r>
              <a:rPr lang="en-US" altLang="id-ID" sz="2800" dirty="0" smtClean="0"/>
              <a:t> ultrasound abdomen / CT scan.</a:t>
            </a:r>
          </a:p>
          <a:p>
            <a:pPr>
              <a:buClr>
                <a:schemeClr val="tx1"/>
              </a:buClr>
            </a:pPr>
            <a:r>
              <a:rPr lang="en-US" altLang="id-ID" sz="2800" dirty="0" err="1" smtClean="0"/>
              <a:t>Jangan</a:t>
            </a:r>
            <a:r>
              <a:rPr lang="en-US" altLang="id-ID" sz="2800" dirty="0" smtClean="0"/>
              <a:t> </a:t>
            </a:r>
            <a:r>
              <a:rPr lang="en-US" altLang="id-ID" sz="2800" dirty="0" err="1" smtClean="0"/>
              <a:t>menggunakan</a:t>
            </a:r>
            <a:r>
              <a:rPr lang="en-US" altLang="id-ID" sz="2800" dirty="0" smtClean="0"/>
              <a:t> </a:t>
            </a:r>
            <a:r>
              <a:rPr lang="en-US" altLang="id-ID" sz="2800" dirty="0" err="1" smtClean="0"/>
              <a:t>kembali</a:t>
            </a:r>
            <a:r>
              <a:rPr lang="en-US" altLang="id-ID" sz="2800" dirty="0" smtClean="0"/>
              <a:t> ARV yang </a:t>
            </a:r>
            <a:r>
              <a:rPr lang="en-US" altLang="id-ID" sz="2800" dirty="0" err="1" smtClean="0"/>
              <a:t>mengakibatkan</a:t>
            </a:r>
            <a:r>
              <a:rPr lang="en-US" altLang="id-ID" sz="2800" dirty="0" smtClean="0"/>
              <a:t> </a:t>
            </a:r>
            <a:r>
              <a:rPr lang="en-US" altLang="id-ID" sz="2800" dirty="0" err="1" smtClean="0"/>
              <a:t>pankreatitis</a:t>
            </a:r>
            <a:r>
              <a:rPr lang="en-US" altLang="id-ID" sz="2800" dirty="0" smtClean="0"/>
              <a:t> </a:t>
            </a:r>
            <a:r>
              <a:rPr lang="en-US" altLang="id-ID" sz="2800" dirty="0" err="1" smtClean="0"/>
              <a:t>jika</a:t>
            </a:r>
            <a:r>
              <a:rPr lang="en-US" altLang="id-ID" sz="2800" dirty="0" smtClean="0"/>
              <a:t> diagnosis </a:t>
            </a:r>
            <a:r>
              <a:rPr lang="en-US" altLang="id-ID" sz="2800" dirty="0" err="1" smtClean="0"/>
              <a:t>sudah</a:t>
            </a:r>
            <a:r>
              <a:rPr lang="en-US" altLang="id-ID" sz="2800" dirty="0" smtClean="0"/>
              <a:t> </a:t>
            </a:r>
            <a:r>
              <a:rPr lang="en-US" altLang="id-ID" sz="2800" dirty="0" err="1" smtClean="0"/>
              <a:t>ditegakkan</a:t>
            </a:r>
            <a:endParaRPr lang="en-US" altLang="id-ID" sz="2800" dirty="0" smtClean="0"/>
          </a:p>
          <a:p>
            <a:pPr>
              <a:buClr>
                <a:schemeClr val="tx1"/>
              </a:buClr>
            </a:pPr>
            <a:r>
              <a:rPr lang="en-US" altLang="id-ID" sz="2800" dirty="0" smtClean="0"/>
              <a:t>IO </a:t>
            </a:r>
            <a:r>
              <a:rPr lang="en-US" altLang="id-ID" sz="2800" dirty="0" err="1" smtClean="0"/>
              <a:t>harus</a:t>
            </a:r>
            <a:r>
              <a:rPr lang="en-US" altLang="id-ID" sz="2800" dirty="0" smtClean="0"/>
              <a:t> </a:t>
            </a:r>
            <a:r>
              <a:rPr lang="en-US" altLang="id-ID" sz="2800" dirty="0" err="1" smtClean="0"/>
              <a:t>diobati</a:t>
            </a:r>
            <a:r>
              <a:rPr lang="en-US" altLang="id-ID" sz="2800" dirty="0" smtClean="0"/>
              <a:t> </a:t>
            </a:r>
            <a:r>
              <a:rPr lang="en-US" altLang="id-ID" sz="2800" dirty="0" err="1" smtClean="0"/>
              <a:t>secara</a:t>
            </a:r>
            <a:r>
              <a:rPr lang="en-US" altLang="id-ID" sz="2800" dirty="0" smtClean="0"/>
              <a:t> </a:t>
            </a:r>
            <a:r>
              <a:rPr lang="en-US" altLang="id-ID" sz="2800" dirty="0" err="1" smtClean="0"/>
              <a:t>agresif</a:t>
            </a:r>
            <a:r>
              <a:rPr lang="en-US" altLang="id-ID" sz="2800" dirty="0" smtClean="0"/>
              <a:t>, </a:t>
            </a:r>
            <a:r>
              <a:rPr lang="en-US" altLang="id-ID" sz="2800" dirty="0" err="1" smtClean="0"/>
              <a:t>karena</a:t>
            </a:r>
            <a:r>
              <a:rPr lang="en-US" altLang="id-ID" sz="2800" dirty="0" smtClean="0"/>
              <a:t> prognosis </a:t>
            </a:r>
            <a:r>
              <a:rPr lang="en-US" altLang="id-ID" sz="2800" dirty="0" err="1" smtClean="0"/>
              <a:t>buruk</a:t>
            </a:r>
            <a:r>
              <a:rPr lang="en-US" altLang="id-ID" sz="2800" dirty="0" smtClean="0"/>
              <a:t> </a:t>
            </a:r>
          </a:p>
        </p:txBody>
      </p:sp>
    </p:spTree>
    <p:extLst>
      <p:ext uri="{BB962C8B-B14F-4D97-AF65-F5344CB8AC3E}">
        <p14:creationId xmlns:p14="http://schemas.microsoft.com/office/powerpoint/2010/main" val="18326707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us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7820" y="1615653"/>
            <a:ext cx="2886075" cy="506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2551105" y="99930"/>
            <a:ext cx="449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US" altLang="id-ID" sz="4400" b="1" dirty="0" err="1">
                <a:solidFill>
                  <a:srgbClr val="7030A0"/>
                </a:solidFill>
                <a:latin typeface="Arial" charset="0"/>
              </a:rPr>
              <a:t>Miopati</a:t>
            </a:r>
            <a:endParaRPr lang="en-US" altLang="id-ID" sz="4400" dirty="0">
              <a:solidFill>
                <a:srgbClr val="7030A0"/>
              </a:solidFill>
              <a:latin typeface="Arial" charset="0"/>
            </a:endParaRPr>
          </a:p>
        </p:txBody>
      </p:sp>
      <p:sp>
        <p:nvSpPr>
          <p:cNvPr id="6" name="Rectangle 4"/>
          <p:cNvSpPr>
            <a:spLocks noChangeArrowheads="1"/>
          </p:cNvSpPr>
          <p:nvPr/>
        </p:nvSpPr>
        <p:spPr bwMode="auto">
          <a:xfrm>
            <a:off x="705852" y="1773238"/>
            <a:ext cx="4823577" cy="280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Aft>
                <a:spcPct val="0"/>
              </a:spcAft>
              <a:buClrTx/>
              <a:buFontTx/>
              <a:buChar char="•"/>
            </a:pPr>
            <a:r>
              <a:rPr lang="en-US" altLang="id-ID" sz="3200" dirty="0" err="1">
                <a:latin typeface="Arial" charset="0"/>
              </a:rPr>
              <a:t>Insidens</a:t>
            </a:r>
            <a:r>
              <a:rPr lang="en-US" altLang="id-ID" sz="3200" dirty="0">
                <a:latin typeface="Arial" charset="0"/>
              </a:rPr>
              <a:t>: 5-20% (</a:t>
            </a:r>
            <a:r>
              <a:rPr lang="en-US" altLang="id-ID" sz="3200" dirty="0" err="1">
                <a:latin typeface="Arial" charset="0"/>
              </a:rPr>
              <a:t>berkaitan</a:t>
            </a:r>
            <a:r>
              <a:rPr lang="en-US" altLang="id-ID" sz="3200" dirty="0">
                <a:latin typeface="Arial" charset="0"/>
              </a:rPr>
              <a:t> </a:t>
            </a:r>
            <a:r>
              <a:rPr lang="en-US" altLang="id-ID" sz="3200" dirty="0" err="1">
                <a:latin typeface="Arial" charset="0"/>
              </a:rPr>
              <a:t>dengan</a:t>
            </a:r>
            <a:r>
              <a:rPr lang="en-US" altLang="id-ID" sz="3200" dirty="0">
                <a:latin typeface="Arial" charset="0"/>
              </a:rPr>
              <a:t> lama </a:t>
            </a:r>
            <a:r>
              <a:rPr lang="en-US" altLang="id-ID" sz="3200" dirty="0" err="1">
                <a:latin typeface="Arial" charset="0"/>
              </a:rPr>
              <a:t>terapi</a:t>
            </a:r>
            <a:r>
              <a:rPr lang="en-US" altLang="id-ID" sz="3200" dirty="0">
                <a:latin typeface="Arial" charset="0"/>
              </a:rPr>
              <a:t>)</a:t>
            </a:r>
          </a:p>
          <a:p>
            <a:pPr>
              <a:spcAft>
                <a:spcPct val="0"/>
              </a:spcAft>
              <a:buClrTx/>
              <a:buFontTx/>
              <a:buChar char="•"/>
            </a:pPr>
            <a:endParaRPr lang="en-US" altLang="id-ID" sz="3200" baseline="30000" dirty="0">
              <a:latin typeface="Arial" charset="0"/>
            </a:endParaRPr>
          </a:p>
          <a:p>
            <a:pPr>
              <a:spcAft>
                <a:spcPct val="0"/>
              </a:spcAft>
              <a:buClrTx/>
              <a:buFontTx/>
              <a:buChar char="•"/>
            </a:pPr>
            <a:r>
              <a:rPr lang="en-US" altLang="id-ID" sz="3200" dirty="0">
                <a:latin typeface="Arial" charset="0"/>
              </a:rPr>
              <a:t>ZDV &gt; NRTI lain</a:t>
            </a:r>
          </a:p>
        </p:txBody>
      </p:sp>
    </p:spTree>
    <p:extLst>
      <p:ext uri="{BB962C8B-B14F-4D97-AF65-F5344CB8AC3E}">
        <p14:creationId xmlns:p14="http://schemas.microsoft.com/office/powerpoint/2010/main" val="17773787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394658" y="162931"/>
            <a:ext cx="7124700" cy="923925"/>
          </a:xfrm>
        </p:spPr>
        <p:txBody>
          <a:bodyPr/>
          <a:lstStyle/>
          <a:p>
            <a:r>
              <a:rPr lang="en-US" altLang="id-ID" b="1" dirty="0" err="1" smtClean="0">
                <a:solidFill>
                  <a:srgbClr val="7030A0"/>
                </a:solidFill>
                <a:cs typeface="Trebuchet MS" pitchFamily="34" charset="0"/>
              </a:rPr>
              <a:t>Miopati</a:t>
            </a:r>
            <a:endParaRPr lang="en-US" altLang="id-ID" b="1" dirty="0" smtClean="0">
              <a:solidFill>
                <a:srgbClr val="7030A0"/>
              </a:solidFill>
              <a:cs typeface="Trebuchet MS" pitchFamily="34" charset="0"/>
            </a:endParaRPr>
          </a:p>
        </p:txBody>
      </p:sp>
      <p:sp>
        <p:nvSpPr>
          <p:cNvPr id="5" name="Rectangle 3"/>
          <p:cNvSpPr>
            <a:spLocks noGrp="1" noChangeArrowheads="1"/>
          </p:cNvSpPr>
          <p:nvPr>
            <p:ph idx="1"/>
          </p:nvPr>
        </p:nvSpPr>
        <p:spPr>
          <a:xfrm>
            <a:off x="794082" y="1748339"/>
            <a:ext cx="8229600" cy="4525962"/>
          </a:xfrm>
        </p:spPr>
        <p:txBody>
          <a:bodyPr/>
          <a:lstStyle/>
          <a:p>
            <a:pPr>
              <a:lnSpc>
                <a:spcPct val="90000"/>
              </a:lnSpc>
            </a:pPr>
            <a:r>
              <a:rPr lang="en-US" altLang="id-ID" dirty="0" err="1" smtClean="0"/>
              <a:t>Lelah</a:t>
            </a:r>
            <a:r>
              <a:rPr lang="en-US" altLang="id-ID" dirty="0" smtClean="0"/>
              <a:t>, </a:t>
            </a:r>
            <a:r>
              <a:rPr lang="en-US" altLang="id-ID" dirty="0" err="1" smtClean="0"/>
              <a:t>mialgia</a:t>
            </a:r>
            <a:r>
              <a:rPr lang="en-US" altLang="id-ID" dirty="0" smtClean="0"/>
              <a:t>, </a:t>
            </a:r>
            <a:r>
              <a:rPr lang="en-US" altLang="id-ID" dirty="0" err="1" smtClean="0"/>
              <a:t>kelemahan</a:t>
            </a:r>
            <a:r>
              <a:rPr lang="en-US" altLang="id-ID" dirty="0" smtClean="0"/>
              <a:t> </a:t>
            </a:r>
            <a:r>
              <a:rPr lang="en-US" altLang="id-ID" dirty="0" err="1" smtClean="0"/>
              <a:t>otot</a:t>
            </a:r>
            <a:r>
              <a:rPr lang="en-US" altLang="id-ID" dirty="0" smtClean="0"/>
              <a:t> </a:t>
            </a:r>
            <a:r>
              <a:rPr lang="en-US" altLang="id-ID" dirty="0" err="1" smtClean="0"/>
              <a:t>proksimal</a:t>
            </a:r>
            <a:r>
              <a:rPr lang="en-US" altLang="id-ID" dirty="0" smtClean="0"/>
              <a:t>, </a:t>
            </a:r>
            <a:r>
              <a:rPr lang="en-US" altLang="id-ID" dirty="0" err="1" smtClean="0"/>
              <a:t>dan</a:t>
            </a:r>
            <a:r>
              <a:rPr lang="en-US" altLang="id-ID" dirty="0" smtClean="0"/>
              <a:t> </a:t>
            </a:r>
            <a:r>
              <a:rPr lang="en-US" altLang="id-ID" i="1" dirty="0" smtClean="0"/>
              <a:t>wasting</a:t>
            </a:r>
          </a:p>
          <a:p>
            <a:pPr>
              <a:lnSpc>
                <a:spcPct val="90000"/>
              </a:lnSpc>
            </a:pPr>
            <a:endParaRPr lang="en-US" altLang="id-ID" dirty="0" smtClean="0"/>
          </a:p>
          <a:p>
            <a:pPr>
              <a:lnSpc>
                <a:spcPct val="90000"/>
              </a:lnSpc>
            </a:pPr>
            <a:r>
              <a:rPr lang="en-US" altLang="id-ID" dirty="0" smtClean="0"/>
              <a:t>CPK </a:t>
            </a:r>
            <a:r>
              <a:rPr lang="en-US" altLang="id-ID" dirty="0" smtClean="0">
                <a:cs typeface="Arial" charset="0"/>
              </a:rPr>
              <a:t>↑</a:t>
            </a:r>
            <a:r>
              <a:rPr lang="en-US" altLang="id-ID" dirty="0" smtClean="0"/>
              <a:t>, EMG </a:t>
            </a:r>
            <a:r>
              <a:rPr lang="en-US" altLang="id-ID" dirty="0" err="1" smtClean="0"/>
              <a:t>bisa</a:t>
            </a:r>
            <a:r>
              <a:rPr lang="en-US" altLang="id-ID" dirty="0" smtClean="0"/>
              <a:t> normal</a:t>
            </a:r>
          </a:p>
          <a:p>
            <a:pPr>
              <a:lnSpc>
                <a:spcPct val="90000"/>
              </a:lnSpc>
            </a:pPr>
            <a:endParaRPr lang="en-US" altLang="id-ID" dirty="0" smtClean="0"/>
          </a:p>
          <a:p>
            <a:pPr>
              <a:lnSpc>
                <a:spcPct val="90000"/>
              </a:lnSpc>
            </a:pPr>
            <a:r>
              <a:rPr lang="en-US" altLang="id-ID" dirty="0" err="1" smtClean="0"/>
              <a:t>Histologi</a:t>
            </a:r>
            <a:r>
              <a:rPr lang="en-US" altLang="id-ID" dirty="0" smtClean="0"/>
              <a:t>: “ragged-red” fibers, granular degeneration, increase in lipid droplets</a:t>
            </a:r>
            <a:endParaRPr lang="en-US" altLang="id-ID" baseline="30000" dirty="0" smtClean="0"/>
          </a:p>
          <a:p>
            <a:pPr>
              <a:lnSpc>
                <a:spcPct val="90000"/>
              </a:lnSpc>
            </a:pPr>
            <a:endParaRPr lang="en-US" altLang="id-ID" baseline="30000" dirty="0" smtClean="0"/>
          </a:p>
          <a:p>
            <a:pPr>
              <a:lnSpc>
                <a:spcPct val="90000"/>
              </a:lnSpc>
            </a:pPr>
            <a:r>
              <a:rPr lang="en-US" altLang="id-ID" dirty="0" err="1" smtClean="0"/>
              <a:t>Gangguan</a:t>
            </a:r>
            <a:r>
              <a:rPr lang="en-US" altLang="id-ID" dirty="0" smtClean="0"/>
              <a:t> </a:t>
            </a:r>
            <a:r>
              <a:rPr lang="en-US" altLang="id-ID" dirty="0" err="1" smtClean="0"/>
              <a:t>mitokondria</a:t>
            </a:r>
            <a:endParaRPr lang="en-US" altLang="id-ID" dirty="0" smtClean="0"/>
          </a:p>
        </p:txBody>
      </p:sp>
    </p:spTree>
    <p:extLst>
      <p:ext uri="{BB962C8B-B14F-4D97-AF65-F5344CB8AC3E}">
        <p14:creationId xmlns:p14="http://schemas.microsoft.com/office/powerpoint/2010/main" val="176775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007876" y="36096"/>
            <a:ext cx="381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US" altLang="id-ID" sz="4300" b="1" dirty="0" err="1">
                <a:solidFill>
                  <a:srgbClr val="7030A0"/>
                </a:solidFill>
                <a:latin typeface="Arial" charset="0"/>
              </a:rPr>
              <a:t>Miopati</a:t>
            </a:r>
            <a:endParaRPr lang="en-US" altLang="id-ID" sz="4300" b="1" dirty="0">
              <a:solidFill>
                <a:srgbClr val="7030A0"/>
              </a:solidFill>
              <a:latin typeface="Arial" charset="0"/>
            </a:endParaRPr>
          </a:p>
        </p:txBody>
      </p:sp>
      <p:sp>
        <p:nvSpPr>
          <p:cNvPr id="5" name="Rectangle 3"/>
          <p:cNvSpPr>
            <a:spLocks noChangeArrowheads="1"/>
          </p:cNvSpPr>
          <p:nvPr/>
        </p:nvSpPr>
        <p:spPr bwMode="auto">
          <a:xfrm>
            <a:off x="3644148" y="1558672"/>
            <a:ext cx="5373687"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4163" indent="-284163">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60413"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279525"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98625"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117725"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749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30321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893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9465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Aft>
                <a:spcPct val="0"/>
              </a:spcAft>
              <a:buClrTx/>
              <a:buFontTx/>
              <a:buChar char="•"/>
            </a:pPr>
            <a:r>
              <a:rPr lang="en-US" altLang="id-ID" sz="2800" dirty="0" err="1">
                <a:latin typeface="Arial" charset="0"/>
              </a:rPr>
              <a:t>Dapat</a:t>
            </a:r>
            <a:r>
              <a:rPr lang="en-US" altLang="id-ID" sz="2800" dirty="0">
                <a:latin typeface="Arial" charset="0"/>
              </a:rPr>
              <a:t> </a:t>
            </a:r>
            <a:r>
              <a:rPr lang="en-US" altLang="id-ID" sz="2800" dirty="0" err="1">
                <a:latin typeface="Arial" charset="0"/>
              </a:rPr>
              <a:t>terjadi</a:t>
            </a:r>
            <a:r>
              <a:rPr lang="en-US" altLang="id-ID" sz="2800" dirty="0">
                <a:latin typeface="Arial" charset="0"/>
              </a:rPr>
              <a:t> </a:t>
            </a:r>
            <a:r>
              <a:rPr lang="en-US" altLang="id-ID" sz="2800" dirty="0" err="1">
                <a:latin typeface="Arial" charset="0"/>
              </a:rPr>
              <a:t>pada</a:t>
            </a:r>
            <a:r>
              <a:rPr lang="en-US" altLang="id-ID" sz="2800" dirty="0">
                <a:latin typeface="Arial" charset="0"/>
              </a:rPr>
              <a:t> </a:t>
            </a:r>
            <a:r>
              <a:rPr lang="en-US" altLang="id-ID" sz="2800" dirty="0" err="1">
                <a:latin typeface="Arial" charset="0"/>
              </a:rPr>
              <a:t>setiap</a:t>
            </a:r>
            <a:r>
              <a:rPr lang="en-US" altLang="id-ID" sz="2800" dirty="0">
                <a:latin typeface="Arial" charset="0"/>
              </a:rPr>
              <a:t> </a:t>
            </a:r>
            <a:r>
              <a:rPr lang="en-US" altLang="id-ID" sz="2800" dirty="0" err="1">
                <a:latin typeface="Arial" charset="0"/>
              </a:rPr>
              <a:t>tahap</a:t>
            </a:r>
            <a:r>
              <a:rPr lang="en-US" altLang="id-ID" sz="2800" dirty="0">
                <a:latin typeface="Arial" charset="0"/>
              </a:rPr>
              <a:t> </a:t>
            </a:r>
            <a:r>
              <a:rPr lang="en-US" altLang="id-ID" sz="2800" dirty="0" err="1">
                <a:latin typeface="Arial" charset="0"/>
              </a:rPr>
              <a:t>infeksi</a:t>
            </a:r>
            <a:r>
              <a:rPr lang="en-US" altLang="id-ID" sz="2800" dirty="0">
                <a:latin typeface="Arial" charset="0"/>
              </a:rPr>
              <a:t> HIV</a:t>
            </a:r>
          </a:p>
          <a:p>
            <a:pPr>
              <a:spcAft>
                <a:spcPct val="0"/>
              </a:spcAft>
              <a:buClrTx/>
              <a:buFontTx/>
              <a:buChar char="•"/>
            </a:pPr>
            <a:endParaRPr lang="en-US" altLang="id-ID" sz="2800" dirty="0">
              <a:latin typeface="Arial" charset="0"/>
            </a:endParaRPr>
          </a:p>
          <a:p>
            <a:pPr>
              <a:spcAft>
                <a:spcPct val="0"/>
              </a:spcAft>
              <a:buClrTx/>
              <a:buFontTx/>
              <a:buChar char="•"/>
            </a:pPr>
            <a:r>
              <a:rPr lang="en-US" altLang="id-ID" sz="2800" dirty="0">
                <a:latin typeface="Arial" charset="0"/>
              </a:rPr>
              <a:t>HIV </a:t>
            </a:r>
            <a:r>
              <a:rPr lang="en-US" altLang="id-ID" sz="2800" dirty="0" err="1">
                <a:latin typeface="Arial" charset="0"/>
              </a:rPr>
              <a:t>dan</a:t>
            </a:r>
            <a:r>
              <a:rPr lang="en-US" altLang="id-ID" sz="2800" dirty="0">
                <a:latin typeface="Arial" charset="0"/>
              </a:rPr>
              <a:t> </a:t>
            </a:r>
            <a:r>
              <a:rPr lang="en-US" altLang="id-ID" sz="2800" dirty="0" err="1">
                <a:latin typeface="Arial" charset="0"/>
              </a:rPr>
              <a:t>miopati</a:t>
            </a:r>
            <a:r>
              <a:rPr lang="en-US" altLang="id-ID" sz="2800" dirty="0">
                <a:latin typeface="Arial" charset="0"/>
              </a:rPr>
              <a:t> </a:t>
            </a:r>
            <a:r>
              <a:rPr lang="en-US" altLang="id-ID" sz="2800" dirty="0" err="1">
                <a:latin typeface="Arial" charset="0"/>
              </a:rPr>
              <a:t>akibat</a:t>
            </a:r>
            <a:r>
              <a:rPr lang="en-US" altLang="id-ID" sz="2800" dirty="0">
                <a:latin typeface="Arial" charset="0"/>
              </a:rPr>
              <a:t> ZDV </a:t>
            </a:r>
            <a:r>
              <a:rPr lang="en-US" altLang="id-ID" sz="2800" dirty="0" err="1">
                <a:latin typeface="Arial" charset="0"/>
              </a:rPr>
              <a:t>sangat</a:t>
            </a:r>
            <a:r>
              <a:rPr lang="en-US" altLang="id-ID" sz="2800" dirty="0">
                <a:latin typeface="Arial" charset="0"/>
              </a:rPr>
              <a:t> </a:t>
            </a:r>
            <a:r>
              <a:rPr lang="en-US" altLang="id-ID" sz="2800" dirty="0" err="1">
                <a:latin typeface="Arial" charset="0"/>
              </a:rPr>
              <a:t>sulit</a:t>
            </a:r>
            <a:r>
              <a:rPr lang="en-US" altLang="id-ID" sz="2800" dirty="0">
                <a:latin typeface="Arial" charset="0"/>
              </a:rPr>
              <a:t> </a:t>
            </a:r>
            <a:r>
              <a:rPr lang="en-US" altLang="id-ID" sz="2800" dirty="0" err="1">
                <a:latin typeface="Arial" charset="0"/>
              </a:rPr>
              <a:t>dibedakan</a:t>
            </a:r>
            <a:endParaRPr lang="en-US" altLang="id-ID" sz="2800" dirty="0">
              <a:latin typeface="Arial" charset="0"/>
            </a:endParaRPr>
          </a:p>
          <a:p>
            <a:pPr>
              <a:spcAft>
                <a:spcPct val="0"/>
              </a:spcAft>
              <a:buClrTx/>
              <a:buFontTx/>
              <a:buChar char="•"/>
            </a:pPr>
            <a:endParaRPr lang="en-US" altLang="id-ID" sz="2800" dirty="0">
              <a:latin typeface="Arial" charset="0"/>
            </a:endParaRPr>
          </a:p>
          <a:p>
            <a:pPr>
              <a:spcAft>
                <a:spcPct val="0"/>
              </a:spcAft>
              <a:buClrTx/>
              <a:buFontTx/>
              <a:buChar char="•"/>
            </a:pPr>
            <a:r>
              <a:rPr lang="en-US" altLang="id-ID" sz="2800" dirty="0" err="1">
                <a:latin typeface="Arial" charset="0"/>
              </a:rPr>
              <a:t>Pada</a:t>
            </a:r>
            <a:r>
              <a:rPr lang="en-US" altLang="id-ID" sz="2800" dirty="0">
                <a:latin typeface="Arial" charset="0"/>
              </a:rPr>
              <a:t> </a:t>
            </a:r>
            <a:r>
              <a:rPr lang="en-US" altLang="id-ID" sz="2800" dirty="0" err="1">
                <a:latin typeface="Arial" charset="0"/>
              </a:rPr>
              <a:t>miopati</a:t>
            </a:r>
            <a:r>
              <a:rPr lang="en-US" altLang="id-ID" sz="2800" dirty="0">
                <a:latin typeface="Arial" charset="0"/>
              </a:rPr>
              <a:t> </a:t>
            </a:r>
            <a:r>
              <a:rPr lang="en-US" altLang="id-ID" sz="2800" dirty="0" err="1">
                <a:latin typeface="Arial" charset="0"/>
              </a:rPr>
              <a:t>akibat</a:t>
            </a:r>
            <a:r>
              <a:rPr lang="en-US" altLang="id-ID" sz="2800" dirty="0">
                <a:latin typeface="Arial" charset="0"/>
              </a:rPr>
              <a:t> ZDV, </a:t>
            </a:r>
            <a:r>
              <a:rPr lang="en-US" altLang="id-ID" sz="2800" dirty="0" err="1">
                <a:latin typeface="Arial" charset="0"/>
              </a:rPr>
              <a:t>perubahan</a:t>
            </a:r>
            <a:r>
              <a:rPr lang="en-US" altLang="id-ID" sz="2800" dirty="0">
                <a:latin typeface="Arial" charset="0"/>
              </a:rPr>
              <a:t> </a:t>
            </a:r>
            <a:r>
              <a:rPr lang="en-US" altLang="id-ID" sz="2800" dirty="0" err="1">
                <a:latin typeface="Arial" charset="0"/>
              </a:rPr>
              <a:t>klinis</a:t>
            </a:r>
            <a:r>
              <a:rPr lang="en-US" altLang="id-ID" sz="2800" dirty="0">
                <a:latin typeface="Arial" charset="0"/>
              </a:rPr>
              <a:t> </a:t>
            </a:r>
            <a:r>
              <a:rPr lang="en-US" altLang="id-ID" sz="2800" dirty="0" err="1">
                <a:latin typeface="Arial" charset="0"/>
              </a:rPr>
              <a:t>dan</a:t>
            </a:r>
            <a:r>
              <a:rPr lang="en-US" altLang="id-ID" sz="2800" dirty="0">
                <a:latin typeface="Arial" charset="0"/>
              </a:rPr>
              <a:t> </a:t>
            </a:r>
            <a:r>
              <a:rPr lang="en-US" altLang="id-ID" sz="2800" dirty="0" err="1">
                <a:latin typeface="Arial" charset="0"/>
              </a:rPr>
              <a:t>histologi</a:t>
            </a:r>
            <a:r>
              <a:rPr lang="en-US" altLang="id-ID" sz="2800" dirty="0">
                <a:latin typeface="Arial" charset="0"/>
              </a:rPr>
              <a:t> </a:t>
            </a:r>
            <a:r>
              <a:rPr lang="en-US" altLang="id-ID" sz="2800" dirty="0" err="1">
                <a:latin typeface="Arial" charset="0"/>
              </a:rPr>
              <a:t>bersifat</a:t>
            </a:r>
            <a:r>
              <a:rPr lang="en-US" altLang="id-ID" sz="2800" dirty="0">
                <a:latin typeface="Arial" charset="0"/>
              </a:rPr>
              <a:t> </a:t>
            </a:r>
            <a:r>
              <a:rPr lang="en-US" altLang="id-ID" sz="2800" dirty="0" err="1">
                <a:latin typeface="Arial" charset="0"/>
              </a:rPr>
              <a:t>reversibel</a:t>
            </a:r>
            <a:endParaRPr lang="en-US" altLang="id-ID" sz="2800" dirty="0">
              <a:latin typeface="Arial" charset="0"/>
            </a:endParaRPr>
          </a:p>
        </p:txBody>
      </p:sp>
      <p:pic>
        <p:nvPicPr>
          <p:cNvPr id="6" name="Picture 4" descr="MUSCLEST"/>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992602" y="1628775"/>
            <a:ext cx="24923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497302" y="3644900"/>
            <a:ext cx="1258888" cy="680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eaLnBrk="0" hangingPunct="0">
              <a:lnSpc>
                <a:spcPct val="80000"/>
              </a:lnSpc>
              <a:spcBef>
                <a:spcPct val="35000"/>
              </a:spcBef>
              <a:spcAft>
                <a:spcPct val="0"/>
              </a:spcAft>
              <a:buClrTx/>
              <a:buFontTx/>
              <a:buNone/>
            </a:pPr>
            <a:r>
              <a:rPr lang="en-GB" altLang="id-ID" sz="2400" b="1">
                <a:latin typeface="Arial" charset="0"/>
              </a:rPr>
              <a:t>serat otot</a:t>
            </a:r>
          </a:p>
        </p:txBody>
      </p:sp>
      <p:sp>
        <p:nvSpPr>
          <p:cNvPr id="8" name="Text Box 6"/>
          <p:cNvSpPr txBox="1">
            <a:spLocks noChangeArrowheads="1"/>
          </p:cNvSpPr>
          <p:nvPr/>
        </p:nvSpPr>
        <p:spPr bwMode="auto">
          <a:xfrm>
            <a:off x="497302" y="5084763"/>
            <a:ext cx="3203575" cy="385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eaLnBrk="0" hangingPunct="0">
              <a:lnSpc>
                <a:spcPct val="80000"/>
              </a:lnSpc>
              <a:spcBef>
                <a:spcPct val="35000"/>
              </a:spcBef>
              <a:spcAft>
                <a:spcPct val="0"/>
              </a:spcAft>
              <a:buClrTx/>
              <a:buFontTx/>
              <a:buNone/>
            </a:pPr>
            <a:r>
              <a:rPr lang="en-GB" altLang="id-ID" sz="2400" b="1">
                <a:latin typeface="Arial" charset="0"/>
              </a:rPr>
              <a:t>mitokondria</a:t>
            </a:r>
          </a:p>
        </p:txBody>
      </p:sp>
      <p:sp>
        <p:nvSpPr>
          <p:cNvPr id="9" name="AutoShape 7"/>
          <p:cNvSpPr>
            <a:spLocks noChangeArrowheads="1"/>
          </p:cNvSpPr>
          <p:nvPr/>
        </p:nvSpPr>
        <p:spPr bwMode="auto">
          <a:xfrm rot="6827007" flipH="1" flipV="1">
            <a:off x="1700627" y="4349751"/>
            <a:ext cx="706437" cy="449262"/>
          </a:xfrm>
          <a:prstGeom prst="rightArrow">
            <a:avLst>
              <a:gd name="adj1" fmla="val 39852"/>
              <a:gd name="adj2" fmla="val 30153"/>
            </a:avLst>
          </a:prstGeom>
          <a:gradFill rotWithShape="0">
            <a:gsLst>
              <a:gs pos="0">
                <a:srgbClr val="66FFFF"/>
              </a:gs>
              <a:gs pos="50000">
                <a:srgbClr val="BCFFFF"/>
              </a:gs>
              <a:gs pos="100000">
                <a:srgbClr val="66FFFF"/>
              </a:gs>
            </a:gsLst>
            <a:lin ang="5400000" scaled="1"/>
          </a:gradFill>
          <a:ln w="12700">
            <a:solidFill>
              <a:srgbClr val="66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488" tIns="44450" rIns="90488" bIns="44450"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endParaRPr lang="id-ID" altLang="id-ID">
              <a:latin typeface="Arial" charset="0"/>
            </a:endParaRPr>
          </a:p>
        </p:txBody>
      </p:sp>
    </p:spTree>
    <p:extLst>
      <p:ext uri="{BB962C8B-B14F-4D97-AF65-F5344CB8AC3E}">
        <p14:creationId xmlns:p14="http://schemas.microsoft.com/office/powerpoint/2010/main" val="215347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14206" y="77454"/>
            <a:ext cx="83788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US" altLang="id-ID" sz="4300" b="1" dirty="0" err="1">
                <a:solidFill>
                  <a:srgbClr val="7030A0"/>
                </a:solidFill>
                <a:latin typeface="Arial" charset="0"/>
              </a:rPr>
              <a:t>Kardiomiopati</a:t>
            </a:r>
            <a:endParaRPr lang="en-US" altLang="id-ID" sz="4300" b="1" dirty="0">
              <a:solidFill>
                <a:srgbClr val="7030A0"/>
              </a:solidFill>
              <a:latin typeface="Arial" charset="0"/>
            </a:endParaRPr>
          </a:p>
        </p:txBody>
      </p:sp>
      <p:sp>
        <p:nvSpPr>
          <p:cNvPr id="5" name="Rectangle 3"/>
          <p:cNvSpPr>
            <a:spLocks noChangeArrowheads="1"/>
          </p:cNvSpPr>
          <p:nvPr/>
        </p:nvSpPr>
        <p:spPr bwMode="auto">
          <a:xfrm>
            <a:off x="3524500" y="1678320"/>
            <a:ext cx="5472112"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4163" indent="-284163">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60413"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279525"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98625"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117725"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749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30321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893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946525"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nSpc>
                <a:spcPct val="80000"/>
              </a:lnSpc>
              <a:spcAft>
                <a:spcPct val="0"/>
              </a:spcAft>
              <a:buClrTx/>
              <a:buFontTx/>
              <a:buChar char="•"/>
            </a:pPr>
            <a:r>
              <a:rPr lang="en-US" altLang="id-ID" sz="2800" dirty="0" err="1">
                <a:latin typeface="Arial" charset="0"/>
              </a:rPr>
              <a:t>Infeksi</a:t>
            </a:r>
            <a:r>
              <a:rPr lang="en-US" altLang="id-ID" sz="2800" dirty="0">
                <a:latin typeface="Arial" charset="0"/>
              </a:rPr>
              <a:t> HIV </a:t>
            </a:r>
            <a:r>
              <a:rPr lang="en-US" altLang="id-ID" sz="2800" dirty="0" err="1">
                <a:latin typeface="Arial" charset="0"/>
              </a:rPr>
              <a:t>juga</a:t>
            </a:r>
            <a:r>
              <a:rPr lang="en-US" altLang="id-ID" sz="2800" dirty="0">
                <a:latin typeface="Arial" charset="0"/>
              </a:rPr>
              <a:t> </a:t>
            </a:r>
            <a:r>
              <a:rPr lang="en-US" altLang="id-ID" sz="2800" dirty="0" err="1">
                <a:latin typeface="Arial" charset="0"/>
              </a:rPr>
              <a:t>dapat</a:t>
            </a:r>
            <a:r>
              <a:rPr lang="en-US" altLang="id-ID" sz="2800" dirty="0">
                <a:latin typeface="Arial" charset="0"/>
              </a:rPr>
              <a:t> </a:t>
            </a:r>
            <a:r>
              <a:rPr lang="en-US" altLang="id-ID" sz="2800" dirty="0" err="1">
                <a:latin typeface="Arial" charset="0"/>
              </a:rPr>
              <a:t>menyebabkan</a:t>
            </a:r>
            <a:r>
              <a:rPr lang="en-US" altLang="id-ID" sz="2800" dirty="0">
                <a:latin typeface="Arial" charset="0"/>
              </a:rPr>
              <a:t> </a:t>
            </a:r>
            <a:r>
              <a:rPr lang="en-US" altLang="id-ID" sz="2800" dirty="0" err="1">
                <a:latin typeface="Arial" charset="0"/>
              </a:rPr>
              <a:t>kardiomiopati</a:t>
            </a:r>
            <a:endParaRPr lang="en-US" altLang="id-ID" sz="2800" dirty="0">
              <a:latin typeface="Arial" charset="0"/>
            </a:endParaRPr>
          </a:p>
          <a:p>
            <a:pPr>
              <a:lnSpc>
                <a:spcPct val="80000"/>
              </a:lnSpc>
              <a:spcAft>
                <a:spcPct val="0"/>
              </a:spcAft>
              <a:buClrTx/>
              <a:buFontTx/>
              <a:buChar char="•"/>
            </a:pPr>
            <a:endParaRPr lang="en-US" altLang="id-ID" sz="2800" dirty="0">
              <a:latin typeface="Arial" charset="0"/>
            </a:endParaRPr>
          </a:p>
          <a:p>
            <a:pPr>
              <a:lnSpc>
                <a:spcPct val="80000"/>
              </a:lnSpc>
              <a:spcAft>
                <a:spcPct val="0"/>
              </a:spcAft>
              <a:buClrTx/>
              <a:buFontTx/>
              <a:buChar char="•"/>
            </a:pPr>
            <a:r>
              <a:rPr lang="en-US" altLang="id-ID" sz="2800" dirty="0" err="1">
                <a:latin typeface="Arial" charset="0"/>
              </a:rPr>
              <a:t>Juga</a:t>
            </a:r>
            <a:r>
              <a:rPr lang="en-US" altLang="id-ID" sz="2800" dirty="0">
                <a:latin typeface="Arial" charset="0"/>
              </a:rPr>
              <a:t> </a:t>
            </a:r>
            <a:r>
              <a:rPr lang="en-US" altLang="id-ID" sz="2800" dirty="0" err="1">
                <a:latin typeface="Arial" charset="0"/>
              </a:rPr>
              <a:t>akibat</a:t>
            </a:r>
            <a:r>
              <a:rPr lang="en-US" altLang="id-ID" sz="2800" dirty="0">
                <a:latin typeface="Arial" charset="0"/>
              </a:rPr>
              <a:t> ARV: </a:t>
            </a:r>
            <a:r>
              <a:rPr lang="en-US" altLang="id-ID" sz="2800" dirty="0" err="1">
                <a:latin typeface="Arial" charset="0"/>
              </a:rPr>
              <a:t>ddC</a:t>
            </a:r>
            <a:r>
              <a:rPr lang="en-US" altLang="id-ID" sz="2800" dirty="0">
                <a:latin typeface="Arial" charset="0"/>
              </a:rPr>
              <a:t>, ZDV </a:t>
            </a:r>
            <a:r>
              <a:rPr lang="en-US" altLang="id-ID" sz="2800" dirty="0" err="1">
                <a:latin typeface="Arial" charset="0"/>
              </a:rPr>
              <a:t>dan</a:t>
            </a:r>
            <a:r>
              <a:rPr lang="en-US" altLang="id-ID" sz="2800" dirty="0">
                <a:latin typeface="Arial" charset="0"/>
              </a:rPr>
              <a:t> </a:t>
            </a:r>
            <a:r>
              <a:rPr lang="en-US" altLang="id-ID" sz="2800" dirty="0" err="1">
                <a:latin typeface="Arial" charset="0"/>
              </a:rPr>
              <a:t>ddI</a:t>
            </a:r>
            <a:endParaRPr lang="en-US" altLang="id-ID" sz="2800" dirty="0">
              <a:latin typeface="Arial" charset="0"/>
            </a:endParaRPr>
          </a:p>
          <a:p>
            <a:pPr lvl="1">
              <a:lnSpc>
                <a:spcPct val="80000"/>
              </a:lnSpc>
              <a:spcAft>
                <a:spcPct val="0"/>
              </a:spcAft>
              <a:buClrTx/>
              <a:buFontTx/>
              <a:buChar char="–"/>
            </a:pPr>
            <a:r>
              <a:rPr lang="en-US" altLang="id-ID" sz="2800" dirty="0">
                <a:latin typeface="Arial" charset="0"/>
              </a:rPr>
              <a:t>Dilated heart</a:t>
            </a:r>
          </a:p>
          <a:p>
            <a:pPr lvl="1">
              <a:lnSpc>
                <a:spcPct val="80000"/>
              </a:lnSpc>
              <a:spcAft>
                <a:spcPct val="0"/>
              </a:spcAft>
              <a:buClrTx/>
              <a:buFontTx/>
              <a:buChar char="–"/>
            </a:pPr>
            <a:r>
              <a:rPr lang="en-US" altLang="id-ID" sz="2800" dirty="0" err="1">
                <a:latin typeface="Arial" charset="0"/>
              </a:rPr>
              <a:t>Insidens</a:t>
            </a:r>
            <a:r>
              <a:rPr lang="en-US" altLang="id-ID" sz="2800" dirty="0">
                <a:latin typeface="Arial" charset="0"/>
              </a:rPr>
              <a:t> &lt; 1%</a:t>
            </a:r>
          </a:p>
          <a:p>
            <a:pPr lvl="1">
              <a:lnSpc>
                <a:spcPct val="80000"/>
              </a:lnSpc>
              <a:spcAft>
                <a:spcPct val="0"/>
              </a:spcAft>
              <a:buClrTx/>
              <a:buFontTx/>
              <a:buChar char="–"/>
            </a:pPr>
            <a:endParaRPr lang="en-US" altLang="id-ID" sz="2800" dirty="0">
              <a:latin typeface="Arial" charset="0"/>
            </a:endParaRPr>
          </a:p>
          <a:p>
            <a:pPr>
              <a:lnSpc>
                <a:spcPct val="80000"/>
              </a:lnSpc>
              <a:spcAft>
                <a:spcPct val="0"/>
              </a:spcAft>
              <a:buClrTx/>
              <a:buFontTx/>
              <a:buChar char="•"/>
            </a:pPr>
            <a:r>
              <a:rPr lang="en-US" altLang="id-ID" sz="2800" dirty="0" err="1">
                <a:latin typeface="Arial" charset="0"/>
              </a:rPr>
              <a:t>Otot</a:t>
            </a:r>
            <a:r>
              <a:rPr lang="en-US" altLang="id-ID" sz="2800" dirty="0">
                <a:latin typeface="Arial" charset="0"/>
              </a:rPr>
              <a:t> </a:t>
            </a:r>
            <a:r>
              <a:rPr lang="en-US" altLang="id-ID" sz="2800" dirty="0" err="1">
                <a:latin typeface="Arial" charset="0"/>
              </a:rPr>
              <a:t>jantung</a:t>
            </a:r>
            <a:r>
              <a:rPr lang="en-US" altLang="id-ID" sz="2800" dirty="0">
                <a:latin typeface="Arial" charset="0"/>
              </a:rPr>
              <a:t> </a:t>
            </a:r>
            <a:r>
              <a:rPr lang="en-US" altLang="id-ID" sz="2800" dirty="0" err="1">
                <a:latin typeface="Arial" charset="0"/>
              </a:rPr>
              <a:t>memerlukan</a:t>
            </a:r>
            <a:r>
              <a:rPr lang="en-US" altLang="id-ID" sz="2800" dirty="0">
                <a:latin typeface="Arial" charset="0"/>
              </a:rPr>
              <a:t> </a:t>
            </a:r>
            <a:r>
              <a:rPr lang="en-US" altLang="id-ID" sz="2800" dirty="0" err="1">
                <a:latin typeface="Arial" charset="0"/>
              </a:rPr>
              <a:t>enersi</a:t>
            </a:r>
            <a:r>
              <a:rPr lang="en-US" altLang="id-ID" sz="2800" dirty="0">
                <a:latin typeface="Arial" charset="0"/>
              </a:rPr>
              <a:t> yang </a:t>
            </a:r>
            <a:r>
              <a:rPr lang="en-US" altLang="id-ID" sz="2800" dirty="0" err="1">
                <a:latin typeface="Arial" charset="0"/>
              </a:rPr>
              <a:t>besar</a:t>
            </a:r>
            <a:r>
              <a:rPr lang="en-US" altLang="id-ID" sz="2800" dirty="0">
                <a:latin typeface="Arial" charset="0"/>
              </a:rPr>
              <a:t> </a:t>
            </a:r>
            <a:r>
              <a:rPr lang="en-US" altLang="id-ID" sz="2800" dirty="0" err="1">
                <a:latin typeface="Arial" charset="0"/>
              </a:rPr>
              <a:t>dan</a:t>
            </a:r>
            <a:r>
              <a:rPr lang="en-US" altLang="id-ID" sz="2800" dirty="0">
                <a:latin typeface="Arial" charset="0"/>
              </a:rPr>
              <a:t> </a:t>
            </a:r>
            <a:r>
              <a:rPr lang="en-US" altLang="id-ID" sz="2800" dirty="0" err="1">
                <a:latin typeface="Arial" charset="0"/>
              </a:rPr>
              <a:t>banyak</a:t>
            </a:r>
            <a:r>
              <a:rPr lang="en-US" altLang="id-ID" sz="2800" dirty="0">
                <a:latin typeface="Arial" charset="0"/>
              </a:rPr>
              <a:t> </a:t>
            </a:r>
            <a:r>
              <a:rPr lang="en-US" altLang="id-ID" sz="2800" dirty="0" err="1">
                <a:latin typeface="Arial" charset="0"/>
              </a:rPr>
              <a:t>mitokondria</a:t>
            </a:r>
            <a:endParaRPr lang="en-US" altLang="id-ID" sz="2800" dirty="0">
              <a:latin typeface="Arial" charset="0"/>
            </a:endParaRPr>
          </a:p>
        </p:txBody>
      </p:sp>
      <p:pic>
        <p:nvPicPr>
          <p:cNvPr id="6" name="Picture 4" descr="HEART_P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133600"/>
            <a:ext cx="2119312"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1425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40648" y="23922"/>
            <a:ext cx="8229600" cy="1143000"/>
          </a:xfrm>
        </p:spPr>
        <p:txBody>
          <a:bodyPr>
            <a:normAutofit fontScale="90000"/>
          </a:bodyPr>
          <a:lstStyle/>
          <a:p>
            <a:r>
              <a:rPr lang="id-ID" altLang="id-ID" sz="4000" b="1" dirty="0" smtClean="0">
                <a:solidFill>
                  <a:srgbClr val="7030A0"/>
                </a:solidFill>
              </a:rPr>
              <a:t>Asidemi </a:t>
            </a:r>
            <a:r>
              <a:rPr lang="en-US" altLang="id-ID" sz="4000" b="1" dirty="0" smtClean="0">
                <a:solidFill>
                  <a:srgbClr val="7030A0"/>
                </a:solidFill>
              </a:rPr>
              <a:t>La</a:t>
            </a:r>
            <a:r>
              <a:rPr lang="id-ID" altLang="id-ID" sz="4000" b="1" dirty="0" smtClean="0">
                <a:solidFill>
                  <a:srgbClr val="7030A0"/>
                </a:solidFill>
              </a:rPr>
              <a:t>k</a:t>
            </a:r>
            <a:r>
              <a:rPr lang="en-US" altLang="id-ID" sz="4000" b="1" dirty="0" smtClean="0">
                <a:solidFill>
                  <a:srgbClr val="7030A0"/>
                </a:solidFill>
              </a:rPr>
              <a:t>t</a:t>
            </a:r>
            <a:r>
              <a:rPr lang="id-ID" altLang="id-ID" sz="4000" b="1" dirty="0" smtClean="0">
                <a:solidFill>
                  <a:srgbClr val="7030A0"/>
                </a:solidFill>
              </a:rPr>
              <a:t>at </a:t>
            </a:r>
            <a:r>
              <a:rPr lang="en-US" altLang="id-ID" sz="4000" b="1" dirty="0" smtClean="0">
                <a:solidFill>
                  <a:srgbClr val="7030A0"/>
                </a:solidFill>
              </a:rPr>
              <a:t>&amp; </a:t>
            </a:r>
            <a:r>
              <a:rPr lang="id-ID" altLang="id-ID" sz="4000" b="1" dirty="0" smtClean="0">
                <a:solidFill>
                  <a:srgbClr val="7030A0"/>
                </a:solidFill>
              </a:rPr>
              <a:t>Asidosis </a:t>
            </a:r>
            <a:r>
              <a:rPr lang="en-US" altLang="id-ID" sz="4000" b="1" dirty="0" smtClean="0">
                <a:solidFill>
                  <a:srgbClr val="7030A0"/>
                </a:solidFill>
              </a:rPr>
              <a:t>La</a:t>
            </a:r>
            <a:r>
              <a:rPr lang="id-ID" altLang="id-ID" sz="4000" b="1" dirty="0" smtClean="0">
                <a:solidFill>
                  <a:srgbClr val="7030A0"/>
                </a:solidFill>
              </a:rPr>
              <a:t>ktat</a:t>
            </a:r>
            <a:r>
              <a:rPr lang="en-US" altLang="id-ID" sz="4000" b="1" dirty="0">
                <a:solidFill>
                  <a:srgbClr val="7030A0"/>
                </a:solidFill>
              </a:rPr>
              <a:t/>
            </a:r>
            <a:br>
              <a:rPr lang="en-US" altLang="id-ID" sz="4000" b="1" dirty="0">
                <a:solidFill>
                  <a:srgbClr val="7030A0"/>
                </a:solidFill>
              </a:rPr>
            </a:br>
            <a:r>
              <a:rPr lang="en-US" altLang="id-ID" sz="3600" b="1" dirty="0" err="1" smtClean="0">
                <a:solidFill>
                  <a:srgbClr val="7030A0"/>
                </a:solidFill>
              </a:rPr>
              <a:t>Defini</a:t>
            </a:r>
            <a:r>
              <a:rPr lang="id-ID" altLang="id-ID" sz="3600" b="1" dirty="0" smtClean="0">
                <a:solidFill>
                  <a:srgbClr val="7030A0"/>
                </a:solidFill>
              </a:rPr>
              <a:t>s</a:t>
            </a:r>
            <a:r>
              <a:rPr lang="en-US" altLang="id-ID" sz="3600" b="1" dirty="0" err="1" smtClean="0">
                <a:solidFill>
                  <a:srgbClr val="7030A0"/>
                </a:solidFill>
              </a:rPr>
              <a:t>i</a:t>
            </a:r>
            <a:endParaRPr lang="en-US" altLang="id-ID" sz="3600" b="1" dirty="0">
              <a:solidFill>
                <a:srgbClr val="7030A0"/>
              </a:solidFill>
            </a:endParaRPr>
          </a:p>
        </p:txBody>
      </p:sp>
      <p:sp>
        <p:nvSpPr>
          <p:cNvPr id="5" name="Rectangle 3"/>
          <p:cNvSpPr txBox="1">
            <a:spLocks noChangeArrowheads="1"/>
          </p:cNvSpPr>
          <p:nvPr/>
        </p:nvSpPr>
        <p:spPr>
          <a:xfrm>
            <a:off x="796404" y="1732932"/>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id-ID" altLang="id-ID" sz="2400" b="1" i="1" dirty="0" smtClean="0">
                <a:solidFill>
                  <a:schemeClr val="tx2"/>
                </a:solidFill>
              </a:rPr>
              <a:t>Asidemi </a:t>
            </a:r>
            <a:r>
              <a:rPr lang="en-US" altLang="id-ID" sz="2400" b="1" i="1" dirty="0" smtClean="0">
                <a:solidFill>
                  <a:schemeClr val="tx2"/>
                </a:solidFill>
              </a:rPr>
              <a:t>La</a:t>
            </a:r>
            <a:r>
              <a:rPr lang="id-ID" altLang="id-ID" sz="2400" b="1" i="1" dirty="0" smtClean="0">
                <a:solidFill>
                  <a:schemeClr val="tx2"/>
                </a:solidFill>
              </a:rPr>
              <a:t>ktat</a:t>
            </a:r>
            <a:r>
              <a:rPr lang="en-US" altLang="id-ID" sz="2400" b="1" i="1" dirty="0" smtClean="0">
                <a:solidFill>
                  <a:schemeClr val="tx2"/>
                </a:solidFill>
              </a:rPr>
              <a:t>:</a:t>
            </a:r>
            <a:r>
              <a:rPr lang="en-US" altLang="id-ID" sz="2400" dirty="0" smtClean="0"/>
              <a:t> </a:t>
            </a:r>
            <a:r>
              <a:rPr lang="id-ID" altLang="id-ID" sz="2400" dirty="0" smtClean="0"/>
              <a:t>kadar </a:t>
            </a:r>
            <a:r>
              <a:rPr lang="en-US" altLang="id-ID" sz="2400" dirty="0" smtClean="0"/>
              <a:t>serum la</a:t>
            </a:r>
            <a:r>
              <a:rPr lang="id-ID" altLang="id-ID" sz="2400" dirty="0" smtClean="0"/>
              <a:t>k</a:t>
            </a:r>
            <a:r>
              <a:rPr lang="en-US" altLang="id-ID" sz="2400" dirty="0" smtClean="0"/>
              <a:t>tat</a:t>
            </a:r>
            <a:r>
              <a:rPr lang="id-ID" altLang="id-ID" sz="2400" dirty="0" smtClean="0"/>
              <a:t> &gt;</a:t>
            </a:r>
            <a:r>
              <a:rPr lang="en-US" altLang="id-ID" sz="2400" dirty="0" smtClean="0"/>
              <a:t> 2.0 </a:t>
            </a:r>
            <a:r>
              <a:rPr lang="en-US" altLang="id-ID" sz="2400" dirty="0" err="1" smtClean="0"/>
              <a:t>mmol</a:t>
            </a:r>
            <a:r>
              <a:rPr lang="en-US" altLang="id-ID" sz="2400" dirty="0" smtClean="0"/>
              <a:t>/L </a:t>
            </a:r>
            <a:r>
              <a:rPr lang="id-ID" altLang="id-ID" sz="2400" dirty="0" smtClean="0"/>
              <a:t>sedangkan pH serum normal</a:t>
            </a:r>
            <a:endParaRPr lang="en-US" altLang="id-ID" sz="2400" dirty="0" smtClean="0"/>
          </a:p>
          <a:p>
            <a:pPr lvl="1">
              <a:lnSpc>
                <a:spcPct val="90000"/>
              </a:lnSpc>
            </a:pPr>
            <a:r>
              <a:rPr lang="id-ID" altLang="id-ID" sz="2000" dirty="0" smtClean="0"/>
              <a:t>Sering pd Odha dengan ART</a:t>
            </a:r>
            <a:endParaRPr lang="en-US" altLang="id-ID" sz="2000" dirty="0" smtClean="0"/>
          </a:p>
          <a:p>
            <a:pPr lvl="1">
              <a:lnSpc>
                <a:spcPct val="90000"/>
              </a:lnSpc>
            </a:pPr>
            <a:r>
              <a:rPr lang="id-ID" altLang="id-ID" sz="2000" dirty="0" smtClean="0"/>
              <a:t>Bermacam derajat beratnya keadaan</a:t>
            </a:r>
            <a:endParaRPr lang="en-US" altLang="id-ID" sz="2000" dirty="0" smtClean="0"/>
          </a:p>
          <a:p>
            <a:pPr lvl="1">
              <a:lnSpc>
                <a:spcPct val="90000"/>
              </a:lnSpc>
            </a:pPr>
            <a:r>
              <a:rPr lang="id-ID" altLang="id-ID" sz="2000" dirty="0" smtClean="0"/>
              <a:t>Sering </a:t>
            </a:r>
            <a:r>
              <a:rPr lang="en-US" altLang="id-ID" sz="2000" dirty="0" smtClean="0"/>
              <a:t>as</a:t>
            </a:r>
            <a:r>
              <a:rPr lang="id-ID" altLang="id-ID" sz="2000" dirty="0" smtClean="0"/>
              <a:t>i</a:t>
            </a:r>
            <a:r>
              <a:rPr lang="en-US" altLang="id-ID" sz="2000" dirty="0" err="1" smtClean="0"/>
              <a:t>mtomati</a:t>
            </a:r>
            <a:r>
              <a:rPr lang="id-ID" altLang="id-ID" sz="2000" dirty="0" smtClean="0"/>
              <a:t>s</a:t>
            </a:r>
            <a:endParaRPr lang="en-US" altLang="id-ID" sz="2000" dirty="0" smtClean="0"/>
          </a:p>
          <a:p>
            <a:pPr>
              <a:lnSpc>
                <a:spcPct val="90000"/>
              </a:lnSpc>
            </a:pPr>
            <a:r>
              <a:rPr lang="en-US" altLang="id-ID" sz="2400" b="1" i="1" dirty="0" smtClean="0">
                <a:solidFill>
                  <a:schemeClr val="tx2"/>
                </a:solidFill>
              </a:rPr>
              <a:t>Lactic Acidosis:</a:t>
            </a:r>
            <a:r>
              <a:rPr lang="en-US" altLang="id-ID" sz="2400" dirty="0" smtClean="0"/>
              <a:t> </a:t>
            </a:r>
            <a:r>
              <a:rPr lang="id-ID" altLang="id-ID" sz="2400" dirty="0" smtClean="0"/>
              <a:t>kadar </a:t>
            </a:r>
            <a:r>
              <a:rPr lang="en-US" altLang="id-ID" sz="2400" dirty="0" smtClean="0"/>
              <a:t>serum la</a:t>
            </a:r>
            <a:r>
              <a:rPr lang="id-ID" altLang="id-ID" sz="2400" dirty="0" smtClean="0"/>
              <a:t>k</a:t>
            </a:r>
            <a:r>
              <a:rPr lang="en-US" altLang="id-ID" sz="2400" dirty="0" smtClean="0"/>
              <a:t>tat</a:t>
            </a:r>
            <a:r>
              <a:rPr lang="id-ID" altLang="id-ID" sz="2400" dirty="0" smtClean="0"/>
              <a:t> &gt;</a:t>
            </a:r>
            <a:r>
              <a:rPr lang="en-US" altLang="id-ID" sz="2400" dirty="0" smtClean="0"/>
              <a:t> 2.0 </a:t>
            </a:r>
            <a:r>
              <a:rPr lang="en-US" altLang="id-ID" sz="2400" dirty="0" err="1" smtClean="0"/>
              <a:t>mmol</a:t>
            </a:r>
            <a:r>
              <a:rPr lang="en-US" altLang="id-ID" sz="2400" dirty="0" smtClean="0"/>
              <a:t>/L </a:t>
            </a:r>
            <a:r>
              <a:rPr lang="id-ID" altLang="id-ID" sz="2400" dirty="0" smtClean="0"/>
              <a:t>sedangkan pH serum &lt; </a:t>
            </a:r>
            <a:r>
              <a:rPr lang="en-US" altLang="id-ID" sz="2400" dirty="0" smtClean="0"/>
              <a:t>7.30</a:t>
            </a:r>
          </a:p>
          <a:p>
            <a:pPr lvl="1">
              <a:lnSpc>
                <a:spcPct val="90000"/>
              </a:lnSpc>
            </a:pPr>
            <a:r>
              <a:rPr lang="id-ID" altLang="id-ID" sz="2000" dirty="0" smtClean="0"/>
              <a:t>Mencerminkan bentuk paling berbahaya dari asidemi laktat</a:t>
            </a:r>
            <a:endParaRPr lang="en-US" altLang="id-ID" sz="2000" dirty="0" smtClean="0"/>
          </a:p>
          <a:p>
            <a:pPr lvl="1">
              <a:lnSpc>
                <a:spcPct val="90000"/>
              </a:lnSpc>
            </a:pPr>
            <a:r>
              <a:rPr lang="id-ID" altLang="id-ID" sz="2000" dirty="0" smtClean="0"/>
              <a:t>Jarang tetapi berpotensi fatal</a:t>
            </a:r>
            <a:endParaRPr lang="en-US" altLang="id-ID" sz="2000" dirty="0" smtClean="0"/>
          </a:p>
          <a:p>
            <a:pPr lvl="1">
              <a:lnSpc>
                <a:spcPct val="90000"/>
              </a:lnSpc>
            </a:pPr>
            <a:r>
              <a:rPr lang="id-ID" altLang="id-ID" sz="2000" dirty="0" smtClean="0"/>
              <a:t>Pd umumnya gejala &amp; tanda : </a:t>
            </a:r>
            <a:r>
              <a:rPr lang="en-US" altLang="id-ID" sz="2000" dirty="0" smtClean="0"/>
              <a:t>lethargy, fatigue, </a:t>
            </a:r>
            <a:r>
              <a:rPr lang="id-ID" altLang="id-ID" sz="2000" dirty="0" smtClean="0"/>
              <a:t>BB turun</a:t>
            </a:r>
            <a:r>
              <a:rPr lang="en-US" altLang="id-ID" sz="2000" dirty="0" smtClean="0"/>
              <a:t>, nausea, </a:t>
            </a:r>
            <a:r>
              <a:rPr lang="id-ID" altLang="id-ID" sz="2000" dirty="0" smtClean="0"/>
              <a:t>nyeri perut</a:t>
            </a:r>
            <a:r>
              <a:rPr lang="en-US" altLang="id-ID" sz="2000" dirty="0" smtClean="0"/>
              <a:t>, </a:t>
            </a:r>
            <a:r>
              <a:rPr lang="id-ID" altLang="id-ID" sz="2000" dirty="0" smtClean="0"/>
              <a:t>d</a:t>
            </a:r>
            <a:r>
              <a:rPr lang="en-US" altLang="id-ID" sz="2000" dirty="0" smtClean="0"/>
              <a:t>an </a:t>
            </a:r>
            <a:r>
              <a:rPr lang="id-ID" altLang="id-ID" sz="2000" dirty="0" smtClean="0"/>
              <a:t>sesak napas</a:t>
            </a:r>
            <a:endParaRPr lang="en-US" altLang="id-ID" sz="2000" baseline="30000" dirty="0" smtClean="0"/>
          </a:p>
          <a:p>
            <a:pPr lvl="1">
              <a:lnSpc>
                <a:spcPct val="90000"/>
              </a:lnSpc>
            </a:pPr>
            <a:r>
              <a:rPr lang="id-ID" altLang="id-ID" sz="2000" dirty="0" smtClean="0"/>
              <a:t>Sering terjadi h</a:t>
            </a:r>
            <a:r>
              <a:rPr lang="en-US" altLang="id-ID" sz="2000" dirty="0" err="1" smtClean="0"/>
              <a:t>epatoto</a:t>
            </a:r>
            <a:r>
              <a:rPr lang="id-ID" altLang="id-ID" sz="2000" dirty="0" smtClean="0"/>
              <a:t>ks</a:t>
            </a:r>
            <a:r>
              <a:rPr lang="en-US" altLang="id-ID" sz="2000" dirty="0" err="1" smtClean="0"/>
              <a:t>i</a:t>
            </a:r>
            <a:r>
              <a:rPr lang="id-ID" altLang="id-ID" sz="2000" dirty="0" smtClean="0"/>
              <a:t>s</a:t>
            </a:r>
            <a:r>
              <a:rPr lang="en-US" altLang="id-ID" sz="2000" dirty="0" smtClean="0"/>
              <a:t>it</a:t>
            </a:r>
            <a:r>
              <a:rPr lang="id-ID" altLang="id-ID" sz="2000" dirty="0" smtClean="0"/>
              <a:t>as bersama-sama dengan </a:t>
            </a:r>
            <a:r>
              <a:rPr lang="en-US" altLang="id-ID" sz="2000" dirty="0" err="1" smtClean="0"/>
              <a:t>hepatomegal</a:t>
            </a:r>
            <a:r>
              <a:rPr lang="id-ID" altLang="id-ID" sz="2000" dirty="0" smtClean="0"/>
              <a:t>i</a:t>
            </a:r>
            <a:r>
              <a:rPr lang="en-US" altLang="id-ID" sz="2000" dirty="0" smtClean="0"/>
              <a:t>, </a:t>
            </a:r>
            <a:r>
              <a:rPr lang="id-ID" altLang="id-ID" sz="2000" dirty="0" smtClean="0"/>
              <a:t>steatosis </a:t>
            </a:r>
            <a:r>
              <a:rPr lang="en-US" altLang="id-ID" sz="2000" dirty="0" err="1" smtClean="0"/>
              <a:t>hepati</a:t>
            </a:r>
            <a:r>
              <a:rPr lang="id-ID" altLang="id-ID" sz="2000" dirty="0" smtClean="0"/>
              <a:t>k</a:t>
            </a:r>
            <a:r>
              <a:rPr lang="en-US" altLang="id-ID" sz="2000" dirty="0" smtClean="0"/>
              <a:t>, </a:t>
            </a:r>
            <a:r>
              <a:rPr lang="id-ID" altLang="id-ID" sz="2000" dirty="0" smtClean="0"/>
              <a:t>d</a:t>
            </a:r>
            <a:r>
              <a:rPr lang="en-US" altLang="id-ID" sz="2000" dirty="0" smtClean="0"/>
              <a:t>an </a:t>
            </a:r>
            <a:r>
              <a:rPr lang="id-ID" altLang="id-ID" sz="2000" dirty="0" smtClean="0"/>
              <a:t>bahkan </a:t>
            </a:r>
            <a:r>
              <a:rPr lang="en-US" altLang="id-ID" sz="2000" dirty="0" err="1" smtClean="0"/>
              <a:t>asites</a:t>
            </a:r>
            <a:r>
              <a:rPr lang="en-US" altLang="id-ID" sz="2000" dirty="0" smtClean="0"/>
              <a:t> </a:t>
            </a:r>
            <a:r>
              <a:rPr lang="id-ID" altLang="id-ID" sz="2000" dirty="0" smtClean="0"/>
              <a:t>d</a:t>
            </a:r>
            <a:r>
              <a:rPr lang="en-US" altLang="id-ID" sz="2000" dirty="0" smtClean="0"/>
              <a:t>an </a:t>
            </a:r>
            <a:r>
              <a:rPr lang="en-US" altLang="id-ID" sz="2000" dirty="0" err="1" smtClean="0"/>
              <a:t>en</a:t>
            </a:r>
            <a:r>
              <a:rPr lang="id-ID" altLang="id-ID" sz="2000" dirty="0" smtClean="0"/>
              <a:t>s</a:t>
            </a:r>
            <a:r>
              <a:rPr lang="en-US" altLang="id-ID" sz="2000" dirty="0" smtClean="0"/>
              <a:t>e</a:t>
            </a:r>
            <a:r>
              <a:rPr lang="id-ID" altLang="id-ID" sz="2000" dirty="0" smtClean="0"/>
              <a:t>f</a:t>
            </a:r>
            <a:r>
              <a:rPr lang="en-US" altLang="id-ID" sz="2000" dirty="0" err="1" smtClean="0"/>
              <a:t>alopat</a:t>
            </a:r>
            <a:r>
              <a:rPr lang="id-ID" altLang="id-ID" sz="2000" dirty="0" smtClean="0"/>
              <a:t>i</a:t>
            </a:r>
            <a:endParaRPr lang="en-US" altLang="id-ID" sz="2000" dirty="0"/>
          </a:p>
        </p:txBody>
      </p:sp>
      <p:sp>
        <p:nvSpPr>
          <p:cNvPr id="6" name="Text Box 4"/>
          <p:cNvSpPr txBox="1">
            <a:spLocks noChangeArrowheads="1"/>
          </p:cNvSpPr>
          <p:nvPr/>
        </p:nvSpPr>
        <p:spPr bwMode="auto">
          <a:xfrm>
            <a:off x="2362200" y="6521450"/>
            <a:ext cx="3863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tx2"/>
                </a:solidFill>
              </a:rPr>
              <a:t>Schambelan M et al.  JAIDS 2002;31:257-75</a:t>
            </a:r>
          </a:p>
        </p:txBody>
      </p:sp>
    </p:spTree>
    <p:extLst>
      <p:ext uri="{BB962C8B-B14F-4D97-AF65-F5344CB8AC3E}">
        <p14:creationId xmlns:p14="http://schemas.microsoft.com/office/powerpoint/2010/main" val="24757634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50"/>
          <p:cNvSpPr>
            <a:spLocks noGrp="1" noChangeArrowheads="1"/>
          </p:cNvSpPr>
          <p:nvPr>
            <p:ph type="title"/>
          </p:nvPr>
        </p:nvSpPr>
        <p:spPr>
          <a:xfrm>
            <a:off x="766908" y="53418"/>
            <a:ext cx="8229600" cy="1143000"/>
          </a:xfrm>
        </p:spPr>
        <p:txBody>
          <a:bodyPr>
            <a:normAutofit/>
          </a:bodyPr>
          <a:lstStyle/>
          <a:p>
            <a:r>
              <a:rPr lang="id-ID" altLang="id-ID" b="1" dirty="0" smtClean="0">
                <a:solidFill>
                  <a:srgbClr val="7030A0"/>
                </a:solidFill>
              </a:rPr>
              <a:t>K</a:t>
            </a:r>
            <a:r>
              <a:rPr lang="en-US" altLang="id-ID" b="1" dirty="0" err="1" smtClean="0">
                <a:solidFill>
                  <a:srgbClr val="7030A0"/>
                </a:solidFill>
              </a:rPr>
              <a:t>lasifi</a:t>
            </a:r>
            <a:r>
              <a:rPr lang="id-ID" altLang="id-ID" b="1" dirty="0" smtClean="0">
                <a:solidFill>
                  <a:srgbClr val="7030A0"/>
                </a:solidFill>
              </a:rPr>
              <a:t>k</a:t>
            </a:r>
            <a:r>
              <a:rPr lang="en-US" altLang="id-ID" b="1" dirty="0" smtClean="0">
                <a:solidFill>
                  <a:srgbClr val="7030A0"/>
                </a:solidFill>
              </a:rPr>
              <a:t>a</a:t>
            </a:r>
            <a:r>
              <a:rPr lang="id-ID" altLang="id-ID" b="1" dirty="0" smtClean="0">
                <a:solidFill>
                  <a:srgbClr val="7030A0"/>
                </a:solidFill>
              </a:rPr>
              <a:t>s</a:t>
            </a:r>
            <a:r>
              <a:rPr lang="en-US" altLang="id-ID" b="1" dirty="0" err="1" smtClean="0">
                <a:solidFill>
                  <a:srgbClr val="7030A0"/>
                </a:solidFill>
              </a:rPr>
              <a:t>i</a:t>
            </a:r>
            <a:r>
              <a:rPr lang="en-US" altLang="id-ID" b="1" dirty="0" smtClean="0">
                <a:solidFill>
                  <a:srgbClr val="7030A0"/>
                </a:solidFill>
              </a:rPr>
              <a:t> </a:t>
            </a:r>
            <a:r>
              <a:rPr lang="id-ID" altLang="id-ID" b="1" dirty="0" smtClean="0">
                <a:solidFill>
                  <a:srgbClr val="7030A0"/>
                </a:solidFill>
              </a:rPr>
              <a:t>Asidemi </a:t>
            </a:r>
            <a:r>
              <a:rPr lang="en-US" altLang="id-ID" b="1" dirty="0" smtClean="0">
                <a:solidFill>
                  <a:srgbClr val="7030A0"/>
                </a:solidFill>
              </a:rPr>
              <a:t>La</a:t>
            </a:r>
            <a:r>
              <a:rPr lang="id-ID" altLang="id-ID" b="1" dirty="0" smtClean="0">
                <a:solidFill>
                  <a:srgbClr val="7030A0"/>
                </a:solidFill>
              </a:rPr>
              <a:t>ktat</a:t>
            </a:r>
            <a:endParaRPr lang="en-US" altLang="id-ID" b="1" dirty="0">
              <a:solidFill>
                <a:srgbClr val="7030A0"/>
              </a:solidFill>
            </a:endParaRPr>
          </a:p>
        </p:txBody>
      </p:sp>
      <p:pic>
        <p:nvPicPr>
          <p:cNvPr id="5" name="Picture 205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0657"/>
          <a:stretch>
            <a:fillRect/>
          </a:stretch>
        </p:blipFill>
        <p:spPr>
          <a:xfrm>
            <a:off x="764448" y="1661652"/>
            <a:ext cx="8305800" cy="3048000"/>
          </a:xfrm>
          <a:noFill/>
          <a:ln/>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6" name="Text Box 2052"/>
          <p:cNvSpPr txBox="1">
            <a:spLocks noChangeArrowheads="1"/>
          </p:cNvSpPr>
          <p:nvPr/>
        </p:nvSpPr>
        <p:spPr bwMode="auto">
          <a:xfrm>
            <a:off x="825900" y="4977576"/>
            <a:ext cx="80168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id-ID" dirty="0" smtClean="0">
                <a:solidFill>
                  <a:schemeClr val="tx1"/>
                </a:solidFill>
              </a:rPr>
              <a:t>*</a:t>
            </a:r>
            <a:r>
              <a:rPr lang="id-ID" altLang="id-ID" dirty="0" smtClean="0">
                <a:solidFill>
                  <a:schemeClr val="tx1"/>
                </a:solidFill>
              </a:rPr>
              <a:t>Gejala d</a:t>
            </a:r>
            <a:r>
              <a:rPr lang="en-US" altLang="id-ID" dirty="0" smtClean="0">
                <a:solidFill>
                  <a:schemeClr val="tx1"/>
                </a:solidFill>
              </a:rPr>
              <a:t>an </a:t>
            </a:r>
            <a:r>
              <a:rPr lang="id-ID" altLang="id-ID" dirty="0" smtClean="0">
                <a:solidFill>
                  <a:schemeClr val="tx1"/>
                </a:solidFill>
              </a:rPr>
              <a:t>tanda asidemi laktat adalah </a:t>
            </a:r>
            <a:r>
              <a:rPr lang="en-US" altLang="id-ID" dirty="0" smtClean="0">
                <a:solidFill>
                  <a:schemeClr val="tx1"/>
                </a:solidFill>
              </a:rPr>
              <a:t>nausea</a:t>
            </a:r>
            <a:r>
              <a:rPr lang="en-US" altLang="id-ID" dirty="0">
                <a:solidFill>
                  <a:schemeClr val="tx1"/>
                </a:solidFill>
              </a:rPr>
              <a:t>, </a:t>
            </a:r>
            <a:r>
              <a:rPr lang="en-US" altLang="id-ID" dirty="0" smtClean="0">
                <a:solidFill>
                  <a:schemeClr val="tx1"/>
                </a:solidFill>
              </a:rPr>
              <a:t>vomit</a:t>
            </a:r>
            <a:r>
              <a:rPr lang="id-ID" altLang="id-ID" dirty="0" smtClean="0">
                <a:solidFill>
                  <a:schemeClr val="tx1"/>
                </a:solidFill>
              </a:rPr>
              <a:t>us</a:t>
            </a:r>
            <a:r>
              <a:rPr lang="en-US" altLang="id-ID" dirty="0" smtClean="0">
                <a:solidFill>
                  <a:schemeClr val="tx1"/>
                </a:solidFill>
              </a:rPr>
              <a:t>, </a:t>
            </a:r>
            <a:r>
              <a:rPr lang="id-ID" altLang="id-ID" dirty="0" smtClean="0">
                <a:solidFill>
                  <a:schemeClr val="tx1"/>
                </a:solidFill>
              </a:rPr>
              <a:t>nyeri perut</a:t>
            </a:r>
            <a:r>
              <a:rPr lang="en-US" altLang="id-ID" dirty="0" smtClean="0">
                <a:solidFill>
                  <a:schemeClr val="tx1"/>
                </a:solidFill>
              </a:rPr>
              <a:t>, </a:t>
            </a:r>
            <a:r>
              <a:rPr lang="id-ID" altLang="id-ID" dirty="0" smtClean="0">
                <a:solidFill>
                  <a:schemeClr val="tx1"/>
                </a:solidFill>
              </a:rPr>
              <a:t>BB turun</a:t>
            </a:r>
            <a:r>
              <a:rPr lang="en-US" altLang="id-ID" dirty="0" smtClean="0">
                <a:solidFill>
                  <a:schemeClr val="tx1"/>
                </a:solidFill>
              </a:rPr>
              <a:t>, </a:t>
            </a:r>
            <a:r>
              <a:rPr lang="id-ID" altLang="id-ID" dirty="0" smtClean="0">
                <a:solidFill>
                  <a:schemeClr val="tx1"/>
                </a:solidFill>
              </a:rPr>
              <a:t>lemah</a:t>
            </a:r>
            <a:r>
              <a:rPr lang="en-US" altLang="id-ID" dirty="0" smtClean="0">
                <a:solidFill>
                  <a:schemeClr val="tx1"/>
                </a:solidFill>
              </a:rPr>
              <a:t>, m</a:t>
            </a:r>
            <a:r>
              <a:rPr lang="id-ID" altLang="id-ID" dirty="0" smtClean="0">
                <a:solidFill>
                  <a:schemeClr val="tx1"/>
                </a:solidFill>
              </a:rPr>
              <a:t>i</a:t>
            </a:r>
            <a:r>
              <a:rPr lang="en-US" altLang="id-ID" dirty="0" err="1" smtClean="0">
                <a:solidFill>
                  <a:schemeClr val="tx1"/>
                </a:solidFill>
              </a:rPr>
              <a:t>algia</a:t>
            </a:r>
            <a:r>
              <a:rPr lang="en-US" altLang="id-ID" dirty="0" smtClean="0">
                <a:solidFill>
                  <a:schemeClr val="tx1"/>
                </a:solidFill>
              </a:rPr>
              <a:t>, </a:t>
            </a:r>
            <a:r>
              <a:rPr lang="id-ID" altLang="id-ID" dirty="0" smtClean="0">
                <a:solidFill>
                  <a:schemeClr val="tx1"/>
                </a:solidFill>
              </a:rPr>
              <a:t>distensi </a:t>
            </a:r>
            <a:r>
              <a:rPr lang="en-US" altLang="id-ID" dirty="0" err="1" smtClean="0">
                <a:solidFill>
                  <a:schemeClr val="tx1"/>
                </a:solidFill>
              </a:rPr>
              <a:t>abdom</a:t>
            </a:r>
            <a:r>
              <a:rPr lang="id-ID" altLang="id-ID" dirty="0" smtClean="0">
                <a:solidFill>
                  <a:schemeClr val="tx1"/>
                </a:solidFill>
              </a:rPr>
              <a:t>e</a:t>
            </a:r>
            <a:r>
              <a:rPr lang="en-US" altLang="id-ID" dirty="0" smtClean="0">
                <a:solidFill>
                  <a:schemeClr val="tx1"/>
                </a:solidFill>
              </a:rPr>
              <a:t>n, </a:t>
            </a:r>
            <a:r>
              <a:rPr lang="id-ID" altLang="id-ID" dirty="0" smtClean="0">
                <a:solidFill>
                  <a:schemeClr val="tx1"/>
                </a:solidFill>
              </a:rPr>
              <a:t>sesak napas dan disritmi jantung</a:t>
            </a:r>
            <a:endParaRPr lang="en-US" altLang="id-ID" dirty="0">
              <a:solidFill>
                <a:schemeClr val="tx1"/>
              </a:solidFill>
            </a:endParaRPr>
          </a:p>
        </p:txBody>
      </p:sp>
      <p:sp>
        <p:nvSpPr>
          <p:cNvPr id="7" name="Text Box 2053"/>
          <p:cNvSpPr txBox="1">
            <a:spLocks noChangeArrowheads="1"/>
          </p:cNvSpPr>
          <p:nvPr/>
        </p:nvSpPr>
        <p:spPr bwMode="auto">
          <a:xfrm>
            <a:off x="381000" y="6521450"/>
            <a:ext cx="8054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Source: HIV Web Study (www.hivwebstudy.org); </a:t>
            </a:r>
            <a:r>
              <a:rPr lang="en-US" altLang="id-ID">
                <a:solidFill>
                  <a:schemeClr val="tx2"/>
                </a:solidFill>
              </a:rPr>
              <a:t>Schambelan M et al.  JAIDS 2002;31:257-75 </a:t>
            </a:r>
            <a:endParaRPr lang="en-US" altLang="id-ID"/>
          </a:p>
        </p:txBody>
      </p:sp>
    </p:spTree>
    <p:extLst>
      <p:ext uri="{BB962C8B-B14F-4D97-AF65-F5344CB8AC3E}">
        <p14:creationId xmlns:p14="http://schemas.microsoft.com/office/powerpoint/2010/main" val="33344147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076"/>
          <p:cNvSpPr txBox="1">
            <a:spLocks noChangeArrowheads="1"/>
          </p:cNvSpPr>
          <p:nvPr/>
        </p:nvSpPr>
        <p:spPr>
          <a:xfrm>
            <a:off x="1098744" y="2130425"/>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id-ID" b="1" dirty="0" err="1" smtClean="0">
                <a:solidFill>
                  <a:srgbClr val="7030A0"/>
                </a:solidFill>
              </a:rPr>
              <a:t>Pato</a:t>
            </a:r>
            <a:r>
              <a:rPr lang="id-ID" altLang="id-ID" b="1" dirty="0" smtClean="0">
                <a:solidFill>
                  <a:srgbClr val="7030A0"/>
                </a:solidFill>
              </a:rPr>
              <a:t>fi</a:t>
            </a:r>
            <a:r>
              <a:rPr lang="en-US" altLang="id-ID" b="1" dirty="0" err="1" smtClean="0">
                <a:solidFill>
                  <a:srgbClr val="7030A0"/>
                </a:solidFill>
              </a:rPr>
              <a:t>siolog</a:t>
            </a:r>
            <a:r>
              <a:rPr lang="id-ID" altLang="id-ID" b="1" dirty="0" smtClean="0">
                <a:solidFill>
                  <a:srgbClr val="7030A0"/>
                </a:solidFill>
              </a:rPr>
              <a:t>i</a:t>
            </a:r>
            <a:r>
              <a:rPr lang="en-US" altLang="id-ID" b="1" dirty="0" smtClean="0">
                <a:solidFill>
                  <a:srgbClr val="7030A0"/>
                </a:solidFill>
              </a:rPr>
              <a:t> </a:t>
            </a:r>
            <a:r>
              <a:rPr lang="id-ID" altLang="id-ID" b="1" dirty="0" smtClean="0">
                <a:solidFill>
                  <a:srgbClr val="7030A0"/>
                </a:solidFill>
              </a:rPr>
              <a:t>Asidemi Laktat</a:t>
            </a:r>
            <a:endParaRPr lang="en-US" altLang="id-ID" b="1" dirty="0">
              <a:solidFill>
                <a:srgbClr val="7030A0"/>
              </a:solidFill>
            </a:endParaRPr>
          </a:p>
        </p:txBody>
      </p:sp>
      <p:sp>
        <p:nvSpPr>
          <p:cNvPr id="5" name="Rectangle 3077"/>
          <p:cNvSpPr txBox="1">
            <a:spLocks noChangeArrowheads="1"/>
          </p:cNvSpPr>
          <p:nvPr/>
        </p:nvSpPr>
        <p:spPr>
          <a:xfrm>
            <a:off x="1194624" y="3886200"/>
            <a:ext cx="7772400" cy="17526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d-ID" altLang="id-ID" dirty="0" smtClean="0"/>
              <a:t>Toksisitas mitokondria yg diinduksi </a:t>
            </a:r>
            <a:r>
              <a:rPr lang="en-US" altLang="id-ID" dirty="0" smtClean="0"/>
              <a:t>NRTI</a:t>
            </a:r>
            <a:endParaRPr lang="en-US" altLang="id-ID" dirty="0"/>
          </a:p>
        </p:txBody>
      </p:sp>
    </p:spTree>
    <p:extLst>
      <p:ext uri="{BB962C8B-B14F-4D97-AF65-F5344CB8AC3E}">
        <p14:creationId xmlns:p14="http://schemas.microsoft.com/office/powerpoint/2010/main" val="31152126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b="1" dirty="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5"/>
          <p:cNvSpPr txBox="1">
            <a:spLocks noChangeArrowheads="1"/>
          </p:cNvSpPr>
          <p:nvPr/>
        </p:nvSpPr>
        <p:spPr bwMode="auto">
          <a:xfrm>
            <a:off x="2514600" y="3048000"/>
            <a:ext cx="1010661"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pyruvate</a:t>
            </a:r>
          </a:p>
        </p:txBody>
      </p:sp>
      <p:sp>
        <p:nvSpPr>
          <p:cNvPr id="8" name="Text Box 6"/>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7" descr="Purple mesh"/>
          <p:cNvSpPr>
            <a:spLocks noChangeArrowheads="1"/>
          </p:cNvSpPr>
          <p:nvPr/>
        </p:nvSpPr>
        <p:spPr bwMode="auto">
          <a:xfrm>
            <a:off x="2895600" y="2667000"/>
            <a:ext cx="5410200" cy="3657600"/>
          </a:xfrm>
          <a:prstGeom prst="ellipse">
            <a:avLst/>
          </a:prstGeom>
          <a:blipFill dpi="0" rotWithShape="1">
            <a:blip r:embed="rId2"/>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solidFill>
          <a:ln w="38100" cmpd="dbl">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
          <p:cNvSpPr>
            <a:spLocks noChangeShapeType="1"/>
          </p:cNvSpPr>
          <p:nvPr/>
        </p:nvSpPr>
        <p:spPr bwMode="auto">
          <a:xfrm flipV="1">
            <a:off x="5105400" y="3886200"/>
            <a:ext cx="685800" cy="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1"/>
          <p:cNvSpPr txBox="1">
            <a:spLocks noChangeArrowheads="1"/>
          </p:cNvSpPr>
          <p:nvPr/>
        </p:nvSpPr>
        <p:spPr bwMode="auto">
          <a:xfrm>
            <a:off x="6096000" y="3733800"/>
            <a:ext cx="7042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2"/>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376652" y="6007500"/>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5717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bg1"/>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7"/>
          <p:cNvSpPr>
            <a:spLocks noChangeArrowheads="1"/>
          </p:cNvSpPr>
          <p:nvPr/>
        </p:nvSpPr>
        <p:spPr bwMode="auto">
          <a:xfrm>
            <a:off x="7391400" y="5638800"/>
            <a:ext cx="304800" cy="228600"/>
          </a:xfrm>
          <a:prstGeom prst="ellipse">
            <a:avLst/>
          </a:prstGeom>
          <a:solidFill>
            <a:schemeClr val="accent2"/>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8"/>
          <p:cNvSpPr>
            <a:spLocks noChangeArrowheads="1"/>
          </p:cNvSpPr>
          <p:nvPr/>
        </p:nvSpPr>
        <p:spPr bwMode="auto">
          <a:xfrm>
            <a:off x="7696200" y="5410200"/>
            <a:ext cx="228600" cy="304800"/>
          </a:xfrm>
          <a:prstGeom prst="rect">
            <a:avLst/>
          </a:prstGeom>
          <a:solidFill>
            <a:schemeClr val="accent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25400" cap="flat" cmpd="sng">
            <a:solidFill>
              <a:schemeClr val="bg1"/>
            </a:solidFill>
            <a:prstDash val="solid"/>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6"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
        <p:nvSpPr>
          <p:cNvPr id="27" name="Text Box 25"/>
          <p:cNvSpPr txBox="1">
            <a:spLocks noChangeArrowheads="1"/>
          </p:cNvSpPr>
          <p:nvPr/>
        </p:nvSpPr>
        <p:spPr bwMode="auto">
          <a:xfrm>
            <a:off x="4648200" y="2819400"/>
            <a:ext cx="19305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dirty="0">
                <a:solidFill>
                  <a:schemeClr val="tx2">
                    <a:lumMod val="20000"/>
                    <a:lumOff val="80000"/>
                  </a:schemeClr>
                </a:solidFill>
              </a:rPr>
              <a:t>MITOCHONDRION</a:t>
            </a:r>
          </a:p>
        </p:txBody>
      </p:sp>
      <p:sp>
        <p:nvSpPr>
          <p:cNvPr id="28" name="Line 26"/>
          <p:cNvSpPr>
            <a:spLocks noChangeShapeType="1"/>
          </p:cNvSpPr>
          <p:nvPr/>
        </p:nvSpPr>
        <p:spPr bwMode="auto">
          <a:xfrm flipV="1">
            <a:off x="6400800" y="3429000"/>
            <a:ext cx="2286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27"/>
          <p:cNvSpPr>
            <a:spLocks noChangeShapeType="1"/>
          </p:cNvSpPr>
          <p:nvPr/>
        </p:nvSpPr>
        <p:spPr bwMode="auto">
          <a:xfrm flipH="1" flipV="1">
            <a:off x="6400800" y="4572000"/>
            <a:ext cx="1524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Text Box 28"/>
          <p:cNvSpPr txBox="1">
            <a:spLocks noChangeArrowheads="1"/>
          </p:cNvSpPr>
          <p:nvPr/>
        </p:nvSpPr>
        <p:spPr bwMode="auto">
          <a:xfrm>
            <a:off x="1143000" y="4267200"/>
            <a:ext cx="1195777"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bg1"/>
                </a:solidFill>
              </a:rPr>
              <a:t>Fatty Acids</a:t>
            </a:r>
          </a:p>
        </p:txBody>
      </p:sp>
    </p:spTree>
    <p:extLst>
      <p:ext uri="{BB962C8B-B14F-4D97-AF65-F5344CB8AC3E}">
        <p14:creationId xmlns:p14="http://schemas.microsoft.com/office/powerpoint/2010/main" val="227646473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5"/>
          <p:cNvSpPr txBox="1">
            <a:spLocks noChangeArrowheads="1"/>
          </p:cNvSpPr>
          <p:nvPr/>
        </p:nvSpPr>
        <p:spPr bwMode="auto">
          <a:xfrm>
            <a:off x="2514600" y="3048000"/>
            <a:ext cx="1010661"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pyruvate</a:t>
            </a:r>
          </a:p>
        </p:txBody>
      </p:sp>
      <p:sp>
        <p:nvSpPr>
          <p:cNvPr id="8" name="Text Box 6"/>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7" descr="Purple mesh"/>
          <p:cNvSpPr>
            <a:spLocks noChangeArrowheads="1"/>
          </p:cNvSpPr>
          <p:nvPr/>
        </p:nvSpPr>
        <p:spPr bwMode="auto">
          <a:xfrm>
            <a:off x="2895600" y="2667000"/>
            <a:ext cx="5410200" cy="3657600"/>
          </a:xfrm>
          <a:prstGeom prst="ellipse">
            <a:avLst/>
          </a:prstGeom>
          <a:blipFill dpi="0" rotWithShape="1">
            <a:blip r:embed="rId2"/>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solidFill>
          <a:ln w="38100" cmpd="dbl">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
          <p:cNvSpPr>
            <a:spLocks noChangeShapeType="1"/>
          </p:cNvSpPr>
          <p:nvPr/>
        </p:nvSpPr>
        <p:spPr bwMode="auto">
          <a:xfrm flipV="1">
            <a:off x="5105400" y="3886200"/>
            <a:ext cx="685800" cy="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1"/>
          <p:cNvSpPr txBox="1">
            <a:spLocks noChangeArrowheads="1"/>
          </p:cNvSpPr>
          <p:nvPr/>
        </p:nvSpPr>
        <p:spPr bwMode="auto">
          <a:xfrm>
            <a:off x="6096000" y="3733800"/>
            <a:ext cx="704295" cy="646331"/>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2"/>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361904" y="5992752"/>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571760"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bg1"/>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solidFill>
                <a:schemeClr val="bg1"/>
              </a:solidFill>
            </a:endParaRPr>
          </a:p>
        </p:txBody>
      </p:sp>
      <p:sp>
        <p:nvSpPr>
          <p:cNvPr id="19" name="Oval 17"/>
          <p:cNvSpPr>
            <a:spLocks noChangeArrowheads="1"/>
          </p:cNvSpPr>
          <p:nvPr/>
        </p:nvSpPr>
        <p:spPr bwMode="auto">
          <a:xfrm>
            <a:off x="7391400" y="5638800"/>
            <a:ext cx="304800" cy="228600"/>
          </a:xfrm>
          <a:prstGeom prst="ellipse">
            <a:avLst/>
          </a:prstGeom>
          <a:solidFill>
            <a:schemeClr val="accent2"/>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solidFill>
                <a:schemeClr val="bg1"/>
              </a:solidFill>
            </a:endParaRPr>
          </a:p>
        </p:txBody>
      </p:sp>
      <p:sp>
        <p:nvSpPr>
          <p:cNvPr id="20" name="Rectangle 18"/>
          <p:cNvSpPr>
            <a:spLocks noChangeArrowheads="1"/>
          </p:cNvSpPr>
          <p:nvPr/>
        </p:nvSpPr>
        <p:spPr bwMode="auto">
          <a:xfrm>
            <a:off x="7696200" y="5410200"/>
            <a:ext cx="228600" cy="304800"/>
          </a:xfrm>
          <a:prstGeom prst="rect">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solidFill>
                <a:schemeClr val="bg1"/>
              </a:solidFill>
            </a:endParaRPr>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25400" cap="flat" cmpd="sng">
            <a:solidFill>
              <a:schemeClr val="bg1"/>
            </a:solidFill>
            <a:prstDash val="solid"/>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7" name="Text Box 25"/>
          <p:cNvSpPr txBox="1">
            <a:spLocks noChangeArrowheads="1"/>
          </p:cNvSpPr>
          <p:nvPr/>
        </p:nvSpPr>
        <p:spPr bwMode="auto">
          <a:xfrm>
            <a:off x="4648200" y="2819400"/>
            <a:ext cx="1930528"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dirty="0">
                <a:solidFill>
                  <a:schemeClr val="tx2">
                    <a:lumMod val="20000"/>
                    <a:lumOff val="80000"/>
                  </a:schemeClr>
                </a:solidFill>
              </a:rPr>
              <a:t>MITOCHONDRION</a:t>
            </a:r>
          </a:p>
        </p:txBody>
      </p:sp>
      <p:sp>
        <p:nvSpPr>
          <p:cNvPr id="28" name="Line 26"/>
          <p:cNvSpPr>
            <a:spLocks noChangeShapeType="1"/>
          </p:cNvSpPr>
          <p:nvPr/>
        </p:nvSpPr>
        <p:spPr bwMode="auto">
          <a:xfrm flipV="1">
            <a:off x="6400800" y="3429000"/>
            <a:ext cx="228600" cy="0"/>
          </a:xfrm>
          <a:prstGeom prst="line">
            <a:avLst/>
          </a:prstGeom>
          <a:noFill/>
          <a:ln w="25400">
            <a:solidFill>
              <a:schemeClr val="bg1"/>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27"/>
          <p:cNvSpPr>
            <a:spLocks noChangeShapeType="1"/>
          </p:cNvSpPr>
          <p:nvPr/>
        </p:nvSpPr>
        <p:spPr bwMode="auto">
          <a:xfrm flipH="1" flipV="1">
            <a:off x="6400800" y="4572000"/>
            <a:ext cx="152400" cy="0"/>
          </a:xfrm>
          <a:prstGeom prst="line">
            <a:avLst/>
          </a:prstGeom>
          <a:noFill/>
          <a:ln w="25400">
            <a:solidFill>
              <a:schemeClr val="bg1"/>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Oval 28"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31" name="Line 29"/>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32" name="Text Box 30"/>
          <p:cNvSpPr txBox="1">
            <a:spLocks noChangeArrowheads="1"/>
          </p:cNvSpPr>
          <p:nvPr/>
        </p:nvSpPr>
        <p:spPr bwMode="auto">
          <a:xfrm>
            <a:off x="5562600" y="5257800"/>
            <a:ext cx="868636"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err="1">
                <a:solidFill>
                  <a:schemeClr val="bg1"/>
                </a:solidFill>
              </a:rPr>
              <a:t>mtDNA</a:t>
            </a:r>
            <a:endParaRPr lang="en-US" altLang="id-ID" sz="1800" dirty="0">
              <a:solidFill>
                <a:schemeClr val="bg1"/>
              </a:solidFill>
            </a:endParaRPr>
          </a:p>
        </p:txBody>
      </p:sp>
      <p:sp>
        <p:nvSpPr>
          <p:cNvPr id="33" name="Text Box 31"/>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4" name="Line 32"/>
          <p:cNvSpPr>
            <a:spLocks noChangeShapeType="1"/>
          </p:cNvSpPr>
          <p:nvPr/>
        </p:nvSpPr>
        <p:spPr bwMode="auto">
          <a:xfrm>
            <a:off x="6324600" y="5486400"/>
            <a:ext cx="685800" cy="2286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35" name="Line 33"/>
          <p:cNvSpPr>
            <a:spLocks noChangeShapeType="1"/>
          </p:cNvSpPr>
          <p:nvPr/>
        </p:nvSpPr>
        <p:spPr bwMode="auto">
          <a:xfrm>
            <a:off x="6324600" y="5486400"/>
            <a:ext cx="1066800" cy="1524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36" name="Line 34"/>
          <p:cNvSpPr>
            <a:spLocks noChangeShapeType="1"/>
          </p:cNvSpPr>
          <p:nvPr/>
        </p:nvSpPr>
        <p:spPr bwMode="auto">
          <a:xfrm>
            <a:off x="6324600" y="5486400"/>
            <a:ext cx="1371600" cy="762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37" name="Text Box 35"/>
          <p:cNvSpPr txBox="1">
            <a:spLocks noChangeArrowheads="1"/>
          </p:cNvSpPr>
          <p:nvPr/>
        </p:nvSpPr>
        <p:spPr bwMode="auto">
          <a:xfrm>
            <a:off x="1143000" y="4267200"/>
            <a:ext cx="1195777"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Fatty Acids</a:t>
            </a:r>
          </a:p>
        </p:txBody>
      </p:sp>
      <p:sp>
        <p:nvSpPr>
          <p:cNvPr id="38" name="Line 37"/>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39"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37887831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glucose</a:t>
            </a:r>
          </a:p>
        </p:txBody>
      </p:sp>
      <p:sp>
        <p:nvSpPr>
          <p:cNvPr id="7" name="Text Box 5"/>
          <p:cNvSpPr txBox="1">
            <a:spLocks noChangeArrowheads="1"/>
          </p:cNvSpPr>
          <p:nvPr/>
        </p:nvSpPr>
        <p:spPr bwMode="auto">
          <a:xfrm>
            <a:off x="2514600" y="3048000"/>
            <a:ext cx="1010661"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pyruvate</a:t>
            </a:r>
          </a:p>
        </p:txBody>
      </p:sp>
      <p:sp>
        <p:nvSpPr>
          <p:cNvPr id="8" name="Text Box 6"/>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7" descr="Purple mesh"/>
          <p:cNvSpPr>
            <a:spLocks noChangeArrowheads="1"/>
          </p:cNvSpPr>
          <p:nvPr/>
        </p:nvSpPr>
        <p:spPr bwMode="auto">
          <a:xfrm>
            <a:off x="2895600" y="2667000"/>
            <a:ext cx="5410200" cy="3657600"/>
          </a:xfrm>
          <a:prstGeom prst="ellipse">
            <a:avLst/>
          </a:prstGeom>
          <a:blipFill dpi="0" rotWithShape="1">
            <a:blip r:embed="rId2"/>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solidFill>
          <a:ln w="38100" cmpd="dbl">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solidFill>
                <a:schemeClr val="bg1"/>
              </a:solidFill>
            </a:endParaRPr>
          </a:p>
        </p:txBody>
      </p:sp>
      <p:sp>
        <p:nvSpPr>
          <p:cNvPr id="12" name="Line 10"/>
          <p:cNvSpPr>
            <a:spLocks noChangeShapeType="1"/>
          </p:cNvSpPr>
          <p:nvPr/>
        </p:nvSpPr>
        <p:spPr bwMode="auto">
          <a:xfrm flipV="1">
            <a:off x="5105400" y="3886200"/>
            <a:ext cx="685800" cy="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13" name="Text Box 11"/>
          <p:cNvSpPr txBox="1">
            <a:spLocks noChangeArrowheads="1"/>
          </p:cNvSpPr>
          <p:nvPr/>
        </p:nvSpPr>
        <p:spPr bwMode="auto">
          <a:xfrm>
            <a:off x="6096000" y="3733800"/>
            <a:ext cx="704295" cy="646331"/>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2"/>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376652" y="5978004"/>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5717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a:solidFill>
                  <a:schemeClr val="bg1"/>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7"/>
          <p:cNvSpPr>
            <a:spLocks noChangeArrowheads="1"/>
          </p:cNvSpPr>
          <p:nvPr/>
        </p:nvSpPr>
        <p:spPr bwMode="auto">
          <a:xfrm>
            <a:off x="7391400" y="5638800"/>
            <a:ext cx="304800" cy="228600"/>
          </a:xfrm>
          <a:prstGeom prst="ellipse">
            <a:avLst/>
          </a:prstGeom>
          <a:solidFill>
            <a:schemeClr val="accent2"/>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8"/>
          <p:cNvSpPr>
            <a:spLocks noChangeArrowheads="1"/>
          </p:cNvSpPr>
          <p:nvPr/>
        </p:nvSpPr>
        <p:spPr bwMode="auto">
          <a:xfrm>
            <a:off x="7696200" y="5410200"/>
            <a:ext cx="228600" cy="304800"/>
          </a:xfrm>
          <a:prstGeom prst="rect">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25400" cap="flat" cmpd="sng">
            <a:solidFill>
              <a:schemeClr val="bg1"/>
            </a:solidFill>
            <a:prstDash val="solid"/>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6" name="Text Box 24"/>
          <p:cNvSpPr txBox="1">
            <a:spLocks noChangeArrowheads="1"/>
          </p:cNvSpPr>
          <p:nvPr/>
        </p:nvSpPr>
        <p:spPr bwMode="auto">
          <a:xfrm>
            <a:off x="4648200" y="2819400"/>
            <a:ext cx="1930528"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tx2">
                    <a:lumMod val="20000"/>
                    <a:lumOff val="80000"/>
                  </a:schemeClr>
                </a:solidFill>
              </a:rPr>
              <a:t>MITOCHONDRION</a:t>
            </a:r>
          </a:p>
        </p:txBody>
      </p:sp>
      <p:sp>
        <p:nvSpPr>
          <p:cNvPr id="27" name="Line 25"/>
          <p:cNvSpPr>
            <a:spLocks noChangeShapeType="1"/>
          </p:cNvSpPr>
          <p:nvPr/>
        </p:nvSpPr>
        <p:spPr bwMode="auto">
          <a:xfrm flipV="1">
            <a:off x="6400800" y="3429000"/>
            <a:ext cx="228600" cy="0"/>
          </a:xfrm>
          <a:prstGeom prst="line">
            <a:avLst/>
          </a:prstGeom>
          <a:noFill/>
          <a:ln w="25400">
            <a:solidFill>
              <a:schemeClr val="bg1"/>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8" name="Line 26"/>
          <p:cNvSpPr>
            <a:spLocks noChangeShapeType="1"/>
          </p:cNvSpPr>
          <p:nvPr/>
        </p:nvSpPr>
        <p:spPr bwMode="auto">
          <a:xfrm flipH="1" flipV="1">
            <a:off x="6400800" y="4572000"/>
            <a:ext cx="152400" cy="0"/>
          </a:xfrm>
          <a:prstGeom prst="line">
            <a:avLst/>
          </a:prstGeom>
          <a:noFill/>
          <a:ln w="25400">
            <a:solidFill>
              <a:schemeClr val="bg1"/>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Oval 27"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sz="4000" b="1">
              <a:solidFill>
                <a:schemeClr val="accent1"/>
              </a:solidFill>
            </a:endParaRPr>
          </a:p>
        </p:txBody>
      </p:sp>
      <p:sp>
        <p:nvSpPr>
          <p:cNvPr id="30" name="Line 28"/>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1" name="Text Box 29"/>
          <p:cNvSpPr txBox="1">
            <a:spLocks noChangeArrowheads="1"/>
          </p:cNvSpPr>
          <p:nvPr/>
        </p:nvSpPr>
        <p:spPr bwMode="auto">
          <a:xfrm>
            <a:off x="5562600" y="5257800"/>
            <a:ext cx="868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err="1">
                <a:solidFill>
                  <a:schemeClr val="bg1"/>
                </a:solidFill>
              </a:rPr>
              <a:t>mtDNA</a:t>
            </a:r>
            <a:endParaRPr lang="en-US" altLang="id-ID" sz="1800" dirty="0">
              <a:solidFill>
                <a:schemeClr val="bg1"/>
              </a:solidFill>
            </a:endParaRPr>
          </a:p>
        </p:txBody>
      </p:sp>
      <p:sp>
        <p:nvSpPr>
          <p:cNvPr id="32" name="Text Box 30"/>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3" name="Line 31"/>
          <p:cNvSpPr>
            <a:spLocks noChangeShapeType="1"/>
          </p:cNvSpPr>
          <p:nvPr/>
        </p:nvSpPr>
        <p:spPr bwMode="auto">
          <a:xfrm>
            <a:off x="6324600" y="5486400"/>
            <a:ext cx="685800" cy="2286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4" name="Line 32"/>
          <p:cNvSpPr>
            <a:spLocks noChangeShapeType="1"/>
          </p:cNvSpPr>
          <p:nvPr/>
        </p:nvSpPr>
        <p:spPr bwMode="auto">
          <a:xfrm>
            <a:off x="6324600" y="5486400"/>
            <a:ext cx="1066800" cy="1524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5" name="Line 33"/>
          <p:cNvSpPr>
            <a:spLocks noChangeShapeType="1"/>
          </p:cNvSpPr>
          <p:nvPr/>
        </p:nvSpPr>
        <p:spPr bwMode="auto">
          <a:xfrm>
            <a:off x="6324600" y="5486400"/>
            <a:ext cx="1371600" cy="762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6" name="Text Box 34"/>
          <p:cNvSpPr txBox="1">
            <a:spLocks noChangeArrowheads="1"/>
          </p:cNvSpPr>
          <p:nvPr/>
        </p:nvSpPr>
        <p:spPr bwMode="auto">
          <a:xfrm>
            <a:off x="1143000" y="4267200"/>
            <a:ext cx="1195777"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bg1"/>
                </a:solidFill>
              </a:rPr>
              <a:t>Fatty Acids</a:t>
            </a:r>
          </a:p>
        </p:txBody>
      </p:sp>
      <p:sp>
        <p:nvSpPr>
          <p:cNvPr id="37" name="Text Box 35"/>
          <p:cNvSpPr txBox="1">
            <a:spLocks noChangeArrowheads="1"/>
          </p:cNvSpPr>
          <p:nvPr/>
        </p:nvSpPr>
        <p:spPr bwMode="auto">
          <a:xfrm>
            <a:off x="1698516" y="5181600"/>
            <a:ext cx="99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3200" b="1" dirty="0" smtClean="0">
                <a:solidFill>
                  <a:srgbClr val="FF99FF"/>
                </a:solidFill>
              </a:rPr>
              <a:t>NRTI</a:t>
            </a:r>
            <a:endParaRPr lang="en-US" altLang="id-ID" sz="3200" b="1" dirty="0">
              <a:solidFill>
                <a:srgbClr val="FF99FF"/>
              </a:solidFill>
            </a:endParaRPr>
          </a:p>
        </p:txBody>
      </p:sp>
      <p:sp>
        <p:nvSpPr>
          <p:cNvPr id="38" name="Line 36"/>
          <p:cNvSpPr>
            <a:spLocks noChangeShapeType="1"/>
          </p:cNvSpPr>
          <p:nvPr/>
        </p:nvSpPr>
        <p:spPr bwMode="auto">
          <a:xfrm flipV="1">
            <a:off x="2819400" y="5486400"/>
            <a:ext cx="762000" cy="0"/>
          </a:xfrm>
          <a:prstGeom prst="line">
            <a:avLst/>
          </a:prstGeom>
          <a:noFill/>
          <a:ln w="38100">
            <a:solidFill>
              <a:srgbClr val="FF99FF"/>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9" name="Line 37"/>
          <p:cNvSpPr>
            <a:spLocks noChangeShapeType="1"/>
          </p:cNvSpPr>
          <p:nvPr/>
        </p:nvSpPr>
        <p:spPr bwMode="auto">
          <a:xfrm>
            <a:off x="3886200" y="4876800"/>
            <a:ext cx="7620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0" name="Line 38"/>
          <p:cNvSpPr>
            <a:spLocks noChangeShapeType="1"/>
          </p:cNvSpPr>
          <p:nvPr/>
        </p:nvSpPr>
        <p:spPr bwMode="auto">
          <a:xfrm flipH="1">
            <a:off x="3962400" y="4876800"/>
            <a:ext cx="6858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2" name="Line 4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43"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26680220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5"/>
          <p:cNvSpPr txBox="1">
            <a:spLocks noChangeArrowheads="1"/>
          </p:cNvSpPr>
          <p:nvPr/>
        </p:nvSpPr>
        <p:spPr bwMode="auto">
          <a:xfrm>
            <a:off x="2514600" y="3048000"/>
            <a:ext cx="1010661"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pyruvate</a:t>
            </a:r>
          </a:p>
        </p:txBody>
      </p:sp>
      <p:sp>
        <p:nvSpPr>
          <p:cNvPr id="8" name="Text Box 6"/>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7" descr="Purple mesh"/>
          <p:cNvSpPr>
            <a:spLocks noChangeArrowheads="1"/>
          </p:cNvSpPr>
          <p:nvPr/>
        </p:nvSpPr>
        <p:spPr bwMode="auto">
          <a:xfrm>
            <a:off x="2895600" y="2667000"/>
            <a:ext cx="5410200" cy="3657600"/>
          </a:xfrm>
          <a:prstGeom prst="ellipse">
            <a:avLst/>
          </a:prstGeom>
          <a:blipFill dpi="0" rotWithShape="1">
            <a:blip r:embed="rId2"/>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solidFill>
          <a:ln w="38100" cmpd="dbl">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
          <p:cNvSpPr>
            <a:spLocks noChangeShapeType="1"/>
          </p:cNvSpPr>
          <p:nvPr/>
        </p:nvSpPr>
        <p:spPr bwMode="auto">
          <a:xfrm flipV="1">
            <a:off x="5105400" y="3886200"/>
            <a:ext cx="685800" cy="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1"/>
          <p:cNvSpPr txBox="1">
            <a:spLocks noChangeArrowheads="1"/>
          </p:cNvSpPr>
          <p:nvPr/>
        </p:nvSpPr>
        <p:spPr bwMode="auto">
          <a:xfrm>
            <a:off x="6096000" y="3733800"/>
            <a:ext cx="704295" cy="646331"/>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2"/>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376652" y="6051744"/>
            <a:ext cx="1508125" cy="581025"/>
          </a:xfrm>
          <a:prstGeom prst="rect">
            <a:avLst/>
          </a:prstGeom>
          <a:noFill/>
          <a:ln w="12700">
            <a:no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5717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bg1"/>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7"/>
          <p:cNvSpPr>
            <a:spLocks noChangeArrowheads="1"/>
          </p:cNvSpPr>
          <p:nvPr/>
        </p:nvSpPr>
        <p:spPr bwMode="auto">
          <a:xfrm>
            <a:off x="7391400" y="5638800"/>
            <a:ext cx="304800" cy="228600"/>
          </a:xfrm>
          <a:prstGeom prst="ellipse">
            <a:avLst/>
          </a:prstGeom>
          <a:solidFill>
            <a:schemeClr val="accent2"/>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8"/>
          <p:cNvSpPr>
            <a:spLocks noChangeArrowheads="1"/>
          </p:cNvSpPr>
          <p:nvPr/>
        </p:nvSpPr>
        <p:spPr bwMode="auto">
          <a:xfrm>
            <a:off x="7696200" y="5410200"/>
            <a:ext cx="228600" cy="304800"/>
          </a:xfrm>
          <a:prstGeom prst="rect">
            <a:avLst/>
          </a:prstGeom>
          <a:solidFill>
            <a:schemeClr val="accent2"/>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25400" cap="flat" cmpd="sng">
            <a:solidFill>
              <a:schemeClr val="bg1"/>
            </a:solidFill>
            <a:prstDash val="solid"/>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7" name="Text Box 25"/>
          <p:cNvSpPr txBox="1">
            <a:spLocks noChangeArrowheads="1"/>
          </p:cNvSpPr>
          <p:nvPr/>
        </p:nvSpPr>
        <p:spPr bwMode="auto">
          <a:xfrm>
            <a:off x="4648200" y="2819400"/>
            <a:ext cx="19305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tx2">
                    <a:lumMod val="20000"/>
                    <a:lumOff val="80000"/>
                  </a:schemeClr>
                </a:solidFill>
              </a:rPr>
              <a:t>MITOCHONDRION</a:t>
            </a:r>
          </a:p>
        </p:txBody>
      </p:sp>
      <p:sp>
        <p:nvSpPr>
          <p:cNvPr id="28" name="Line 26"/>
          <p:cNvSpPr>
            <a:spLocks noChangeShapeType="1"/>
          </p:cNvSpPr>
          <p:nvPr/>
        </p:nvSpPr>
        <p:spPr bwMode="auto">
          <a:xfrm flipV="1">
            <a:off x="6400800" y="3429000"/>
            <a:ext cx="2286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27"/>
          <p:cNvSpPr>
            <a:spLocks noChangeShapeType="1"/>
          </p:cNvSpPr>
          <p:nvPr/>
        </p:nvSpPr>
        <p:spPr bwMode="auto">
          <a:xfrm flipH="1" flipV="1">
            <a:off x="6400800" y="4572000"/>
            <a:ext cx="1524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Oval 28"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sz="4000" b="1">
              <a:solidFill>
                <a:schemeClr val="accent1"/>
              </a:solidFill>
            </a:endParaRPr>
          </a:p>
        </p:txBody>
      </p:sp>
      <p:sp>
        <p:nvSpPr>
          <p:cNvPr id="31" name="Line 29"/>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2" name="Text Box 30"/>
          <p:cNvSpPr txBox="1">
            <a:spLocks noChangeArrowheads="1"/>
          </p:cNvSpPr>
          <p:nvPr/>
        </p:nvSpPr>
        <p:spPr bwMode="auto">
          <a:xfrm>
            <a:off x="5562600" y="5257800"/>
            <a:ext cx="868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err="1">
                <a:solidFill>
                  <a:schemeClr val="bg1"/>
                </a:solidFill>
              </a:rPr>
              <a:t>mtDNA</a:t>
            </a:r>
            <a:endParaRPr lang="en-US" altLang="id-ID" sz="1800" dirty="0">
              <a:solidFill>
                <a:schemeClr val="bg1"/>
              </a:solidFill>
            </a:endParaRPr>
          </a:p>
        </p:txBody>
      </p:sp>
      <p:sp>
        <p:nvSpPr>
          <p:cNvPr id="33" name="Text Box 31"/>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4" name="Line 32"/>
          <p:cNvSpPr>
            <a:spLocks noChangeShapeType="1"/>
          </p:cNvSpPr>
          <p:nvPr/>
        </p:nvSpPr>
        <p:spPr bwMode="auto">
          <a:xfrm>
            <a:off x="6324600" y="5486400"/>
            <a:ext cx="685800" cy="2286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5" name="Line 33"/>
          <p:cNvSpPr>
            <a:spLocks noChangeShapeType="1"/>
          </p:cNvSpPr>
          <p:nvPr/>
        </p:nvSpPr>
        <p:spPr bwMode="auto">
          <a:xfrm>
            <a:off x="6324600" y="5486400"/>
            <a:ext cx="1066800" cy="1524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6" name="Line 34"/>
          <p:cNvSpPr>
            <a:spLocks noChangeShapeType="1"/>
          </p:cNvSpPr>
          <p:nvPr/>
        </p:nvSpPr>
        <p:spPr bwMode="auto">
          <a:xfrm>
            <a:off x="6324600" y="5486400"/>
            <a:ext cx="1371600" cy="76200"/>
          </a:xfrm>
          <a:prstGeom prst="line">
            <a:avLst/>
          </a:prstGeom>
          <a:noFill/>
          <a:ln w="12700">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7" name="Text Box 35"/>
          <p:cNvSpPr txBox="1">
            <a:spLocks noChangeArrowheads="1"/>
          </p:cNvSpPr>
          <p:nvPr/>
        </p:nvSpPr>
        <p:spPr bwMode="auto">
          <a:xfrm>
            <a:off x="1143000" y="4267200"/>
            <a:ext cx="1195777"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bg1"/>
                </a:solidFill>
              </a:rPr>
              <a:t>Fatty Acids</a:t>
            </a:r>
          </a:p>
        </p:txBody>
      </p:sp>
      <p:sp>
        <p:nvSpPr>
          <p:cNvPr id="38" name="Text Box 36"/>
          <p:cNvSpPr txBox="1">
            <a:spLocks noChangeArrowheads="1"/>
          </p:cNvSpPr>
          <p:nvPr/>
        </p:nvSpPr>
        <p:spPr bwMode="auto">
          <a:xfrm>
            <a:off x="1698516" y="5181600"/>
            <a:ext cx="99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3200" b="1" dirty="0" smtClean="0">
                <a:solidFill>
                  <a:srgbClr val="FF99FF"/>
                </a:solidFill>
              </a:rPr>
              <a:t>NRTI</a:t>
            </a:r>
            <a:endParaRPr lang="en-US" altLang="id-ID" sz="3200" b="1" dirty="0">
              <a:solidFill>
                <a:srgbClr val="FF99FF"/>
              </a:solidFill>
            </a:endParaRPr>
          </a:p>
        </p:txBody>
      </p:sp>
      <p:sp>
        <p:nvSpPr>
          <p:cNvPr id="39" name="Line 37"/>
          <p:cNvSpPr>
            <a:spLocks noChangeShapeType="1"/>
          </p:cNvSpPr>
          <p:nvPr/>
        </p:nvSpPr>
        <p:spPr bwMode="auto">
          <a:xfrm flipV="1">
            <a:off x="2819400" y="5486400"/>
            <a:ext cx="762000" cy="0"/>
          </a:xfrm>
          <a:prstGeom prst="line">
            <a:avLst/>
          </a:prstGeom>
          <a:noFill/>
          <a:ln w="38100">
            <a:solidFill>
              <a:srgbClr val="FF99FF"/>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0" name="Line 38"/>
          <p:cNvSpPr>
            <a:spLocks noChangeShapeType="1"/>
          </p:cNvSpPr>
          <p:nvPr/>
        </p:nvSpPr>
        <p:spPr bwMode="auto">
          <a:xfrm>
            <a:off x="3886200" y="4876800"/>
            <a:ext cx="7620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1" name="Line 39"/>
          <p:cNvSpPr>
            <a:spLocks noChangeShapeType="1"/>
          </p:cNvSpPr>
          <p:nvPr/>
        </p:nvSpPr>
        <p:spPr bwMode="auto">
          <a:xfrm flipH="1">
            <a:off x="3962400" y="4876800"/>
            <a:ext cx="6858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2" name="Line 40"/>
          <p:cNvSpPr>
            <a:spLocks noChangeShapeType="1"/>
          </p:cNvSpPr>
          <p:nvPr/>
        </p:nvSpPr>
        <p:spPr bwMode="auto">
          <a:xfrm>
            <a:off x="5791200" y="5181600"/>
            <a:ext cx="3810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3" name="Line 41"/>
          <p:cNvSpPr>
            <a:spLocks noChangeShapeType="1"/>
          </p:cNvSpPr>
          <p:nvPr/>
        </p:nvSpPr>
        <p:spPr bwMode="auto">
          <a:xfrm flipH="1">
            <a:off x="5867400" y="5181600"/>
            <a:ext cx="3048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4" name="Line 43"/>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45"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25524478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5"/>
          <p:cNvSpPr txBox="1">
            <a:spLocks noChangeArrowheads="1"/>
          </p:cNvSpPr>
          <p:nvPr/>
        </p:nvSpPr>
        <p:spPr bwMode="auto">
          <a:xfrm>
            <a:off x="2514600" y="3048000"/>
            <a:ext cx="1010661"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pyruvate</a:t>
            </a:r>
          </a:p>
        </p:txBody>
      </p:sp>
      <p:sp>
        <p:nvSpPr>
          <p:cNvPr id="8" name="Text Box 6"/>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7" descr="Purple mesh"/>
          <p:cNvSpPr>
            <a:spLocks noChangeArrowheads="1"/>
          </p:cNvSpPr>
          <p:nvPr/>
        </p:nvSpPr>
        <p:spPr bwMode="auto">
          <a:xfrm>
            <a:off x="2895600" y="2667000"/>
            <a:ext cx="5410200" cy="3657600"/>
          </a:xfrm>
          <a:prstGeom prst="ellipse">
            <a:avLst/>
          </a:prstGeom>
          <a:blipFill dpi="0" rotWithShape="1">
            <a:blip r:embed="rId2"/>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solidFill>
          <a:ln w="38100" cmpd="dbl">
            <a:solidFill>
              <a:schemeClr val="tx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
          <p:cNvSpPr>
            <a:spLocks noChangeShapeType="1"/>
          </p:cNvSpPr>
          <p:nvPr/>
        </p:nvSpPr>
        <p:spPr bwMode="auto">
          <a:xfrm flipV="1">
            <a:off x="5105400" y="3886200"/>
            <a:ext cx="685800" cy="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1"/>
          <p:cNvSpPr txBox="1">
            <a:spLocks noChangeArrowheads="1"/>
          </p:cNvSpPr>
          <p:nvPr/>
        </p:nvSpPr>
        <p:spPr bwMode="auto">
          <a:xfrm>
            <a:off x="6096000" y="3733800"/>
            <a:ext cx="704295" cy="646331"/>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2"/>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376652" y="6066492"/>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665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a:solidFill>
                  <a:srgbClr val="B2B2B2"/>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alpha val="49001"/>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7"/>
          <p:cNvSpPr>
            <a:spLocks noChangeArrowheads="1"/>
          </p:cNvSpPr>
          <p:nvPr/>
        </p:nvSpPr>
        <p:spPr bwMode="auto">
          <a:xfrm>
            <a:off x="7391400" y="5638800"/>
            <a:ext cx="304800" cy="228600"/>
          </a:xfrm>
          <a:prstGeom prst="ellipse">
            <a:avLst/>
          </a:prstGeom>
          <a:solidFill>
            <a:schemeClr val="accent2">
              <a:alpha val="49001"/>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8"/>
          <p:cNvSpPr>
            <a:spLocks noChangeArrowheads="1"/>
          </p:cNvSpPr>
          <p:nvPr/>
        </p:nvSpPr>
        <p:spPr bwMode="auto">
          <a:xfrm>
            <a:off x="7696200" y="5410200"/>
            <a:ext cx="228600" cy="304800"/>
          </a:xfrm>
          <a:prstGeom prst="rect">
            <a:avLst/>
          </a:prstGeom>
          <a:solidFill>
            <a:schemeClr val="accent2">
              <a:alpha val="48000"/>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12700" cap="flat" cmpd="sng">
            <a:solidFill>
              <a:schemeClr val="bg1"/>
            </a:solidFill>
            <a:prstDash val="sysDot"/>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7" name="Text Box 25"/>
          <p:cNvSpPr txBox="1">
            <a:spLocks noChangeArrowheads="1"/>
          </p:cNvSpPr>
          <p:nvPr/>
        </p:nvSpPr>
        <p:spPr bwMode="auto">
          <a:xfrm>
            <a:off x="4648200" y="2819400"/>
            <a:ext cx="1930528"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dirty="0">
                <a:solidFill>
                  <a:schemeClr val="tx2">
                    <a:lumMod val="20000"/>
                    <a:lumOff val="80000"/>
                  </a:schemeClr>
                </a:solidFill>
              </a:rPr>
              <a:t>MITOCHONDRION</a:t>
            </a:r>
          </a:p>
        </p:txBody>
      </p:sp>
      <p:sp>
        <p:nvSpPr>
          <p:cNvPr id="28" name="Line 26"/>
          <p:cNvSpPr>
            <a:spLocks noChangeShapeType="1"/>
          </p:cNvSpPr>
          <p:nvPr/>
        </p:nvSpPr>
        <p:spPr bwMode="auto">
          <a:xfrm flipV="1">
            <a:off x="6400800" y="3429000"/>
            <a:ext cx="2286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27"/>
          <p:cNvSpPr>
            <a:spLocks noChangeShapeType="1"/>
          </p:cNvSpPr>
          <p:nvPr/>
        </p:nvSpPr>
        <p:spPr bwMode="auto">
          <a:xfrm flipH="1" flipV="1">
            <a:off x="6400800" y="4572000"/>
            <a:ext cx="1524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Oval 28"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sz="4000" b="1">
              <a:solidFill>
                <a:schemeClr val="accent1"/>
              </a:solidFill>
            </a:endParaRPr>
          </a:p>
        </p:txBody>
      </p:sp>
      <p:sp>
        <p:nvSpPr>
          <p:cNvPr id="31" name="Line 29"/>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2" name="Text Box 30"/>
          <p:cNvSpPr txBox="1">
            <a:spLocks noChangeArrowheads="1"/>
          </p:cNvSpPr>
          <p:nvPr/>
        </p:nvSpPr>
        <p:spPr bwMode="auto">
          <a:xfrm>
            <a:off x="5562600" y="5257800"/>
            <a:ext cx="868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err="1">
                <a:solidFill>
                  <a:schemeClr val="bg1"/>
                </a:solidFill>
              </a:rPr>
              <a:t>mtDNA</a:t>
            </a:r>
            <a:endParaRPr lang="en-US" altLang="id-ID" sz="1800" dirty="0">
              <a:solidFill>
                <a:schemeClr val="bg1"/>
              </a:solidFill>
            </a:endParaRPr>
          </a:p>
        </p:txBody>
      </p:sp>
      <p:sp>
        <p:nvSpPr>
          <p:cNvPr id="33" name="Text Box 31"/>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4" name="Line 32"/>
          <p:cNvSpPr>
            <a:spLocks noChangeShapeType="1"/>
          </p:cNvSpPr>
          <p:nvPr/>
        </p:nvSpPr>
        <p:spPr bwMode="auto">
          <a:xfrm>
            <a:off x="6324600" y="5486400"/>
            <a:ext cx="685800" cy="2286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5" name="Line 33"/>
          <p:cNvSpPr>
            <a:spLocks noChangeShapeType="1"/>
          </p:cNvSpPr>
          <p:nvPr/>
        </p:nvSpPr>
        <p:spPr bwMode="auto">
          <a:xfrm>
            <a:off x="6324600" y="5486400"/>
            <a:ext cx="1066800" cy="1524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6" name="Line 34"/>
          <p:cNvSpPr>
            <a:spLocks noChangeShapeType="1"/>
          </p:cNvSpPr>
          <p:nvPr/>
        </p:nvSpPr>
        <p:spPr bwMode="auto">
          <a:xfrm>
            <a:off x="6324600" y="5486400"/>
            <a:ext cx="1371600" cy="762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7" name="Text Box 35"/>
          <p:cNvSpPr txBox="1">
            <a:spLocks noChangeArrowheads="1"/>
          </p:cNvSpPr>
          <p:nvPr/>
        </p:nvSpPr>
        <p:spPr bwMode="auto">
          <a:xfrm>
            <a:off x="1143000" y="4267200"/>
            <a:ext cx="1195777"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bg1"/>
                </a:solidFill>
              </a:rPr>
              <a:t>Fatty Acids</a:t>
            </a:r>
          </a:p>
        </p:txBody>
      </p:sp>
      <p:sp>
        <p:nvSpPr>
          <p:cNvPr id="38" name="Text Box 36"/>
          <p:cNvSpPr txBox="1">
            <a:spLocks noChangeArrowheads="1"/>
          </p:cNvSpPr>
          <p:nvPr/>
        </p:nvSpPr>
        <p:spPr bwMode="auto">
          <a:xfrm>
            <a:off x="1728012" y="5181600"/>
            <a:ext cx="99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3200" b="1" dirty="0" smtClean="0">
                <a:solidFill>
                  <a:srgbClr val="FF99FF"/>
                </a:solidFill>
              </a:rPr>
              <a:t>NRTI</a:t>
            </a:r>
            <a:endParaRPr lang="en-US" altLang="id-ID" sz="3200" b="1" dirty="0">
              <a:solidFill>
                <a:srgbClr val="FF99FF"/>
              </a:solidFill>
            </a:endParaRPr>
          </a:p>
        </p:txBody>
      </p:sp>
      <p:sp>
        <p:nvSpPr>
          <p:cNvPr id="39" name="Line 37"/>
          <p:cNvSpPr>
            <a:spLocks noChangeShapeType="1"/>
          </p:cNvSpPr>
          <p:nvPr/>
        </p:nvSpPr>
        <p:spPr bwMode="auto">
          <a:xfrm flipV="1">
            <a:off x="2819400" y="5486400"/>
            <a:ext cx="762000" cy="0"/>
          </a:xfrm>
          <a:prstGeom prst="line">
            <a:avLst/>
          </a:prstGeom>
          <a:noFill/>
          <a:ln w="38100">
            <a:solidFill>
              <a:srgbClr val="FF99FF"/>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0" name="Line 38"/>
          <p:cNvSpPr>
            <a:spLocks noChangeShapeType="1"/>
          </p:cNvSpPr>
          <p:nvPr/>
        </p:nvSpPr>
        <p:spPr bwMode="auto">
          <a:xfrm>
            <a:off x="3886200" y="4876800"/>
            <a:ext cx="7620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1" name="Line 39"/>
          <p:cNvSpPr>
            <a:spLocks noChangeShapeType="1"/>
          </p:cNvSpPr>
          <p:nvPr/>
        </p:nvSpPr>
        <p:spPr bwMode="auto">
          <a:xfrm flipH="1">
            <a:off x="3962400" y="4876800"/>
            <a:ext cx="6858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2" name="Line 40"/>
          <p:cNvSpPr>
            <a:spLocks noChangeShapeType="1"/>
          </p:cNvSpPr>
          <p:nvPr/>
        </p:nvSpPr>
        <p:spPr bwMode="auto">
          <a:xfrm>
            <a:off x="5791200" y="5181600"/>
            <a:ext cx="3810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3" name="Line 41"/>
          <p:cNvSpPr>
            <a:spLocks noChangeShapeType="1"/>
          </p:cNvSpPr>
          <p:nvPr/>
        </p:nvSpPr>
        <p:spPr bwMode="auto">
          <a:xfrm flipH="1">
            <a:off x="5867400" y="5181600"/>
            <a:ext cx="3048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4" name="Line 42"/>
          <p:cNvSpPr>
            <a:spLocks noChangeShapeType="1"/>
          </p:cNvSpPr>
          <p:nvPr/>
        </p:nvSpPr>
        <p:spPr bwMode="auto">
          <a:xfrm flipH="1">
            <a:off x="7924800" y="6064032"/>
            <a:ext cx="3810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5" name="Line 43"/>
          <p:cNvSpPr>
            <a:spLocks noChangeShapeType="1"/>
          </p:cNvSpPr>
          <p:nvPr/>
        </p:nvSpPr>
        <p:spPr bwMode="auto">
          <a:xfrm>
            <a:off x="7924800" y="6049284"/>
            <a:ext cx="4572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6" name="Line 45"/>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47"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156057151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1026"/>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1027"/>
          <p:cNvSpPr txBox="1">
            <a:spLocks noChangeArrowheads="1"/>
          </p:cNvSpPr>
          <p:nvPr/>
        </p:nvSpPr>
        <p:spPr bwMode="auto">
          <a:xfrm>
            <a:off x="4098925" y="1766888"/>
            <a:ext cx="660758"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tx2">
                    <a:lumMod val="20000"/>
                    <a:lumOff val="80000"/>
                  </a:schemeClr>
                </a:solidFill>
              </a:rPr>
              <a:t>CELL</a:t>
            </a:r>
          </a:p>
        </p:txBody>
      </p:sp>
      <p:sp>
        <p:nvSpPr>
          <p:cNvPr id="6" name="Text Box 1028"/>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1029"/>
          <p:cNvSpPr txBox="1">
            <a:spLocks noChangeArrowheads="1"/>
          </p:cNvSpPr>
          <p:nvPr/>
        </p:nvSpPr>
        <p:spPr bwMode="auto">
          <a:xfrm>
            <a:off x="2514600" y="3048000"/>
            <a:ext cx="1010661"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pyruvate</a:t>
            </a:r>
          </a:p>
        </p:txBody>
      </p:sp>
      <p:sp>
        <p:nvSpPr>
          <p:cNvPr id="8" name="Text Box 1030"/>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1031"/>
          <p:cNvSpPr>
            <a:spLocks noChangeArrowheads="1"/>
          </p:cNvSpPr>
          <p:nvPr/>
        </p:nvSpPr>
        <p:spPr bwMode="auto">
          <a:xfrm>
            <a:off x="2895600" y="2667000"/>
            <a:ext cx="5410200" cy="3657600"/>
          </a:xfrm>
          <a:prstGeom prst="ellipse">
            <a:avLst/>
          </a:prstGeom>
          <a:blipFill dpi="0" rotWithShape="1">
            <a:blip r:embed="rId2">
              <a:alphaModFix amt="57000"/>
            </a:blip>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1032"/>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p:spPr>
        <p:txBody>
          <a:bodyPr wrap="none">
            <a:spAutoFit/>
          </a:bodyPr>
          <a:lstStyle/>
          <a:p>
            <a:r>
              <a:rPr lang="en-US" altLang="id-ID" sz="1800">
                <a:solidFill>
                  <a:schemeClr val="bg1"/>
                </a:solidFill>
              </a:rPr>
              <a:t>Acetyl CoA</a:t>
            </a:r>
          </a:p>
        </p:txBody>
      </p:sp>
      <p:sp>
        <p:nvSpPr>
          <p:cNvPr id="11" name="Oval 1033"/>
          <p:cNvSpPr>
            <a:spLocks noChangeArrowheads="1"/>
          </p:cNvSpPr>
          <p:nvPr/>
        </p:nvSpPr>
        <p:spPr bwMode="auto">
          <a:xfrm>
            <a:off x="5867400" y="3429000"/>
            <a:ext cx="1219200" cy="1143000"/>
          </a:xfrm>
          <a:prstGeom prst="ellipse">
            <a:avLst/>
          </a:prstGeom>
          <a:solidFill>
            <a:schemeClr val="hlink">
              <a:alpha val="46001"/>
            </a:schemeClr>
          </a:solidFill>
          <a:ln w="38100" cmpd="dbl">
            <a:solidFill>
              <a:schemeClr val="tx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34"/>
          <p:cNvSpPr>
            <a:spLocks noChangeShapeType="1"/>
          </p:cNvSpPr>
          <p:nvPr/>
        </p:nvSpPr>
        <p:spPr bwMode="auto">
          <a:xfrm flipV="1">
            <a:off x="5105400" y="38862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035"/>
          <p:cNvSpPr txBox="1">
            <a:spLocks noChangeArrowheads="1"/>
          </p:cNvSpPr>
          <p:nvPr/>
        </p:nvSpPr>
        <p:spPr bwMode="auto">
          <a:xfrm>
            <a:off x="6096000" y="3733800"/>
            <a:ext cx="704295" cy="646331"/>
          </a:xfrm>
          <a:prstGeom prst="rect">
            <a:avLst/>
          </a:prstGeom>
          <a:noFill/>
          <a:ln w="12700">
            <a:solidFill>
              <a:schemeClr val="bg1"/>
            </a:solidFill>
            <a:miter lim="800000"/>
            <a:headEnd type="none" w="sm" len="sm"/>
            <a:tailEnd type="none" w="sm" len="sm"/>
          </a:ln>
          <a:effectLs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036"/>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037"/>
          <p:cNvSpPr txBox="1">
            <a:spLocks noChangeArrowheads="1"/>
          </p:cNvSpPr>
          <p:nvPr/>
        </p:nvSpPr>
        <p:spPr bwMode="auto">
          <a:xfrm>
            <a:off x="7239000" y="4395788"/>
            <a:ext cx="776046" cy="646331"/>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038"/>
          <p:cNvSpPr txBox="1">
            <a:spLocks noChangeArrowheads="1"/>
          </p:cNvSpPr>
          <p:nvPr/>
        </p:nvSpPr>
        <p:spPr bwMode="auto">
          <a:xfrm>
            <a:off x="7258668" y="6125484"/>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a:t>Oxidative</a:t>
            </a:r>
          </a:p>
          <a:p>
            <a:pPr algn="ctr"/>
            <a:r>
              <a:rPr lang="en-US" altLang="id-ID"/>
              <a:t>phosphorylation</a:t>
            </a:r>
          </a:p>
        </p:txBody>
      </p:sp>
      <p:sp>
        <p:nvSpPr>
          <p:cNvPr id="17" name="Text Box 1039"/>
          <p:cNvSpPr txBox="1">
            <a:spLocks noChangeArrowheads="1"/>
          </p:cNvSpPr>
          <p:nvPr/>
        </p:nvSpPr>
        <p:spPr bwMode="auto">
          <a:xfrm>
            <a:off x="5715000" y="5791200"/>
            <a:ext cx="571760"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a:solidFill>
                  <a:schemeClr val="bg1"/>
                </a:solidFill>
              </a:rPr>
              <a:t>ATP</a:t>
            </a:r>
          </a:p>
        </p:txBody>
      </p:sp>
      <p:sp>
        <p:nvSpPr>
          <p:cNvPr id="18" name="Rectangle 1040"/>
          <p:cNvSpPr>
            <a:spLocks noChangeArrowheads="1"/>
          </p:cNvSpPr>
          <p:nvPr/>
        </p:nvSpPr>
        <p:spPr bwMode="auto">
          <a:xfrm>
            <a:off x="6934200" y="5791200"/>
            <a:ext cx="457200" cy="228600"/>
          </a:xfrm>
          <a:prstGeom prst="rect">
            <a:avLst/>
          </a:prstGeom>
          <a:solidFill>
            <a:schemeClr val="accent2">
              <a:alpha val="49001"/>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041"/>
          <p:cNvSpPr>
            <a:spLocks noChangeArrowheads="1"/>
          </p:cNvSpPr>
          <p:nvPr/>
        </p:nvSpPr>
        <p:spPr bwMode="auto">
          <a:xfrm>
            <a:off x="7406148" y="5697792"/>
            <a:ext cx="304800" cy="228600"/>
          </a:xfrm>
          <a:prstGeom prst="ellipse">
            <a:avLst/>
          </a:prstGeom>
          <a:solidFill>
            <a:schemeClr val="accent2">
              <a:alpha val="49001"/>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042"/>
          <p:cNvSpPr>
            <a:spLocks noChangeArrowheads="1"/>
          </p:cNvSpPr>
          <p:nvPr/>
        </p:nvSpPr>
        <p:spPr bwMode="auto">
          <a:xfrm>
            <a:off x="7696200" y="5410200"/>
            <a:ext cx="228600" cy="304800"/>
          </a:xfrm>
          <a:prstGeom prst="rect">
            <a:avLst/>
          </a:prstGeom>
          <a:solidFill>
            <a:schemeClr val="accent2">
              <a:alpha val="48000"/>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043"/>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12700" cap="flat" cmpd="sng">
            <a:solidFill>
              <a:schemeClr val="bg1"/>
            </a:solidFill>
            <a:prstDash val="sysDot"/>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1044"/>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3" name="Line 1045"/>
          <p:cNvSpPr>
            <a:spLocks noChangeShapeType="1"/>
          </p:cNvSpPr>
          <p:nvPr/>
        </p:nvSpPr>
        <p:spPr bwMode="auto">
          <a:xfrm flipH="1" flipV="1">
            <a:off x="1828800" y="3276600"/>
            <a:ext cx="685800" cy="0"/>
          </a:xfrm>
          <a:prstGeom prst="line">
            <a:avLst/>
          </a:prstGeom>
          <a:noFill/>
          <a:ln w="25400" cap="rnd">
            <a:solidFill>
              <a:schemeClr val="tx2"/>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4" name="Line 1046"/>
          <p:cNvSpPr>
            <a:spLocks noChangeShapeType="1"/>
          </p:cNvSpPr>
          <p:nvPr/>
        </p:nvSpPr>
        <p:spPr bwMode="auto">
          <a:xfrm flipV="1">
            <a:off x="2209800" y="4038600"/>
            <a:ext cx="1676400" cy="3810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5" name="Line 1047"/>
          <p:cNvSpPr>
            <a:spLocks noChangeShapeType="1"/>
          </p:cNvSpPr>
          <p:nvPr/>
        </p:nvSpPr>
        <p:spPr bwMode="auto">
          <a:xfrm>
            <a:off x="3124200" y="3429000"/>
            <a:ext cx="685800" cy="457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7" name="Text Box 1049"/>
          <p:cNvSpPr txBox="1">
            <a:spLocks noChangeArrowheads="1"/>
          </p:cNvSpPr>
          <p:nvPr/>
        </p:nvSpPr>
        <p:spPr bwMode="auto">
          <a:xfrm>
            <a:off x="4648200" y="2819400"/>
            <a:ext cx="1930528"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dirty="0">
                <a:solidFill>
                  <a:schemeClr val="tx2">
                    <a:lumMod val="20000"/>
                    <a:lumOff val="80000"/>
                  </a:schemeClr>
                </a:solidFill>
              </a:rPr>
              <a:t>MITOCHONDRION</a:t>
            </a:r>
          </a:p>
        </p:txBody>
      </p:sp>
      <p:sp>
        <p:nvSpPr>
          <p:cNvPr id="28" name="Line 1050"/>
          <p:cNvSpPr>
            <a:spLocks noChangeShapeType="1"/>
          </p:cNvSpPr>
          <p:nvPr/>
        </p:nvSpPr>
        <p:spPr bwMode="auto">
          <a:xfrm flipV="1">
            <a:off x="6400800" y="3429000"/>
            <a:ext cx="2286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1051"/>
          <p:cNvSpPr>
            <a:spLocks noChangeShapeType="1"/>
          </p:cNvSpPr>
          <p:nvPr/>
        </p:nvSpPr>
        <p:spPr bwMode="auto">
          <a:xfrm flipH="1" flipV="1">
            <a:off x="6400800" y="4572000"/>
            <a:ext cx="152400" cy="0"/>
          </a:xfrm>
          <a:prstGeom prst="line">
            <a:avLst/>
          </a:prstGeom>
          <a:noFill/>
          <a:ln w="25400">
            <a:solidFill>
              <a:schemeClr val="bg1"/>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Oval 1052"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sz="4000" b="1">
              <a:solidFill>
                <a:schemeClr val="accent1"/>
              </a:solidFill>
            </a:endParaRPr>
          </a:p>
        </p:txBody>
      </p:sp>
      <p:sp>
        <p:nvSpPr>
          <p:cNvPr id="31" name="Line 1053"/>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2" name="Text Box 1054"/>
          <p:cNvSpPr txBox="1">
            <a:spLocks noChangeArrowheads="1"/>
          </p:cNvSpPr>
          <p:nvPr/>
        </p:nvSpPr>
        <p:spPr bwMode="auto">
          <a:xfrm>
            <a:off x="5562600" y="5257800"/>
            <a:ext cx="868636"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err="1">
                <a:solidFill>
                  <a:schemeClr val="bg1"/>
                </a:solidFill>
              </a:rPr>
              <a:t>mtDNA</a:t>
            </a:r>
            <a:endParaRPr lang="en-US" altLang="id-ID" sz="1800" dirty="0">
              <a:solidFill>
                <a:schemeClr val="bg1"/>
              </a:solidFill>
            </a:endParaRPr>
          </a:p>
        </p:txBody>
      </p:sp>
      <p:sp>
        <p:nvSpPr>
          <p:cNvPr id="33" name="Text Box 1055"/>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4" name="Line 1056"/>
          <p:cNvSpPr>
            <a:spLocks noChangeShapeType="1"/>
          </p:cNvSpPr>
          <p:nvPr/>
        </p:nvSpPr>
        <p:spPr bwMode="auto">
          <a:xfrm>
            <a:off x="6324600" y="5486400"/>
            <a:ext cx="685800" cy="2286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5" name="Line 1057"/>
          <p:cNvSpPr>
            <a:spLocks noChangeShapeType="1"/>
          </p:cNvSpPr>
          <p:nvPr/>
        </p:nvSpPr>
        <p:spPr bwMode="auto">
          <a:xfrm>
            <a:off x="6324600" y="5486400"/>
            <a:ext cx="1066800" cy="1524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6" name="Line 1058"/>
          <p:cNvSpPr>
            <a:spLocks noChangeShapeType="1"/>
          </p:cNvSpPr>
          <p:nvPr/>
        </p:nvSpPr>
        <p:spPr bwMode="auto">
          <a:xfrm>
            <a:off x="6324600" y="5486400"/>
            <a:ext cx="1371600" cy="762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7" name="Text Box 1059"/>
          <p:cNvSpPr txBox="1">
            <a:spLocks noChangeArrowheads="1"/>
          </p:cNvSpPr>
          <p:nvPr/>
        </p:nvSpPr>
        <p:spPr bwMode="auto">
          <a:xfrm>
            <a:off x="1143000" y="4267200"/>
            <a:ext cx="1195777"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Fatty Acids</a:t>
            </a:r>
          </a:p>
        </p:txBody>
      </p:sp>
      <p:sp>
        <p:nvSpPr>
          <p:cNvPr id="38" name="Text Box 1060"/>
          <p:cNvSpPr txBox="1">
            <a:spLocks noChangeArrowheads="1"/>
          </p:cNvSpPr>
          <p:nvPr/>
        </p:nvSpPr>
        <p:spPr bwMode="auto">
          <a:xfrm>
            <a:off x="1742760" y="5181600"/>
            <a:ext cx="99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3200" b="1" dirty="0" smtClean="0">
                <a:solidFill>
                  <a:srgbClr val="FF99FF"/>
                </a:solidFill>
              </a:rPr>
              <a:t>NRTI</a:t>
            </a:r>
            <a:endParaRPr lang="en-US" altLang="id-ID" sz="3200" b="1" dirty="0">
              <a:solidFill>
                <a:srgbClr val="FF99FF"/>
              </a:solidFill>
            </a:endParaRPr>
          </a:p>
        </p:txBody>
      </p:sp>
      <p:sp>
        <p:nvSpPr>
          <p:cNvPr id="39" name="Line 1061"/>
          <p:cNvSpPr>
            <a:spLocks noChangeShapeType="1"/>
          </p:cNvSpPr>
          <p:nvPr/>
        </p:nvSpPr>
        <p:spPr bwMode="auto">
          <a:xfrm flipV="1">
            <a:off x="2819400" y="5486400"/>
            <a:ext cx="762000" cy="0"/>
          </a:xfrm>
          <a:prstGeom prst="line">
            <a:avLst/>
          </a:prstGeom>
          <a:noFill/>
          <a:ln w="38100">
            <a:solidFill>
              <a:srgbClr val="FF99FF"/>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0" name="Line 1062"/>
          <p:cNvSpPr>
            <a:spLocks noChangeShapeType="1"/>
          </p:cNvSpPr>
          <p:nvPr/>
        </p:nvSpPr>
        <p:spPr bwMode="auto">
          <a:xfrm>
            <a:off x="3886200" y="4876800"/>
            <a:ext cx="762000" cy="1066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1" name="Line 1063"/>
          <p:cNvSpPr>
            <a:spLocks noChangeShapeType="1"/>
          </p:cNvSpPr>
          <p:nvPr/>
        </p:nvSpPr>
        <p:spPr bwMode="auto">
          <a:xfrm flipH="1">
            <a:off x="3962400" y="4876800"/>
            <a:ext cx="685800" cy="1066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2" name="Line 1064"/>
          <p:cNvSpPr>
            <a:spLocks noChangeShapeType="1"/>
          </p:cNvSpPr>
          <p:nvPr/>
        </p:nvSpPr>
        <p:spPr bwMode="auto">
          <a:xfrm>
            <a:off x="5791200" y="5181600"/>
            <a:ext cx="3810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3" name="Line 1065"/>
          <p:cNvSpPr>
            <a:spLocks noChangeShapeType="1"/>
          </p:cNvSpPr>
          <p:nvPr/>
        </p:nvSpPr>
        <p:spPr bwMode="auto">
          <a:xfrm flipH="1">
            <a:off x="5867400" y="5181600"/>
            <a:ext cx="3048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4" name="Line 1066"/>
          <p:cNvSpPr>
            <a:spLocks noChangeShapeType="1"/>
          </p:cNvSpPr>
          <p:nvPr/>
        </p:nvSpPr>
        <p:spPr bwMode="auto">
          <a:xfrm flipH="1">
            <a:off x="7792068" y="6049284"/>
            <a:ext cx="3810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5" name="Line 1067"/>
          <p:cNvSpPr>
            <a:spLocks noChangeShapeType="1"/>
          </p:cNvSpPr>
          <p:nvPr/>
        </p:nvSpPr>
        <p:spPr bwMode="auto">
          <a:xfrm>
            <a:off x="7792068" y="6049284"/>
            <a:ext cx="4572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6" name="Line 1069"/>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7"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185912696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5"/>
          <p:cNvSpPr txBox="1">
            <a:spLocks noChangeArrowheads="1"/>
          </p:cNvSpPr>
          <p:nvPr/>
        </p:nvSpPr>
        <p:spPr bwMode="auto">
          <a:xfrm>
            <a:off x="2514600" y="3024188"/>
            <a:ext cx="1157288" cy="396875"/>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b="1">
                <a:solidFill>
                  <a:schemeClr val="bg1"/>
                </a:solidFill>
              </a:rPr>
              <a:t>pyruvate</a:t>
            </a:r>
          </a:p>
        </p:txBody>
      </p:sp>
      <p:sp>
        <p:nvSpPr>
          <p:cNvPr id="8" name="Text Box 6"/>
          <p:cNvSpPr txBox="1">
            <a:spLocks noChangeArrowheads="1"/>
          </p:cNvSpPr>
          <p:nvPr/>
        </p:nvSpPr>
        <p:spPr bwMode="auto">
          <a:xfrm>
            <a:off x="990600" y="3048000"/>
            <a:ext cx="818429"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lactate</a:t>
            </a:r>
          </a:p>
        </p:txBody>
      </p:sp>
      <p:sp>
        <p:nvSpPr>
          <p:cNvPr id="9" name="Oval 7"/>
          <p:cNvSpPr>
            <a:spLocks noChangeArrowheads="1"/>
          </p:cNvSpPr>
          <p:nvPr/>
        </p:nvSpPr>
        <p:spPr bwMode="auto">
          <a:xfrm>
            <a:off x="2894376" y="2680052"/>
            <a:ext cx="5410200" cy="3657600"/>
          </a:xfrm>
          <a:prstGeom prst="ellipse">
            <a:avLst/>
          </a:prstGeom>
          <a:blipFill dpi="0" rotWithShape="1">
            <a:blip r:embed="rId2">
              <a:alphaModFix amt="57000"/>
            </a:blip>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alpha val="46001"/>
            </a:schemeClr>
          </a:solidFill>
          <a:ln w="38100" cmpd="dbl">
            <a:solidFill>
              <a:schemeClr val="tx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
          <p:cNvSpPr>
            <a:spLocks noChangeShapeType="1"/>
          </p:cNvSpPr>
          <p:nvPr/>
        </p:nvSpPr>
        <p:spPr bwMode="auto">
          <a:xfrm flipV="1">
            <a:off x="5105400" y="38862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1"/>
          <p:cNvSpPr txBox="1">
            <a:spLocks noChangeArrowheads="1"/>
          </p:cNvSpPr>
          <p:nvPr/>
        </p:nvSpPr>
        <p:spPr bwMode="auto">
          <a:xfrm>
            <a:off x="6096000" y="3733800"/>
            <a:ext cx="7042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solidFill>
                  <a:schemeClr val="bg1"/>
                </a:solidFill>
              </a:rPr>
              <a:t>Krebs</a:t>
            </a:r>
          </a:p>
          <a:p>
            <a:r>
              <a:rPr lang="en-US" altLang="id-ID" dirty="0">
                <a:solidFill>
                  <a:schemeClr val="bg1"/>
                </a:solidFill>
              </a:rPr>
              <a:t>cycle</a:t>
            </a:r>
          </a:p>
        </p:txBody>
      </p:sp>
      <p:sp>
        <p:nvSpPr>
          <p:cNvPr id="14" name="Line 12"/>
          <p:cNvSpPr>
            <a:spLocks noChangeShapeType="1"/>
          </p:cNvSpPr>
          <p:nvPr/>
        </p:nvSpPr>
        <p:spPr bwMode="auto">
          <a:xfrm>
            <a:off x="6934200" y="4343400"/>
            <a:ext cx="381000" cy="762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361904" y="6066492"/>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571760" cy="400110"/>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bg1"/>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alpha val="49001"/>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7"/>
          <p:cNvSpPr>
            <a:spLocks noChangeArrowheads="1"/>
          </p:cNvSpPr>
          <p:nvPr/>
        </p:nvSpPr>
        <p:spPr bwMode="auto">
          <a:xfrm>
            <a:off x="7391400" y="5638800"/>
            <a:ext cx="304800" cy="228600"/>
          </a:xfrm>
          <a:prstGeom prst="ellipse">
            <a:avLst/>
          </a:prstGeom>
          <a:solidFill>
            <a:schemeClr val="accent2">
              <a:alpha val="49001"/>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8"/>
          <p:cNvSpPr>
            <a:spLocks noChangeArrowheads="1"/>
          </p:cNvSpPr>
          <p:nvPr/>
        </p:nvSpPr>
        <p:spPr bwMode="auto">
          <a:xfrm>
            <a:off x="7696200" y="5410200"/>
            <a:ext cx="228600" cy="304800"/>
          </a:xfrm>
          <a:prstGeom prst="rect">
            <a:avLst/>
          </a:prstGeom>
          <a:solidFill>
            <a:schemeClr val="accent2">
              <a:alpha val="48000"/>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12700" cap="flat" cmpd="sng">
            <a:solidFill>
              <a:schemeClr val="bg1"/>
            </a:solidFill>
            <a:prstDash val="sysDot"/>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7" name="Text Box 25"/>
          <p:cNvSpPr txBox="1">
            <a:spLocks noChangeArrowheads="1"/>
          </p:cNvSpPr>
          <p:nvPr/>
        </p:nvSpPr>
        <p:spPr bwMode="auto">
          <a:xfrm>
            <a:off x="4648200" y="2819400"/>
            <a:ext cx="19305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dirty="0">
                <a:solidFill>
                  <a:schemeClr val="tx2">
                    <a:lumMod val="20000"/>
                    <a:lumOff val="80000"/>
                  </a:schemeClr>
                </a:solidFill>
              </a:rPr>
              <a:t>MITOCHONDRION</a:t>
            </a:r>
          </a:p>
        </p:txBody>
      </p:sp>
      <p:sp>
        <p:nvSpPr>
          <p:cNvPr id="28" name="Line 26"/>
          <p:cNvSpPr>
            <a:spLocks noChangeShapeType="1"/>
          </p:cNvSpPr>
          <p:nvPr/>
        </p:nvSpPr>
        <p:spPr bwMode="auto">
          <a:xfrm flipV="1">
            <a:off x="6400800" y="3429000"/>
            <a:ext cx="2286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27"/>
          <p:cNvSpPr>
            <a:spLocks noChangeShapeType="1"/>
          </p:cNvSpPr>
          <p:nvPr/>
        </p:nvSpPr>
        <p:spPr bwMode="auto">
          <a:xfrm flipH="1" flipV="1">
            <a:off x="6400800" y="4572000"/>
            <a:ext cx="1524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Oval 28"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sz="4000" b="1">
              <a:solidFill>
                <a:schemeClr val="accent1"/>
              </a:solidFill>
            </a:endParaRPr>
          </a:p>
        </p:txBody>
      </p:sp>
      <p:sp>
        <p:nvSpPr>
          <p:cNvPr id="31" name="Line 29"/>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2" name="Text Box 30"/>
          <p:cNvSpPr txBox="1">
            <a:spLocks noChangeArrowheads="1"/>
          </p:cNvSpPr>
          <p:nvPr/>
        </p:nvSpPr>
        <p:spPr bwMode="auto">
          <a:xfrm>
            <a:off x="5562600" y="5257800"/>
            <a:ext cx="868636"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err="1">
                <a:solidFill>
                  <a:schemeClr val="bg1"/>
                </a:solidFill>
              </a:rPr>
              <a:t>mtDNA</a:t>
            </a:r>
            <a:endParaRPr lang="en-US" altLang="id-ID" sz="1800" dirty="0">
              <a:solidFill>
                <a:schemeClr val="bg1"/>
              </a:solidFill>
            </a:endParaRPr>
          </a:p>
        </p:txBody>
      </p:sp>
      <p:sp>
        <p:nvSpPr>
          <p:cNvPr id="33" name="Text Box 31"/>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4" name="Line 32"/>
          <p:cNvSpPr>
            <a:spLocks noChangeShapeType="1"/>
          </p:cNvSpPr>
          <p:nvPr/>
        </p:nvSpPr>
        <p:spPr bwMode="auto">
          <a:xfrm>
            <a:off x="6324600" y="5486400"/>
            <a:ext cx="685800" cy="2286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5" name="Line 33"/>
          <p:cNvSpPr>
            <a:spLocks noChangeShapeType="1"/>
          </p:cNvSpPr>
          <p:nvPr/>
        </p:nvSpPr>
        <p:spPr bwMode="auto">
          <a:xfrm>
            <a:off x="6324600" y="5486400"/>
            <a:ext cx="1066800" cy="1524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6" name="Line 34"/>
          <p:cNvSpPr>
            <a:spLocks noChangeShapeType="1"/>
          </p:cNvSpPr>
          <p:nvPr/>
        </p:nvSpPr>
        <p:spPr bwMode="auto">
          <a:xfrm>
            <a:off x="6324600" y="5486400"/>
            <a:ext cx="1371600" cy="762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7" name="Text Box 35"/>
          <p:cNvSpPr txBox="1">
            <a:spLocks noChangeArrowheads="1"/>
          </p:cNvSpPr>
          <p:nvPr/>
        </p:nvSpPr>
        <p:spPr bwMode="auto">
          <a:xfrm>
            <a:off x="1143000" y="4243388"/>
            <a:ext cx="1221938" cy="369332"/>
          </a:xfrm>
          <a:prstGeom prst="rect">
            <a:avLst/>
          </a:prstGeom>
          <a:noFill/>
          <a:ln w="12700">
            <a:solidFill>
              <a:schemeClr val="bg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b="1">
                <a:solidFill>
                  <a:schemeClr val="bg1"/>
                </a:solidFill>
              </a:rPr>
              <a:t>Fatty Acids</a:t>
            </a:r>
          </a:p>
        </p:txBody>
      </p:sp>
      <p:sp>
        <p:nvSpPr>
          <p:cNvPr id="38" name="Text Box 36"/>
          <p:cNvSpPr txBox="1">
            <a:spLocks noChangeArrowheads="1"/>
          </p:cNvSpPr>
          <p:nvPr/>
        </p:nvSpPr>
        <p:spPr bwMode="auto">
          <a:xfrm>
            <a:off x="1831248" y="5181600"/>
            <a:ext cx="99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3200" b="1" dirty="0" smtClean="0">
                <a:solidFill>
                  <a:srgbClr val="FF99FF"/>
                </a:solidFill>
              </a:rPr>
              <a:t>NRTI</a:t>
            </a:r>
            <a:endParaRPr lang="en-US" altLang="id-ID" sz="3200" b="1" dirty="0">
              <a:solidFill>
                <a:srgbClr val="FF99FF"/>
              </a:solidFill>
            </a:endParaRPr>
          </a:p>
        </p:txBody>
      </p:sp>
      <p:sp>
        <p:nvSpPr>
          <p:cNvPr id="39" name="Line 37"/>
          <p:cNvSpPr>
            <a:spLocks noChangeShapeType="1"/>
          </p:cNvSpPr>
          <p:nvPr/>
        </p:nvSpPr>
        <p:spPr bwMode="auto">
          <a:xfrm flipV="1">
            <a:off x="2819400" y="5486400"/>
            <a:ext cx="762000" cy="0"/>
          </a:xfrm>
          <a:prstGeom prst="line">
            <a:avLst/>
          </a:prstGeom>
          <a:noFill/>
          <a:ln w="38100">
            <a:solidFill>
              <a:srgbClr val="FF99FF"/>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0" name="Line 38"/>
          <p:cNvSpPr>
            <a:spLocks noChangeShapeType="1"/>
          </p:cNvSpPr>
          <p:nvPr/>
        </p:nvSpPr>
        <p:spPr bwMode="auto">
          <a:xfrm>
            <a:off x="3886200" y="4876800"/>
            <a:ext cx="7620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1" name="Line 39"/>
          <p:cNvSpPr>
            <a:spLocks noChangeShapeType="1"/>
          </p:cNvSpPr>
          <p:nvPr/>
        </p:nvSpPr>
        <p:spPr bwMode="auto">
          <a:xfrm flipH="1">
            <a:off x="3962400" y="4876800"/>
            <a:ext cx="685800" cy="10668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2" name="Line 40"/>
          <p:cNvSpPr>
            <a:spLocks noChangeShapeType="1"/>
          </p:cNvSpPr>
          <p:nvPr/>
        </p:nvSpPr>
        <p:spPr bwMode="auto">
          <a:xfrm>
            <a:off x="5791200" y="5181600"/>
            <a:ext cx="3810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3" name="Line 41"/>
          <p:cNvSpPr>
            <a:spLocks noChangeShapeType="1"/>
          </p:cNvSpPr>
          <p:nvPr/>
        </p:nvSpPr>
        <p:spPr bwMode="auto">
          <a:xfrm flipH="1">
            <a:off x="5867400" y="5181600"/>
            <a:ext cx="3048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4" name="Line 42"/>
          <p:cNvSpPr>
            <a:spLocks noChangeShapeType="1"/>
          </p:cNvSpPr>
          <p:nvPr/>
        </p:nvSpPr>
        <p:spPr bwMode="auto">
          <a:xfrm flipH="1">
            <a:off x="7865808" y="6019788"/>
            <a:ext cx="3810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5" name="Line 43"/>
          <p:cNvSpPr>
            <a:spLocks noChangeShapeType="1"/>
          </p:cNvSpPr>
          <p:nvPr/>
        </p:nvSpPr>
        <p:spPr bwMode="auto">
          <a:xfrm>
            <a:off x="7865808" y="6019788"/>
            <a:ext cx="4572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6" name="Line 45"/>
          <p:cNvSpPr>
            <a:spLocks noChangeShapeType="1"/>
          </p:cNvSpPr>
          <p:nvPr/>
        </p:nvSpPr>
        <p:spPr bwMode="auto">
          <a:xfrm flipH="1" flipV="1">
            <a:off x="1828800" y="3276600"/>
            <a:ext cx="685800" cy="0"/>
          </a:xfrm>
          <a:prstGeom prst="line">
            <a:avLst/>
          </a:prstGeom>
          <a:noFill/>
          <a:ln w="25400" cap="rnd">
            <a:solidFill>
              <a:schemeClr val="bg1"/>
            </a:solidFill>
            <a:prstDash val="sysDot"/>
            <a:round/>
            <a:headEnd type="triangle" w="lg" len="me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47"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25342166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381000" y="1676400"/>
            <a:ext cx="8458200" cy="5181600"/>
          </a:xfrm>
          <a:prstGeom prst="ellipse">
            <a:avLst/>
          </a:prstGeom>
          <a:solidFill>
            <a:srgbClr val="800000"/>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5" name="Text Box 3"/>
          <p:cNvSpPr txBox="1">
            <a:spLocks noChangeArrowheads="1"/>
          </p:cNvSpPr>
          <p:nvPr/>
        </p:nvSpPr>
        <p:spPr bwMode="auto">
          <a:xfrm>
            <a:off x="4098925" y="1766888"/>
            <a:ext cx="6607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a:solidFill>
                  <a:schemeClr val="tx2">
                    <a:lumMod val="20000"/>
                    <a:lumOff val="80000"/>
                  </a:schemeClr>
                </a:solidFill>
              </a:rPr>
              <a:t>CELL</a:t>
            </a:r>
          </a:p>
        </p:txBody>
      </p:sp>
      <p:sp>
        <p:nvSpPr>
          <p:cNvPr id="6" name="Text Box 4"/>
          <p:cNvSpPr txBox="1">
            <a:spLocks noChangeArrowheads="1"/>
          </p:cNvSpPr>
          <p:nvPr/>
        </p:nvSpPr>
        <p:spPr bwMode="auto">
          <a:xfrm>
            <a:off x="2514600" y="2209800"/>
            <a:ext cx="882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glucose</a:t>
            </a:r>
          </a:p>
        </p:txBody>
      </p:sp>
      <p:sp>
        <p:nvSpPr>
          <p:cNvPr id="7" name="Text Box 5"/>
          <p:cNvSpPr txBox="1">
            <a:spLocks noChangeArrowheads="1"/>
          </p:cNvSpPr>
          <p:nvPr/>
        </p:nvSpPr>
        <p:spPr bwMode="auto">
          <a:xfrm>
            <a:off x="2514600" y="3024188"/>
            <a:ext cx="1157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b="1">
                <a:solidFill>
                  <a:schemeClr val="bg1"/>
                </a:solidFill>
              </a:rPr>
              <a:t>pyruvate</a:t>
            </a:r>
          </a:p>
        </p:txBody>
      </p:sp>
      <p:sp>
        <p:nvSpPr>
          <p:cNvPr id="8" name="Text Box 6"/>
          <p:cNvSpPr txBox="1">
            <a:spLocks noChangeArrowheads="1"/>
          </p:cNvSpPr>
          <p:nvPr/>
        </p:nvSpPr>
        <p:spPr bwMode="auto">
          <a:xfrm>
            <a:off x="685800" y="2971800"/>
            <a:ext cx="1190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800" b="1">
                <a:solidFill>
                  <a:schemeClr val="bg1"/>
                </a:solidFill>
              </a:rPr>
              <a:t>lactate</a:t>
            </a:r>
          </a:p>
        </p:txBody>
      </p:sp>
      <p:sp>
        <p:nvSpPr>
          <p:cNvPr id="9" name="Oval 7"/>
          <p:cNvSpPr>
            <a:spLocks noChangeArrowheads="1"/>
          </p:cNvSpPr>
          <p:nvPr/>
        </p:nvSpPr>
        <p:spPr bwMode="auto">
          <a:xfrm>
            <a:off x="2895600" y="2667000"/>
            <a:ext cx="5410200" cy="3657600"/>
          </a:xfrm>
          <a:prstGeom prst="ellipse">
            <a:avLst/>
          </a:prstGeom>
          <a:blipFill dpi="0" rotWithShape="1">
            <a:blip r:embed="rId2">
              <a:alphaModFix amt="57000"/>
            </a:blip>
            <a:srcRect/>
            <a:tile tx="0" ty="0" sx="100000" sy="100000" flip="none" algn="tl"/>
          </a:blipFill>
          <a:ln w="12700">
            <a:solidFill>
              <a:schemeClr val="folHlink"/>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0" name="Text Box 8"/>
          <p:cNvSpPr txBox="1">
            <a:spLocks noChangeArrowheads="1"/>
          </p:cNvSpPr>
          <p:nvPr/>
        </p:nvSpPr>
        <p:spPr bwMode="auto">
          <a:xfrm>
            <a:off x="3810000" y="3733800"/>
            <a:ext cx="11949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Acetyl CoA</a:t>
            </a:r>
          </a:p>
        </p:txBody>
      </p:sp>
      <p:sp>
        <p:nvSpPr>
          <p:cNvPr id="11" name="Oval 9"/>
          <p:cNvSpPr>
            <a:spLocks noChangeArrowheads="1"/>
          </p:cNvSpPr>
          <p:nvPr/>
        </p:nvSpPr>
        <p:spPr bwMode="auto">
          <a:xfrm>
            <a:off x="5867400" y="3429000"/>
            <a:ext cx="1219200" cy="1143000"/>
          </a:xfrm>
          <a:prstGeom prst="ellipse">
            <a:avLst/>
          </a:prstGeom>
          <a:solidFill>
            <a:schemeClr val="hlink">
              <a:alpha val="46001"/>
            </a:schemeClr>
          </a:solidFill>
          <a:ln w="38100" cmpd="dbl">
            <a:solidFill>
              <a:schemeClr val="tx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a:p>
        </p:txBody>
      </p:sp>
      <p:sp>
        <p:nvSpPr>
          <p:cNvPr id="12" name="Line 10"/>
          <p:cNvSpPr>
            <a:spLocks noChangeShapeType="1"/>
          </p:cNvSpPr>
          <p:nvPr/>
        </p:nvSpPr>
        <p:spPr bwMode="auto">
          <a:xfrm flipV="1">
            <a:off x="5105400" y="3886200"/>
            <a:ext cx="685800" cy="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Text Box 11"/>
          <p:cNvSpPr txBox="1">
            <a:spLocks noChangeArrowheads="1"/>
          </p:cNvSpPr>
          <p:nvPr/>
        </p:nvSpPr>
        <p:spPr bwMode="auto">
          <a:xfrm>
            <a:off x="6096000" y="3733800"/>
            <a:ext cx="669925" cy="581025"/>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a:t>Krebs</a:t>
            </a:r>
          </a:p>
          <a:p>
            <a:r>
              <a:rPr lang="en-US" altLang="id-ID" dirty="0"/>
              <a:t>cycle</a:t>
            </a:r>
          </a:p>
        </p:txBody>
      </p:sp>
      <p:sp>
        <p:nvSpPr>
          <p:cNvPr id="14" name="Line 12"/>
          <p:cNvSpPr>
            <a:spLocks noChangeShapeType="1"/>
          </p:cNvSpPr>
          <p:nvPr/>
        </p:nvSpPr>
        <p:spPr bwMode="auto">
          <a:xfrm>
            <a:off x="6934200" y="4343400"/>
            <a:ext cx="381000" cy="76200"/>
          </a:xfrm>
          <a:prstGeom prst="line">
            <a:avLst/>
          </a:prstGeom>
          <a:noFill/>
          <a:ln w="25400">
            <a:solidFill>
              <a:schemeClr val="tx2"/>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13"/>
          <p:cNvSpPr txBox="1">
            <a:spLocks noChangeArrowheads="1"/>
          </p:cNvSpPr>
          <p:nvPr/>
        </p:nvSpPr>
        <p:spPr bwMode="auto">
          <a:xfrm>
            <a:off x="7239000" y="4395788"/>
            <a:ext cx="7760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dirty="0">
                <a:solidFill>
                  <a:schemeClr val="bg1"/>
                </a:solidFill>
              </a:rPr>
              <a:t>NADH</a:t>
            </a:r>
          </a:p>
          <a:p>
            <a:r>
              <a:rPr lang="en-US" altLang="id-ID" sz="1800" dirty="0">
                <a:solidFill>
                  <a:schemeClr val="bg1"/>
                </a:solidFill>
              </a:rPr>
              <a:t>FADH</a:t>
            </a:r>
            <a:r>
              <a:rPr lang="en-US" altLang="id-ID" sz="1800" baseline="-25000" dirty="0">
                <a:solidFill>
                  <a:schemeClr val="bg1"/>
                </a:solidFill>
              </a:rPr>
              <a:t>2</a:t>
            </a:r>
          </a:p>
        </p:txBody>
      </p:sp>
      <p:sp>
        <p:nvSpPr>
          <p:cNvPr id="16" name="Text Box 14"/>
          <p:cNvSpPr txBox="1">
            <a:spLocks noChangeArrowheads="1"/>
          </p:cNvSpPr>
          <p:nvPr/>
        </p:nvSpPr>
        <p:spPr bwMode="auto">
          <a:xfrm>
            <a:off x="7184928" y="6095988"/>
            <a:ext cx="15081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id-ID" dirty="0"/>
              <a:t>Oxidative</a:t>
            </a:r>
          </a:p>
          <a:p>
            <a:pPr algn="ctr"/>
            <a:r>
              <a:rPr lang="en-US" altLang="id-ID" dirty="0"/>
              <a:t>phosphorylation</a:t>
            </a:r>
          </a:p>
        </p:txBody>
      </p:sp>
      <p:sp>
        <p:nvSpPr>
          <p:cNvPr id="17" name="Text Box 15"/>
          <p:cNvSpPr txBox="1">
            <a:spLocks noChangeArrowheads="1"/>
          </p:cNvSpPr>
          <p:nvPr/>
        </p:nvSpPr>
        <p:spPr bwMode="auto">
          <a:xfrm>
            <a:off x="5715000" y="5791200"/>
            <a:ext cx="5717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dirty="0">
                <a:solidFill>
                  <a:schemeClr val="bg1"/>
                </a:solidFill>
              </a:rPr>
              <a:t>ATP</a:t>
            </a:r>
          </a:p>
        </p:txBody>
      </p:sp>
      <p:sp>
        <p:nvSpPr>
          <p:cNvPr id="18" name="Rectangle 16"/>
          <p:cNvSpPr>
            <a:spLocks noChangeArrowheads="1"/>
          </p:cNvSpPr>
          <p:nvPr/>
        </p:nvSpPr>
        <p:spPr bwMode="auto">
          <a:xfrm>
            <a:off x="6934200" y="5791200"/>
            <a:ext cx="457200" cy="228600"/>
          </a:xfrm>
          <a:prstGeom prst="rect">
            <a:avLst/>
          </a:prstGeom>
          <a:solidFill>
            <a:schemeClr val="accent2">
              <a:alpha val="49001"/>
            </a:schemeClr>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Oval 17"/>
          <p:cNvSpPr>
            <a:spLocks noChangeArrowheads="1"/>
          </p:cNvSpPr>
          <p:nvPr/>
        </p:nvSpPr>
        <p:spPr bwMode="auto">
          <a:xfrm>
            <a:off x="7391400" y="5638800"/>
            <a:ext cx="304800" cy="228600"/>
          </a:xfrm>
          <a:prstGeom prst="ellipse">
            <a:avLst/>
          </a:prstGeom>
          <a:solidFill>
            <a:schemeClr val="accent2">
              <a:alpha val="49001"/>
            </a:schemeClr>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Rectangle 18"/>
          <p:cNvSpPr>
            <a:spLocks noChangeArrowheads="1"/>
          </p:cNvSpPr>
          <p:nvPr/>
        </p:nvSpPr>
        <p:spPr bwMode="auto">
          <a:xfrm>
            <a:off x="7696200" y="5410200"/>
            <a:ext cx="228600" cy="304800"/>
          </a:xfrm>
          <a:prstGeom prst="rect">
            <a:avLst/>
          </a:prstGeom>
          <a:solidFill>
            <a:schemeClr val="accent2">
              <a:alpha val="48000"/>
            </a:schemeClr>
          </a:solidFill>
          <a:ln w="12700">
            <a:no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1" name="Freeform 19"/>
          <p:cNvSpPr>
            <a:spLocks/>
          </p:cNvSpPr>
          <p:nvPr/>
        </p:nvSpPr>
        <p:spPr bwMode="auto">
          <a:xfrm>
            <a:off x="6400800" y="5016500"/>
            <a:ext cx="1227138" cy="927100"/>
          </a:xfrm>
          <a:custGeom>
            <a:avLst/>
            <a:gdLst>
              <a:gd name="T0" fmla="*/ 773 w 773"/>
              <a:gd name="T1" fmla="*/ 0 h 584"/>
              <a:gd name="T2" fmla="*/ 765 w 773"/>
              <a:gd name="T3" fmla="*/ 222 h 584"/>
              <a:gd name="T4" fmla="*/ 535 w 773"/>
              <a:gd name="T5" fmla="*/ 403 h 584"/>
              <a:gd name="T6" fmla="*/ 337 w 773"/>
              <a:gd name="T7" fmla="*/ 485 h 584"/>
              <a:gd name="T8" fmla="*/ 0 w 773"/>
              <a:gd name="T9" fmla="*/ 584 h 584"/>
            </a:gdLst>
            <a:ahLst/>
            <a:cxnLst>
              <a:cxn ang="0">
                <a:pos x="T0" y="T1"/>
              </a:cxn>
              <a:cxn ang="0">
                <a:pos x="T2" y="T3"/>
              </a:cxn>
              <a:cxn ang="0">
                <a:pos x="T4" y="T5"/>
              </a:cxn>
              <a:cxn ang="0">
                <a:pos x="T6" y="T7"/>
              </a:cxn>
              <a:cxn ang="0">
                <a:pos x="T8" y="T9"/>
              </a:cxn>
            </a:cxnLst>
            <a:rect l="0" t="0" r="r" b="b"/>
            <a:pathLst>
              <a:path w="773" h="584">
                <a:moveTo>
                  <a:pt x="773" y="0"/>
                </a:moveTo>
                <a:lnTo>
                  <a:pt x="765" y="222"/>
                </a:lnTo>
                <a:lnTo>
                  <a:pt x="535" y="403"/>
                </a:lnTo>
                <a:lnTo>
                  <a:pt x="337" y="485"/>
                </a:lnTo>
                <a:lnTo>
                  <a:pt x="0" y="584"/>
                </a:lnTo>
              </a:path>
            </a:pathLst>
          </a:custGeom>
          <a:noFill/>
          <a:ln w="12700" cap="flat" cmpd="sng">
            <a:solidFill>
              <a:schemeClr val="bg1"/>
            </a:solidFill>
            <a:prstDash val="sysDot"/>
            <a:round/>
            <a:headEnd type="none" w="sm" len="sm"/>
            <a:tailEnd type="triangle" w="lg"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0"/>
          <p:cNvSpPr>
            <a:spLocks noChangeShapeType="1"/>
          </p:cNvSpPr>
          <p:nvPr/>
        </p:nvSpPr>
        <p:spPr bwMode="auto">
          <a:xfrm>
            <a:off x="2971800" y="2590800"/>
            <a:ext cx="0" cy="533400"/>
          </a:xfrm>
          <a:prstGeom prst="line">
            <a:avLst/>
          </a:prstGeom>
          <a:noFill/>
          <a:ln w="254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3" name="Line 21"/>
          <p:cNvSpPr>
            <a:spLocks noChangeShapeType="1"/>
          </p:cNvSpPr>
          <p:nvPr/>
        </p:nvSpPr>
        <p:spPr bwMode="auto">
          <a:xfrm flipH="1" flipV="1">
            <a:off x="1828800" y="3276600"/>
            <a:ext cx="685800" cy="0"/>
          </a:xfrm>
          <a:prstGeom prst="line">
            <a:avLst/>
          </a:prstGeom>
          <a:noFill/>
          <a:ln w="50800">
            <a:solidFill>
              <a:schemeClr val="bg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4" name="Line 22"/>
          <p:cNvSpPr>
            <a:spLocks noChangeShapeType="1"/>
          </p:cNvSpPr>
          <p:nvPr/>
        </p:nvSpPr>
        <p:spPr bwMode="auto">
          <a:xfrm flipV="1">
            <a:off x="2209800" y="4038600"/>
            <a:ext cx="1676400" cy="38100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5" name="Line 23"/>
          <p:cNvSpPr>
            <a:spLocks noChangeShapeType="1"/>
          </p:cNvSpPr>
          <p:nvPr/>
        </p:nvSpPr>
        <p:spPr bwMode="auto">
          <a:xfrm>
            <a:off x="3124200" y="3429000"/>
            <a:ext cx="685800" cy="457200"/>
          </a:xfrm>
          <a:prstGeom prst="line">
            <a:avLst/>
          </a:prstGeom>
          <a:noFill/>
          <a:ln w="25400" cap="rnd">
            <a:solidFill>
              <a:schemeClr val="bg1"/>
            </a:solidFill>
            <a:prstDash val="sysDot"/>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1"/>
              </a:solidFill>
            </a:endParaRPr>
          </a:p>
        </p:txBody>
      </p:sp>
      <p:sp>
        <p:nvSpPr>
          <p:cNvPr id="27" name="Text Box 25"/>
          <p:cNvSpPr txBox="1">
            <a:spLocks noChangeArrowheads="1"/>
          </p:cNvSpPr>
          <p:nvPr/>
        </p:nvSpPr>
        <p:spPr bwMode="auto">
          <a:xfrm>
            <a:off x="4648200" y="2819400"/>
            <a:ext cx="19305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dirty="0">
                <a:solidFill>
                  <a:schemeClr val="tx2">
                    <a:lumMod val="20000"/>
                    <a:lumOff val="80000"/>
                  </a:schemeClr>
                </a:solidFill>
              </a:rPr>
              <a:t>MITOCHONDRION</a:t>
            </a:r>
          </a:p>
        </p:txBody>
      </p:sp>
      <p:sp>
        <p:nvSpPr>
          <p:cNvPr id="28" name="Line 26"/>
          <p:cNvSpPr>
            <a:spLocks noChangeShapeType="1"/>
          </p:cNvSpPr>
          <p:nvPr/>
        </p:nvSpPr>
        <p:spPr bwMode="auto">
          <a:xfrm flipV="1">
            <a:off x="6400800" y="3429000"/>
            <a:ext cx="2286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9" name="Line 27"/>
          <p:cNvSpPr>
            <a:spLocks noChangeShapeType="1"/>
          </p:cNvSpPr>
          <p:nvPr/>
        </p:nvSpPr>
        <p:spPr bwMode="auto">
          <a:xfrm flipH="1" flipV="1">
            <a:off x="6400800" y="4572000"/>
            <a:ext cx="152400" cy="0"/>
          </a:xfrm>
          <a:prstGeom prst="line">
            <a:avLst/>
          </a:prstGeom>
          <a:noFill/>
          <a:ln w="25400">
            <a:solidFill>
              <a:srgbClr val="FF9900"/>
            </a:solidFill>
            <a:round/>
            <a:headEnd type="none" w="sm" len="sm"/>
            <a:tailEnd type="arrow"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0" name="Oval 28" descr="Granite"/>
          <p:cNvSpPr>
            <a:spLocks noChangeArrowheads="1"/>
          </p:cNvSpPr>
          <p:nvPr/>
        </p:nvSpPr>
        <p:spPr bwMode="auto">
          <a:xfrm>
            <a:off x="3657600" y="5029200"/>
            <a:ext cx="1371600" cy="838200"/>
          </a:xfrm>
          <a:prstGeom prst="ellipse">
            <a:avLst/>
          </a:prstGeom>
          <a:blipFill dpi="0" rotWithShape="1">
            <a:blip r:embed="rId3"/>
            <a:srcRect/>
            <a:tile tx="0" ty="0" sx="100000" sy="100000" flip="none" algn="tl"/>
          </a:bli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ltLang="id-ID" sz="4000" b="1">
              <a:solidFill>
                <a:schemeClr val="accent1"/>
              </a:solidFill>
            </a:endParaRPr>
          </a:p>
        </p:txBody>
      </p:sp>
      <p:sp>
        <p:nvSpPr>
          <p:cNvPr id="31" name="Line 29"/>
          <p:cNvSpPr>
            <a:spLocks noChangeShapeType="1"/>
          </p:cNvSpPr>
          <p:nvPr/>
        </p:nvSpPr>
        <p:spPr bwMode="auto">
          <a:xfrm>
            <a:off x="5105400" y="5486400"/>
            <a:ext cx="457200" cy="0"/>
          </a:xfrm>
          <a:prstGeom prst="line">
            <a:avLst/>
          </a:prstGeom>
          <a:noFill/>
          <a:ln w="25400">
            <a:solidFill>
              <a:schemeClr val="bg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2" name="Text Box 30"/>
          <p:cNvSpPr txBox="1">
            <a:spLocks noChangeArrowheads="1"/>
          </p:cNvSpPr>
          <p:nvPr/>
        </p:nvSpPr>
        <p:spPr bwMode="auto">
          <a:xfrm>
            <a:off x="5562600" y="5257800"/>
            <a:ext cx="868636" cy="36933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800">
                <a:solidFill>
                  <a:schemeClr val="bg1"/>
                </a:solidFill>
              </a:rPr>
              <a:t>mtDNA</a:t>
            </a:r>
          </a:p>
        </p:txBody>
      </p:sp>
      <p:sp>
        <p:nvSpPr>
          <p:cNvPr id="33" name="Text Box 31"/>
          <p:cNvSpPr txBox="1">
            <a:spLocks noChangeArrowheads="1"/>
          </p:cNvSpPr>
          <p:nvPr/>
        </p:nvSpPr>
        <p:spPr bwMode="auto">
          <a:xfrm>
            <a:off x="3810000" y="5257800"/>
            <a:ext cx="1090613" cy="33655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b="1">
                <a:solidFill>
                  <a:schemeClr val="bg1"/>
                </a:solidFill>
              </a:rPr>
              <a:t>DNA pol </a:t>
            </a:r>
            <a:r>
              <a:rPr lang="el-GR" altLang="id-ID" b="1">
                <a:solidFill>
                  <a:schemeClr val="bg1"/>
                </a:solidFill>
              </a:rPr>
              <a:t>γ</a:t>
            </a:r>
            <a:endParaRPr lang="en-US" altLang="id-ID" b="1">
              <a:solidFill>
                <a:schemeClr val="bg1"/>
              </a:solidFill>
            </a:endParaRPr>
          </a:p>
        </p:txBody>
      </p:sp>
      <p:sp>
        <p:nvSpPr>
          <p:cNvPr id="34" name="Line 32"/>
          <p:cNvSpPr>
            <a:spLocks noChangeShapeType="1"/>
          </p:cNvSpPr>
          <p:nvPr/>
        </p:nvSpPr>
        <p:spPr bwMode="auto">
          <a:xfrm>
            <a:off x="6324600" y="5486400"/>
            <a:ext cx="685800" cy="2286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5" name="Line 33"/>
          <p:cNvSpPr>
            <a:spLocks noChangeShapeType="1"/>
          </p:cNvSpPr>
          <p:nvPr/>
        </p:nvSpPr>
        <p:spPr bwMode="auto">
          <a:xfrm>
            <a:off x="6324600" y="5486400"/>
            <a:ext cx="1066800" cy="1524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6" name="Line 34"/>
          <p:cNvSpPr>
            <a:spLocks noChangeShapeType="1"/>
          </p:cNvSpPr>
          <p:nvPr/>
        </p:nvSpPr>
        <p:spPr bwMode="auto">
          <a:xfrm>
            <a:off x="6324600" y="5486400"/>
            <a:ext cx="1371600" cy="76200"/>
          </a:xfrm>
          <a:prstGeom prst="line">
            <a:avLst/>
          </a:prstGeom>
          <a:noFill/>
          <a:ln w="6350" cap="rnd">
            <a:solidFill>
              <a:schemeClr val="bg1"/>
            </a:solidFill>
            <a:prstDash val="sysDot"/>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37" name="Text Box 35"/>
          <p:cNvSpPr txBox="1">
            <a:spLocks noChangeArrowheads="1"/>
          </p:cNvSpPr>
          <p:nvPr/>
        </p:nvSpPr>
        <p:spPr bwMode="auto">
          <a:xfrm>
            <a:off x="838200" y="4267200"/>
            <a:ext cx="13376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000" b="1">
                <a:solidFill>
                  <a:schemeClr val="bg1"/>
                </a:solidFill>
              </a:rPr>
              <a:t>Fatty Acids</a:t>
            </a:r>
          </a:p>
        </p:txBody>
      </p:sp>
      <p:sp>
        <p:nvSpPr>
          <p:cNvPr id="38" name="Text Box 36"/>
          <p:cNvSpPr txBox="1">
            <a:spLocks noChangeArrowheads="1"/>
          </p:cNvSpPr>
          <p:nvPr/>
        </p:nvSpPr>
        <p:spPr bwMode="auto">
          <a:xfrm>
            <a:off x="1787004" y="5181600"/>
            <a:ext cx="99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3200" b="1" dirty="0" smtClean="0">
                <a:solidFill>
                  <a:srgbClr val="FF99FF"/>
                </a:solidFill>
              </a:rPr>
              <a:t>NRTI</a:t>
            </a:r>
            <a:endParaRPr lang="en-US" altLang="id-ID" sz="3200" b="1" dirty="0">
              <a:solidFill>
                <a:srgbClr val="FF99FF"/>
              </a:solidFill>
            </a:endParaRPr>
          </a:p>
        </p:txBody>
      </p:sp>
      <p:sp>
        <p:nvSpPr>
          <p:cNvPr id="39" name="Line 37"/>
          <p:cNvSpPr>
            <a:spLocks noChangeShapeType="1"/>
          </p:cNvSpPr>
          <p:nvPr/>
        </p:nvSpPr>
        <p:spPr bwMode="auto">
          <a:xfrm flipV="1">
            <a:off x="2819400" y="5486400"/>
            <a:ext cx="762000" cy="0"/>
          </a:xfrm>
          <a:prstGeom prst="line">
            <a:avLst/>
          </a:prstGeom>
          <a:noFill/>
          <a:ln w="38100">
            <a:solidFill>
              <a:srgbClr val="FF99FF"/>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0" name="Line 38"/>
          <p:cNvSpPr>
            <a:spLocks noChangeShapeType="1"/>
          </p:cNvSpPr>
          <p:nvPr/>
        </p:nvSpPr>
        <p:spPr bwMode="auto">
          <a:xfrm>
            <a:off x="3886200" y="4876800"/>
            <a:ext cx="762000" cy="1066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1" name="Line 39"/>
          <p:cNvSpPr>
            <a:spLocks noChangeShapeType="1"/>
          </p:cNvSpPr>
          <p:nvPr/>
        </p:nvSpPr>
        <p:spPr bwMode="auto">
          <a:xfrm flipH="1">
            <a:off x="3962400" y="4876800"/>
            <a:ext cx="685800" cy="1066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2" name="Line 40"/>
          <p:cNvSpPr>
            <a:spLocks noChangeShapeType="1"/>
          </p:cNvSpPr>
          <p:nvPr/>
        </p:nvSpPr>
        <p:spPr bwMode="auto">
          <a:xfrm>
            <a:off x="5791200" y="5181600"/>
            <a:ext cx="3810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3" name="Line 41"/>
          <p:cNvSpPr>
            <a:spLocks noChangeShapeType="1"/>
          </p:cNvSpPr>
          <p:nvPr/>
        </p:nvSpPr>
        <p:spPr bwMode="auto">
          <a:xfrm flipH="1">
            <a:off x="5867400" y="5181600"/>
            <a:ext cx="304800" cy="533400"/>
          </a:xfrm>
          <a:prstGeom prst="line">
            <a:avLst/>
          </a:prstGeom>
          <a:noFill/>
          <a:ln w="133350">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4" name="Line 42"/>
          <p:cNvSpPr>
            <a:spLocks noChangeShapeType="1"/>
          </p:cNvSpPr>
          <p:nvPr/>
        </p:nvSpPr>
        <p:spPr bwMode="auto">
          <a:xfrm flipH="1">
            <a:off x="7688832" y="6064032"/>
            <a:ext cx="3810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5" name="Line 43"/>
          <p:cNvSpPr>
            <a:spLocks noChangeShapeType="1"/>
          </p:cNvSpPr>
          <p:nvPr/>
        </p:nvSpPr>
        <p:spPr bwMode="auto">
          <a:xfrm>
            <a:off x="7688832" y="6064032"/>
            <a:ext cx="457200" cy="685800"/>
          </a:xfrm>
          <a:prstGeom prst="line">
            <a:avLst/>
          </a:prstGeom>
          <a:noFill/>
          <a:ln w="13335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46" name="Rectangle 24"/>
          <p:cNvSpPr>
            <a:spLocks noGrp="1" noChangeArrowheads="1"/>
          </p:cNvSpPr>
          <p:nvPr>
            <p:ph type="title"/>
          </p:nvPr>
        </p:nvSpPr>
        <p:spPr>
          <a:xfrm>
            <a:off x="678426" y="97662"/>
            <a:ext cx="8440986" cy="11430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a:bodyPr>
          <a:lstStyle/>
          <a:p>
            <a:r>
              <a:rPr lang="id-ID" altLang="id-ID" sz="3600" b="1" dirty="0" smtClean="0">
                <a:solidFill>
                  <a:srgbClr val="7030A0"/>
                </a:solidFill>
              </a:rPr>
              <a:t>Toksisitas mitokondria yg diinduksi </a:t>
            </a:r>
            <a:r>
              <a:rPr lang="en-US" altLang="id-ID" sz="3600" b="1" dirty="0" smtClean="0">
                <a:solidFill>
                  <a:srgbClr val="7030A0"/>
                </a:solidFill>
              </a:rPr>
              <a:t>NRTI</a:t>
            </a:r>
            <a:r>
              <a:rPr lang="en-US" altLang="id-ID" sz="3600" b="1" dirty="0">
                <a:solidFill>
                  <a:srgbClr val="7030A0"/>
                </a:solidFill>
              </a:rPr>
              <a:t/>
            </a:r>
            <a:br>
              <a:rPr lang="en-US" altLang="id-ID" sz="3600" b="1" dirty="0">
                <a:solidFill>
                  <a:srgbClr val="7030A0"/>
                </a:solidFill>
              </a:rPr>
            </a:br>
            <a:r>
              <a:rPr lang="en-US" altLang="id-ID" sz="2800" b="1" dirty="0" err="1" smtClean="0">
                <a:solidFill>
                  <a:srgbClr val="7030A0"/>
                </a:solidFill>
              </a:rPr>
              <a:t>Patogenesis</a:t>
            </a:r>
            <a:endParaRPr lang="en-US" altLang="id-ID" sz="2800" b="1" dirty="0">
              <a:solidFill>
                <a:srgbClr val="7030A0"/>
              </a:solidFill>
            </a:endParaRPr>
          </a:p>
        </p:txBody>
      </p:sp>
    </p:spTree>
    <p:extLst>
      <p:ext uri="{BB962C8B-B14F-4D97-AF65-F5344CB8AC3E}">
        <p14:creationId xmlns:p14="http://schemas.microsoft.com/office/powerpoint/2010/main" val="17975070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Grp="1" noChangeArrowheads="1"/>
          </p:cNvSpPr>
          <p:nvPr>
            <p:ph type="title"/>
          </p:nvPr>
        </p:nvSpPr>
        <p:spPr>
          <a:xfrm>
            <a:off x="811152" y="82914"/>
            <a:ext cx="8229600" cy="1143000"/>
          </a:xfrm>
        </p:spPr>
        <p:txBody>
          <a:bodyPr>
            <a:noAutofit/>
          </a:bodyPr>
          <a:lstStyle/>
          <a:p>
            <a:r>
              <a:rPr lang="en-US" altLang="id-ID" sz="3200" b="1" dirty="0" smtClean="0">
                <a:solidFill>
                  <a:srgbClr val="7030A0"/>
                </a:solidFill>
              </a:rPr>
              <a:t>NRTI </a:t>
            </a:r>
            <a:r>
              <a:rPr lang="id-ID" altLang="id-ID" sz="3200" b="1" dirty="0" smtClean="0">
                <a:solidFill>
                  <a:srgbClr val="7030A0"/>
                </a:solidFill>
              </a:rPr>
              <a:t>berbeda derajat toksisitas </a:t>
            </a:r>
            <a:r>
              <a:rPr lang="en-US" altLang="id-ID" sz="3200" b="1" dirty="0" err="1" smtClean="0">
                <a:solidFill>
                  <a:srgbClr val="7030A0"/>
                </a:solidFill>
              </a:rPr>
              <a:t>mito</a:t>
            </a:r>
            <a:r>
              <a:rPr lang="id-ID" altLang="id-ID" sz="3200" b="1" dirty="0" smtClean="0">
                <a:solidFill>
                  <a:srgbClr val="7030A0"/>
                </a:solidFill>
              </a:rPr>
              <a:t>k</a:t>
            </a:r>
            <a:r>
              <a:rPr lang="en-US" altLang="id-ID" sz="3200" b="1" dirty="0" err="1" smtClean="0">
                <a:solidFill>
                  <a:srgbClr val="7030A0"/>
                </a:solidFill>
              </a:rPr>
              <a:t>ondria</a:t>
            </a:r>
            <a:endParaRPr lang="en-US" altLang="id-ID" sz="3200" b="1" dirty="0">
              <a:solidFill>
                <a:srgbClr val="7030A0"/>
              </a:solidFill>
            </a:endParaRPr>
          </a:p>
        </p:txBody>
      </p:sp>
      <p:sp>
        <p:nvSpPr>
          <p:cNvPr id="5" name="Rectangle 1027"/>
          <p:cNvSpPr txBox="1">
            <a:spLocks noChangeArrowheads="1"/>
          </p:cNvSpPr>
          <p:nvPr/>
        </p:nvSpPr>
        <p:spPr>
          <a:xfrm>
            <a:off x="867684" y="1730484"/>
            <a:ext cx="8077200" cy="39624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500"/>
              </a:spcBef>
              <a:spcAft>
                <a:spcPts val="500"/>
              </a:spcAft>
            </a:pPr>
            <a:r>
              <a:rPr lang="id-ID" altLang="id-ID" dirty="0" smtClean="0"/>
              <a:t>Peringkat</a:t>
            </a:r>
            <a:r>
              <a:rPr lang="en-US" altLang="id-ID" dirty="0" smtClean="0"/>
              <a:t>: </a:t>
            </a:r>
            <a:r>
              <a:rPr lang="en-US" altLang="id-ID" dirty="0" err="1" smtClean="0"/>
              <a:t>ddC</a:t>
            </a:r>
            <a:r>
              <a:rPr lang="en-US" altLang="id-ID" dirty="0" smtClean="0"/>
              <a:t>/</a:t>
            </a:r>
            <a:r>
              <a:rPr lang="en-US" altLang="id-ID" dirty="0" err="1" smtClean="0"/>
              <a:t>ddI</a:t>
            </a:r>
            <a:r>
              <a:rPr lang="en-US" altLang="id-ID" dirty="0" smtClean="0"/>
              <a:t>/d4T &gt; 3TC &gt; ZDV &gt; ABC </a:t>
            </a:r>
            <a:r>
              <a:rPr lang="id-ID" altLang="id-ID" dirty="0" smtClean="0"/>
              <a:t>untuk efek pd </a:t>
            </a:r>
            <a:r>
              <a:rPr lang="en-US" altLang="id-ID" dirty="0" smtClean="0"/>
              <a:t>DNA </a:t>
            </a:r>
            <a:r>
              <a:rPr lang="en-US" altLang="id-ID" baseline="30000" dirty="0" smtClean="0"/>
              <a:t> </a:t>
            </a:r>
            <a:r>
              <a:rPr lang="en-US" altLang="id-ID" dirty="0" smtClean="0"/>
              <a:t>polymerase </a:t>
            </a:r>
            <a:r>
              <a:rPr lang="en-US" altLang="id-ID" dirty="0" err="1" smtClean="0"/>
              <a:t>gamm</a:t>
            </a:r>
            <a:r>
              <a:rPr lang="id-ID" altLang="id-ID" dirty="0" smtClean="0"/>
              <a:t>a di mitokondria</a:t>
            </a:r>
            <a:r>
              <a:rPr lang="en-US" altLang="id-ID" baseline="30000" dirty="0" smtClean="0"/>
              <a:t>1</a:t>
            </a:r>
            <a:endParaRPr lang="en-US" altLang="id-ID" dirty="0" smtClean="0"/>
          </a:p>
          <a:p>
            <a:pPr>
              <a:lnSpc>
                <a:spcPct val="90000"/>
              </a:lnSpc>
              <a:spcBef>
                <a:spcPts val="500"/>
              </a:spcBef>
              <a:spcAft>
                <a:spcPts val="500"/>
              </a:spcAft>
            </a:pPr>
            <a:r>
              <a:rPr lang="en-US" altLang="id-ID" dirty="0" err="1" smtClean="0"/>
              <a:t>Tenofovir</a:t>
            </a:r>
            <a:r>
              <a:rPr lang="en-US" altLang="id-ID" dirty="0" smtClean="0"/>
              <a:t> </a:t>
            </a:r>
            <a:r>
              <a:rPr lang="id-ID" altLang="id-ID" dirty="0" smtClean="0"/>
              <a:t>mempunyai afinitas rendah utl </a:t>
            </a:r>
            <a:r>
              <a:rPr lang="en-US" altLang="id-ID" dirty="0" smtClean="0"/>
              <a:t>polymerase </a:t>
            </a:r>
            <a:r>
              <a:rPr lang="en-US" altLang="id-ID" dirty="0" err="1" smtClean="0"/>
              <a:t>gamm</a:t>
            </a:r>
            <a:r>
              <a:rPr lang="id-ID" altLang="id-ID" dirty="0"/>
              <a:t>a </a:t>
            </a:r>
            <a:r>
              <a:rPr lang="id-ID" altLang="id-ID" dirty="0" smtClean="0"/>
              <a:t>mitokondria</a:t>
            </a:r>
            <a:r>
              <a:rPr lang="en-US" altLang="id-ID" baseline="30000" dirty="0" smtClean="0"/>
              <a:t>2</a:t>
            </a:r>
          </a:p>
          <a:p>
            <a:pPr>
              <a:lnSpc>
                <a:spcPct val="90000"/>
              </a:lnSpc>
              <a:spcBef>
                <a:spcPts val="500"/>
              </a:spcBef>
              <a:spcAft>
                <a:spcPts val="500"/>
              </a:spcAft>
            </a:pPr>
            <a:r>
              <a:rPr lang="id-ID" altLang="id-ID" dirty="0" smtClean="0"/>
              <a:t>Tetapi</a:t>
            </a:r>
            <a:r>
              <a:rPr lang="en-US" altLang="id-ID" dirty="0" smtClean="0"/>
              <a:t>, </a:t>
            </a:r>
            <a:r>
              <a:rPr lang="id-ID" altLang="id-ID" dirty="0" smtClean="0"/>
              <a:t>kasus hiperlaktatemi berat telah dilaporkan berhubungan dgn semua NRTI</a:t>
            </a:r>
            <a:r>
              <a:rPr lang="en-US" altLang="id-ID" baseline="30000" dirty="0" smtClean="0"/>
              <a:t>3</a:t>
            </a:r>
            <a:endParaRPr lang="en-US" altLang="id-ID" baseline="30000" dirty="0"/>
          </a:p>
        </p:txBody>
      </p:sp>
      <p:sp>
        <p:nvSpPr>
          <p:cNvPr id="6" name="Text Box 1028"/>
          <p:cNvSpPr txBox="1">
            <a:spLocks noChangeArrowheads="1"/>
          </p:cNvSpPr>
          <p:nvPr/>
        </p:nvSpPr>
        <p:spPr bwMode="auto">
          <a:xfrm>
            <a:off x="1752600" y="5958760"/>
            <a:ext cx="55118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id-ID" dirty="0">
                <a:solidFill>
                  <a:schemeClr val="tx2"/>
                </a:solidFill>
              </a:rPr>
              <a:t>1. </a:t>
            </a:r>
            <a:r>
              <a:rPr lang="en-US" altLang="id-ID" dirty="0" err="1">
                <a:solidFill>
                  <a:schemeClr val="tx2"/>
                </a:solidFill>
              </a:rPr>
              <a:t>Kakuda</a:t>
            </a:r>
            <a:r>
              <a:rPr lang="en-US" altLang="id-ID" dirty="0">
                <a:solidFill>
                  <a:schemeClr val="tx2"/>
                </a:solidFill>
              </a:rPr>
              <a:t> TN. </a:t>
            </a:r>
            <a:r>
              <a:rPr lang="en-US" altLang="id-ID" dirty="0" err="1">
                <a:solidFill>
                  <a:schemeClr val="tx2"/>
                </a:solidFill>
              </a:rPr>
              <a:t>Clin</a:t>
            </a:r>
            <a:r>
              <a:rPr lang="en-US" altLang="id-ID" dirty="0">
                <a:solidFill>
                  <a:schemeClr val="tx2"/>
                </a:solidFill>
              </a:rPr>
              <a:t> </a:t>
            </a:r>
            <a:r>
              <a:rPr lang="en-US" altLang="id-ID" dirty="0" err="1">
                <a:solidFill>
                  <a:schemeClr val="tx2"/>
                </a:solidFill>
              </a:rPr>
              <a:t>Ther</a:t>
            </a:r>
            <a:r>
              <a:rPr lang="en-US" altLang="id-ID" dirty="0">
                <a:solidFill>
                  <a:schemeClr val="tx2"/>
                </a:solidFill>
              </a:rPr>
              <a:t> 2000 Jun;22(6):685-708</a:t>
            </a:r>
          </a:p>
          <a:p>
            <a:pPr eaLnBrk="0" hangingPunct="0"/>
            <a:r>
              <a:rPr lang="en-US" altLang="id-ID" dirty="0">
                <a:solidFill>
                  <a:schemeClr val="tx2"/>
                </a:solidFill>
              </a:rPr>
              <a:t>2. Johnson AA et al. J </a:t>
            </a:r>
            <a:r>
              <a:rPr lang="en-US" altLang="id-ID" dirty="0" err="1">
                <a:solidFill>
                  <a:schemeClr val="tx2"/>
                </a:solidFill>
              </a:rPr>
              <a:t>Biol</a:t>
            </a:r>
            <a:r>
              <a:rPr lang="en-US" altLang="id-ID" dirty="0">
                <a:solidFill>
                  <a:schemeClr val="tx2"/>
                </a:solidFill>
              </a:rPr>
              <a:t> </a:t>
            </a:r>
            <a:r>
              <a:rPr lang="en-US" altLang="id-ID" dirty="0" err="1">
                <a:solidFill>
                  <a:schemeClr val="tx2"/>
                </a:solidFill>
              </a:rPr>
              <a:t>Chem</a:t>
            </a:r>
            <a:r>
              <a:rPr lang="en-US" altLang="id-ID" dirty="0">
                <a:solidFill>
                  <a:schemeClr val="tx2"/>
                </a:solidFill>
              </a:rPr>
              <a:t> 2001 Nov 2;276(44):40847-57 </a:t>
            </a:r>
          </a:p>
          <a:p>
            <a:pPr eaLnBrk="0" hangingPunct="0"/>
            <a:r>
              <a:rPr lang="en-US" altLang="id-ID" dirty="0">
                <a:solidFill>
                  <a:schemeClr val="tx2"/>
                </a:solidFill>
              </a:rPr>
              <a:t>3. </a:t>
            </a:r>
            <a:r>
              <a:rPr lang="en-US" altLang="id-ID" dirty="0" err="1">
                <a:solidFill>
                  <a:schemeClr val="tx2"/>
                </a:solidFill>
              </a:rPr>
              <a:t>Schambelan</a:t>
            </a:r>
            <a:r>
              <a:rPr lang="en-US" altLang="id-ID" dirty="0">
                <a:solidFill>
                  <a:schemeClr val="tx2"/>
                </a:solidFill>
              </a:rPr>
              <a:t> M et al.  JAIDS 2002;31:257-75 </a:t>
            </a:r>
          </a:p>
        </p:txBody>
      </p:sp>
    </p:spTree>
    <p:extLst>
      <p:ext uri="{BB962C8B-B14F-4D97-AF65-F5344CB8AC3E}">
        <p14:creationId xmlns:p14="http://schemas.microsoft.com/office/powerpoint/2010/main" val="37241941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11152" y="23922"/>
            <a:ext cx="8229600" cy="1143000"/>
          </a:xfrm>
        </p:spPr>
        <p:txBody>
          <a:bodyPr>
            <a:normAutofit fontScale="90000"/>
          </a:bodyPr>
          <a:lstStyle/>
          <a:p>
            <a:r>
              <a:rPr lang="id-ID" altLang="id-ID" sz="3600" b="1" dirty="0" smtClean="0">
                <a:solidFill>
                  <a:srgbClr val="7030A0"/>
                </a:solidFill>
              </a:rPr>
              <a:t>Faktor Risiko terjadinya Asidemi Laktat pd Odha yang menderima </a:t>
            </a:r>
            <a:r>
              <a:rPr lang="en-US" altLang="id-ID" sz="3600" b="1" dirty="0" smtClean="0">
                <a:solidFill>
                  <a:srgbClr val="7030A0"/>
                </a:solidFill>
              </a:rPr>
              <a:t>NRTI</a:t>
            </a:r>
            <a:r>
              <a:rPr lang="en-US" altLang="id-ID" sz="4000" b="1" dirty="0" smtClean="0">
                <a:solidFill>
                  <a:srgbClr val="7030A0"/>
                </a:solidFill>
              </a:rPr>
              <a:t> </a:t>
            </a:r>
            <a:endParaRPr lang="en-US" altLang="id-ID" sz="4000" b="1" dirty="0">
              <a:solidFill>
                <a:srgbClr val="7030A0"/>
              </a:solidFill>
            </a:endParaRPr>
          </a:p>
        </p:txBody>
      </p:sp>
      <p:pic>
        <p:nvPicPr>
          <p:cNvPr id="5"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0001" b="7143"/>
          <a:stretch>
            <a:fillRect/>
          </a:stretch>
        </p:blipFill>
        <p:spPr>
          <a:xfrm>
            <a:off x="2057400" y="1524000"/>
            <a:ext cx="5038725" cy="4419600"/>
          </a:xfrm>
          <a:noFill/>
          <a:ln/>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6" name="Text Box 6"/>
          <p:cNvSpPr txBox="1">
            <a:spLocks noChangeArrowheads="1"/>
          </p:cNvSpPr>
          <p:nvPr/>
        </p:nvSpPr>
        <p:spPr bwMode="auto">
          <a:xfrm>
            <a:off x="2057400" y="5943600"/>
            <a:ext cx="50577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dirty="0" smtClean="0">
                <a:solidFill>
                  <a:schemeClr val="tx1"/>
                </a:solidFill>
              </a:rPr>
              <a:t>*</a:t>
            </a:r>
            <a:r>
              <a:rPr lang="id-ID" altLang="id-ID" dirty="0" smtClean="0">
                <a:solidFill>
                  <a:schemeClr val="tx1"/>
                </a:solidFill>
              </a:rPr>
              <a:t>Kebanyakan kasus menerima </a:t>
            </a:r>
            <a:r>
              <a:rPr lang="en-US" altLang="id-ID" dirty="0" err="1" smtClean="0">
                <a:solidFill>
                  <a:schemeClr val="tx1"/>
                </a:solidFill>
              </a:rPr>
              <a:t>stavudine</a:t>
            </a:r>
            <a:r>
              <a:rPr lang="en-US" altLang="id-ID" dirty="0">
                <a:solidFill>
                  <a:schemeClr val="tx1"/>
                </a:solidFill>
              </a:rPr>
              <a:t/>
            </a:r>
            <a:br>
              <a:rPr lang="en-US" altLang="id-ID" dirty="0">
                <a:solidFill>
                  <a:schemeClr val="tx1"/>
                </a:solidFill>
              </a:rPr>
            </a:br>
            <a:r>
              <a:rPr lang="en-US" altLang="id-ID" dirty="0" smtClean="0">
                <a:solidFill>
                  <a:schemeClr val="tx1"/>
                </a:solidFill>
              </a:rPr>
              <a:t>**</a:t>
            </a:r>
            <a:r>
              <a:rPr lang="id-ID" altLang="id-ID" dirty="0" smtClean="0">
                <a:solidFill>
                  <a:schemeClr val="tx1"/>
                </a:solidFill>
              </a:rPr>
              <a:t>Terutama penggunaan </a:t>
            </a:r>
            <a:r>
              <a:rPr lang="en-US" altLang="id-ID" dirty="0" err="1" smtClean="0">
                <a:solidFill>
                  <a:schemeClr val="tx1"/>
                </a:solidFill>
              </a:rPr>
              <a:t>stavudine</a:t>
            </a:r>
            <a:r>
              <a:rPr lang="en-US" altLang="id-ID" dirty="0" smtClean="0">
                <a:solidFill>
                  <a:schemeClr val="tx1"/>
                </a:solidFill>
              </a:rPr>
              <a:t> </a:t>
            </a:r>
            <a:r>
              <a:rPr lang="en-US" altLang="id-ID" dirty="0">
                <a:solidFill>
                  <a:schemeClr val="tx1"/>
                </a:solidFill>
              </a:rPr>
              <a:t>plus </a:t>
            </a:r>
            <a:r>
              <a:rPr lang="en-US" altLang="id-ID" dirty="0" err="1">
                <a:solidFill>
                  <a:schemeClr val="tx1"/>
                </a:solidFill>
              </a:rPr>
              <a:t>didanosine</a:t>
            </a:r>
            <a:r>
              <a:rPr lang="en-US" altLang="id-ID" dirty="0"/>
              <a:t> </a:t>
            </a:r>
          </a:p>
        </p:txBody>
      </p:sp>
      <p:sp>
        <p:nvSpPr>
          <p:cNvPr id="7" name="Text Box 7"/>
          <p:cNvSpPr txBox="1">
            <a:spLocks noChangeArrowheads="1"/>
          </p:cNvSpPr>
          <p:nvPr/>
        </p:nvSpPr>
        <p:spPr bwMode="auto">
          <a:xfrm>
            <a:off x="2057400" y="6521450"/>
            <a:ext cx="4216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Source: HIV Web Study (www.hivwebstudy.org)</a:t>
            </a:r>
          </a:p>
        </p:txBody>
      </p:sp>
    </p:spTree>
    <p:extLst>
      <p:ext uri="{BB962C8B-B14F-4D97-AF65-F5344CB8AC3E}">
        <p14:creationId xmlns:p14="http://schemas.microsoft.com/office/powerpoint/2010/main" val="17785920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766908" y="53418"/>
            <a:ext cx="8229600" cy="1143000"/>
          </a:xfrm>
        </p:spPr>
        <p:txBody>
          <a:bodyPr>
            <a:normAutofit/>
          </a:bodyPr>
          <a:lstStyle/>
          <a:p>
            <a:r>
              <a:rPr lang="id-ID" altLang="id-ID" sz="4000" b="1" dirty="0" smtClean="0">
                <a:solidFill>
                  <a:srgbClr val="7030A0"/>
                </a:solidFill>
              </a:rPr>
              <a:t>Tatalaksana Asidemi Laktat</a:t>
            </a:r>
            <a:endParaRPr lang="en-US" altLang="id-ID" sz="4000" b="1" dirty="0">
              <a:solidFill>
                <a:srgbClr val="7030A0"/>
              </a:solidFill>
            </a:endParaRPr>
          </a:p>
        </p:txBody>
      </p:sp>
      <p:pic>
        <p:nvPicPr>
          <p:cNvPr id="5"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9335"/>
          <a:stretch>
            <a:fillRect/>
          </a:stretch>
        </p:blipFill>
        <p:spPr>
          <a:xfrm>
            <a:off x="781656" y="1617408"/>
            <a:ext cx="8229600" cy="3962400"/>
          </a:xfrm>
          <a:noFill/>
          <a:ln/>
          <a:extLs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6" name="Text Box 7"/>
          <p:cNvSpPr txBox="1">
            <a:spLocks noChangeArrowheads="1"/>
          </p:cNvSpPr>
          <p:nvPr/>
        </p:nvSpPr>
        <p:spPr bwMode="auto">
          <a:xfrm>
            <a:off x="693156" y="6211742"/>
            <a:ext cx="831809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id-ID" sz="1600" dirty="0"/>
              <a:t>Source: HIV Web Study (www.hivwebstudy.org); </a:t>
            </a:r>
            <a:r>
              <a:rPr lang="en-US" altLang="id-ID" sz="1600" dirty="0" err="1"/>
              <a:t>Carr</a:t>
            </a:r>
            <a:r>
              <a:rPr lang="en-US" altLang="id-ID" sz="1600" dirty="0"/>
              <a:t> A. </a:t>
            </a:r>
            <a:r>
              <a:rPr lang="en-US" altLang="id-ID" sz="1600" dirty="0" err="1"/>
              <a:t>Clin</a:t>
            </a:r>
            <a:r>
              <a:rPr lang="en-US" altLang="id-ID" sz="1600" dirty="0"/>
              <a:t> Infect Dis 2003;36 (</a:t>
            </a:r>
            <a:r>
              <a:rPr lang="en-US" altLang="id-ID" sz="1600" dirty="0" err="1"/>
              <a:t>Suppl</a:t>
            </a:r>
            <a:r>
              <a:rPr lang="en-US" altLang="id-ID" sz="1600" dirty="0"/>
              <a:t> 2):S96-100. </a:t>
            </a:r>
          </a:p>
        </p:txBody>
      </p:sp>
    </p:spTree>
    <p:extLst>
      <p:ext uri="{BB962C8B-B14F-4D97-AF65-F5344CB8AC3E}">
        <p14:creationId xmlns:p14="http://schemas.microsoft.com/office/powerpoint/2010/main" val="87313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78040" y="500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US" altLang="id-ID" sz="4400" b="1" dirty="0">
                <a:solidFill>
                  <a:srgbClr val="7030A0"/>
                </a:solidFill>
                <a:latin typeface="Arial" charset="0"/>
              </a:rPr>
              <a:t>Anion gap</a:t>
            </a:r>
          </a:p>
        </p:txBody>
      </p:sp>
      <p:sp>
        <p:nvSpPr>
          <p:cNvPr id="5" name="Rectangle 3"/>
          <p:cNvSpPr>
            <a:spLocks noChangeArrowheads="1"/>
          </p:cNvSpPr>
          <p:nvPr/>
        </p:nvSpPr>
        <p:spPr bwMode="auto">
          <a:xfrm>
            <a:off x="685800" y="1981200"/>
            <a:ext cx="8001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Aft>
                <a:spcPct val="0"/>
              </a:spcAft>
              <a:buClrTx/>
              <a:buFontTx/>
              <a:buChar char="•"/>
            </a:pPr>
            <a:r>
              <a:rPr lang="en-US" altLang="id-ID" sz="3200" dirty="0">
                <a:latin typeface="Arial" charset="0"/>
              </a:rPr>
              <a:t>Anion Gap = + ions  minus (- ions)</a:t>
            </a:r>
          </a:p>
          <a:p>
            <a:pPr>
              <a:spcAft>
                <a:spcPct val="0"/>
              </a:spcAft>
              <a:buClrTx/>
              <a:buFontTx/>
              <a:buNone/>
            </a:pPr>
            <a:r>
              <a:rPr lang="en-US" altLang="id-ID" sz="3200" dirty="0">
                <a:latin typeface="Arial" charset="0"/>
              </a:rPr>
              <a:t>                     = (Na +K</a:t>
            </a:r>
            <a:r>
              <a:rPr lang="en-US" altLang="id-ID" sz="3200" dirty="0" smtClean="0">
                <a:latin typeface="Arial" charset="0"/>
              </a:rPr>
              <a:t>)</a:t>
            </a:r>
            <a:r>
              <a:rPr lang="id-ID" altLang="id-ID" sz="3200" dirty="0" smtClean="0">
                <a:latin typeface="Arial" charset="0"/>
              </a:rPr>
              <a:t> </a:t>
            </a:r>
            <a:r>
              <a:rPr lang="en-US" altLang="id-ID" sz="3200" dirty="0" smtClean="0">
                <a:latin typeface="Arial" charset="0"/>
              </a:rPr>
              <a:t>- </a:t>
            </a:r>
            <a:r>
              <a:rPr lang="en-US" altLang="id-ID" sz="3200" dirty="0">
                <a:latin typeface="Arial" charset="0"/>
              </a:rPr>
              <a:t>(CL +HCO3)</a:t>
            </a:r>
          </a:p>
          <a:p>
            <a:pPr>
              <a:spcAft>
                <a:spcPct val="0"/>
              </a:spcAft>
              <a:buClrTx/>
              <a:buFontTx/>
              <a:buChar char="•"/>
            </a:pPr>
            <a:endParaRPr lang="en-US" altLang="id-ID" sz="3200" dirty="0">
              <a:latin typeface="Arial" charset="0"/>
            </a:endParaRPr>
          </a:p>
          <a:p>
            <a:pPr>
              <a:spcAft>
                <a:spcPct val="0"/>
              </a:spcAft>
              <a:buClrTx/>
              <a:buFontTx/>
              <a:buChar char="•"/>
            </a:pPr>
            <a:r>
              <a:rPr lang="en-US" altLang="id-ID" sz="3200" dirty="0">
                <a:latin typeface="Arial" charset="0"/>
              </a:rPr>
              <a:t>Anion Gap </a:t>
            </a:r>
            <a:r>
              <a:rPr lang="en-US" altLang="id-ID" sz="3200" dirty="0" err="1">
                <a:latin typeface="Arial" charset="0"/>
              </a:rPr>
              <a:t>naik</a:t>
            </a:r>
            <a:r>
              <a:rPr lang="en-US" altLang="id-ID" sz="3200" dirty="0">
                <a:latin typeface="Arial" charset="0"/>
              </a:rPr>
              <a:t> </a:t>
            </a:r>
            <a:r>
              <a:rPr lang="en-US" altLang="id-ID" sz="3200" dirty="0" err="1">
                <a:latin typeface="Arial" charset="0"/>
              </a:rPr>
              <a:t>jika</a:t>
            </a:r>
            <a:r>
              <a:rPr lang="en-US" altLang="id-ID" sz="3200" dirty="0">
                <a:latin typeface="Arial" charset="0"/>
              </a:rPr>
              <a:t> </a:t>
            </a:r>
            <a:r>
              <a:rPr lang="en-US" altLang="id-ID" sz="3200" dirty="0" err="1">
                <a:latin typeface="Arial" charset="0"/>
              </a:rPr>
              <a:t>bikarbonat</a:t>
            </a:r>
            <a:r>
              <a:rPr lang="en-US" altLang="id-ID" sz="3200" dirty="0">
                <a:latin typeface="Arial" charset="0"/>
              </a:rPr>
              <a:t> (HCO3-) </a:t>
            </a:r>
            <a:r>
              <a:rPr lang="en-US" altLang="id-ID" sz="3200" dirty="0" err="1">
                <a:latin typeface="Arial" charset="0"/>
              </a:rPr>
              <a:t>turun</a:t>
            </a:r>
            <a:r>
              <a:rPr lang="en-US" altLang="id-ID" sz="3200" dirty="0">
                <a:latin typeface="Arial" charset="0"/>
              </a:rPr>
              <a:t> </a:t>
            </a:r>
          </a:p>
          <a:p>
            <a:pPr>
              <a:spcAft>
                <a:spcPct val="0"/>
              </a:spcAft>
              <a:buClrTx/>
              <a:buFontTx/>
              <a:buChar char="•"/>
            </a:pPr>
            <a:endParaRPr lang="en-US" altLang="id-ID" sz="3200" dirty="0">
              <a:latin typeface="Arial" charset="0"/>
            </a:endParaRPr>
          </a:p>
          <a:p>
            <a:pPr>
              <a:spcAft>
                <a:spcPct val="0"/>
              </a:spcAft>
              <a:buClrTx/>
              <a:buFontTx/>
              <a:buNone/>
            </a:pPr>
            <a:endParaRPr lang="en-US" altLang="id-ID" sz="3200" dirty="0">
              <a:latin typeface="Arial" charset="0"/>
            </a:endParaRPr>
          </a:p>
        </p:txBody>
      </p:sp>
    </p:spTree>
    <p:extLst>
      <p:ext uri="{BB962C8B-B14F-4D97-AF65-F5344CB8AC3E}">
        <p14:creationId xmlns:p14="http://schemas.microsoft.com/office/powerpoint/2010/main" val="16976282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874292" y="82134"/>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US" altLang="id-ID" sz="4000" b="1" dirty="0">
                <a:solidFill>
                  <a:srgbClr val="7030A0"/>
                </a:solidFill>
                <a:latin typeface="Arial" charset="0"/>
              </a:rPr>
              <a:t>Kadar </a:t>
            </a:r>
            <a:r>
              <a:rPr lang="en-US" altLang="id-ID" sz="4000" b="1" dirty="0" err="1">
                <a:solidFill>
                  <a:srgbClr val="7030A0"/>
                </a:solidFill>
                <a:latin typeface="Arial" charset="0"/>
              </a:rPr>
              <a:t>Laktat</a:t>
            </a:r>
            <a:r>
              <a:rPr lang="en-US" altLang="id-ID" sz="4000" b="1" dirty="0">
                <a:solidFill>
                  <a:srgbClr val="7030A0"/>
                </a:solidFill>
                <a:latin typeface="Arial" charset="0"/>
              </a:rPr>
              <a:t> </a:t>
            </a:r>
            <a:r>
              <a:rPr lang="en-US" altLang="id-ID" sz="4000" b="1" dirty="0" err="1">
                <a:solidFill>
                  <a:srgbClr val="7030A0"/>
                </a:solidFill>
                <a:latin typeface="Arial" charset="0"/>
              </a:rPr>
              <a:t>dan</a:t>
            </a:r>
            <a:r>
              <a:rPr lang="en-US" altLang="id-ID" sz="4000" b="1" dirty="0">
                <a:solidFill>
                  <a:srgbClr val="7030A0"/>
                </a:solidFill>
                <a:latin typeface="Arial" charset="0"/>
              </a:rPr>
              <a:t> Anion Gap*</a:t>
            </a:r>
          </a:p>
        </p:txBody>
      </p:sp>
      <p:graphicFrame>
        <p:nvGraphicFramePr>
          <p:cNvPr id="5" name="Group 35"/>
          <p:cNvGraphicFramePr>
            <a:graphicFrameLocks noGrp="1"/>
          </p:cNvGraphicFramePr>
          <p:nvPr>
            <p:extLst>
              <p:ext uri="{D42A27DB-BD31-4B8C-83A1-F6EECF244321}">
                <p14:modId xmlns:p14="http://schemas.microsoft.com/office/powerpoint/2010/main" val="3735709235"/>
              </p:ext>
            </p:extLst>
          </p:nvPr>
        </p:nvGraphicFramePr>
        <p:xfrm>
          <a:off x="1054766" y="1828800"/>
          <a:ext cx="7772400" cy="4016375"/>
        </p:xfrm>
        <a:graphic>
          <a:graphicData uri="http://schemas.openxmlformats.org/drawingml/2006/table">
            <a:tbl>
              <a:tblPr/>
              <a:tblGrid>
                <a:gridCol w="2590800"/>
                <a:gridCol w="2590800"/>
                <a:gridCol w="2590800"/>
              </a:tblGrid>
              <a:tr h="7127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altLang="id-ID" sz="2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Arial" pitchFamily="34" charset="0"/>
                        </a:rPr>
                        <a:t>Anion Gap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d-ID"/>
                    </a:p>
                  </a:txBody>
                  <a:tcPr/>
                </a:tc>
              </a:tr>
              <a:tr h="6334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altLang="id-ID" sz="2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Arial" pitchFamily="34" charset="0"/>
                        </a:rPr>
                        <a:t>&lt; 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sng" strike="noStrike" cap="none" normalizeH="0" baseline="0" smtClean="0">
                          <a:ln>
                            <a:noFill/>
                          </a:ln>
                          <a:solidFill>
                            <a:schemeClr val="tx1"/>
                          </a:solidFill>
                          <a:effectLst/>
                          <a:latin typeface="Arial" pitchFamily="34" charset="0"/>
                        </a:rPr>
                        <a:t>&gt;</a:t>
                      </a:r>
                      <a:r>
                        <a:rPr kumimoji="0" lang="en-US" altLang="id-ID" sz="2800" b="0" i="0" u="none" strike="noStrike" cap="none" normalizeH="0" baseline="0" smtClean="0">
                          <a:ln>
                            <a:noFill/>
                          </a:ln>
                          <a:solidFill>
                            <a:schemeClr val="tx1"/>
                          </a:solidFill>
                          <a:effectLst/>
                          <a:latin typeface="Arial" pitchFamily="34" charset="0"/>
                        </a:rPr>
                        <a:t> 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70174">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err="1" smtClean="0">
                          <a:ln>
                            <a:noFill/>
                          </a:ln>
                          <a:solidFill>
                            <a:schemeClr val="tx1"/>
                          </a:solidFill>
                          <a:effectLst/>
                          <a:latin typeface="Arial" pitchFamily="34" charset="0"/>
                        </a:rPr>
                        <a:t>Laktat</a:t>
                      </a:r>
                      <a:endParaRPr kumimoji="0" lang="en-US" altLang="id-ID" sz="28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     &lt; 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     2 – 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     5 – 10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     &gt;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
                      </a:r>
                      <a:br>
                        <a:rPr kumimoji="0" lang="en-US" altLang="id-ID" sz="2800" b="0" i="0" u="none" strike="noStrike" cap="none" normalizeH="0" baseline="0" dirty="0" smtClean="0">
                          <a:ln>
                            <a:noFill/>
                          </a:ln>
                          <a:solidFill>
                            <a:schemeClr val="tx1"/>
                          </a:solidFill>
                          <a:effectLst/>
                          <a:latin typeface="Arial" pitchFamily="34" charset="0"/>
                        </a:rPr>
                      </a:br>
                      <a:r>
                        <a:rPr kumimoji="0" lang="en-US" altLang="id-ID" sz="2800" b="0" i="0" u="none" strike="noStrike" cap="none" normalizeH="0" baseline="0" dirty="0" smtClean="0">
                          <a:ln>
                            <a:noFill/>
                          </a:ln>
                          <a:solidFill>
                            <a:schemeClr val="tx1"/>
                          </a:solidFill>
                          <a:effectLst/>
                          <a:latin typeface="Arial" pitchFamily="34" charset="0"/>
                        </a:rPr>
                        <a:t>77%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69%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37%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id-ID" sz="28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23%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31%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63%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dirty="0" smtClean="0">
                          <a:ln>
                            <a:noFill/>
                          </a:ln>
                          <a:solidFill>
                            <a:schemeClr val="tx1"/>
                          </a:solidFill>
                          <a:effectLst/>
                          <a:latin typeface="Arial" pitchFamily="34" charset="0"/>
                        </a:rPr>
                        <a:t>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20"/>
          <p:cNvSpPr txBox="1">
            <a:spLocks noChangeArrowheads="1"/>
          </p:cNvSpPr>
          <p:nvPr/>
        </p:nvSpPr>
        <p:spPr bwMode="auto">
          <a:xfrm>
            <a:off x="818311" y="6060325"/>
            <a:ext cx="5607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r>
              <a:rPr lang="en-US" altLang="id-ID" dirty="0">
                <a:latin typeface="Arial" charset="0"/>
              </a:rPr>
              <a:t>*</a:t>
            </a:r>
            <a:r>
              <a:rPr lang="en-US" altLang="id-ID" b="1" dirty="0">
                <a:latin typeface="Arial" charset="0"/>
              </a:rPr>
              <a:t>Based on 971 patient values from Johns Hopkins</a:t>
            </a:r>
          </a:p>
        </p:txBody>
      </p:sp>
    </p:spTree>
    <p:extLst>
      <p:ext uri="{BB962C8B-B14F-4D97-AF65-F5344CB8AC3E}">
        <p14:creationId xmlns:p14="http://schemas.microsoft.com/office/powerpoint/2010/main" val="26565652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96404" y="97662"/>
            <a:ext cx="8229600" cy="1143000"/>
          </a:xfrm>
        </p:spPr>
        <p:txBody>
          <a:bodyPr>
            <a:normAutofit/>
          </a:bodyPr>
          <a:lstStyle/>
          <a:p>
            <a:pPr eaLnBrk="1" hangingPunct="1"/>
            <a:r>
              <a:rPr lang="en-GB" altLang="id-ID" b="1" dirty="0" smtClean="0">
                <a:solidFill>
                  <a:srgbClr val="7030A0"/>
                </a:solidFill>
              </a:rPr>
              <a:t>NRTI – </a:t>
            </a:r>
            <a:r>
              <a:rPr lang="id-ID" altLang="id-ID" b="1" dirty="0" smtClean="0">
                <a:solidFill>
                  <a:srgbClr val="7030A0"/>
                </a:solidFill>
              </a:rPr>
              <a:t>Toksisitas </a:t>
            </a:r>
            <a:r>
              <a:rPr lang="en-GB" altLang="id-ID" b="1" dirty="0" smtClean="0">
                <a:solidFill>
                  <a:srgbClr val="7030A0"/>
                </a:solidFill>
              </a:rPr>
              <a:t>Mito</a:t>
            </a:r>
            <a:r>
              <a:rPr lang="id-ID" altLang="id-ID" b="1" dirty="0" smtClean="0">
                <a:solidFill>
                  <a:srgbClr val="7030A0"/>
                </a:solidFill>
              </a:rPr>
              <a:t>k</a:t>
            </a:r>
            <a:r>
              <a:rPr lang="en-GB" altLang="id-ID" b="1" dirty="0" err="1" smtClean="0">
                <a:solidFill>
                  <a:srgbClr val="7030A0"/>
                </a:solidFill>
              </a:rPr>
              <a:t>ondria</a:t>
            </a:r>
            <a:endParaRPr lang="en-GB" altLang="id-ID" b="1" dirty="0" smtClean="0">
              <a:solidFill>
                <a:srgbClr val="7030A0"/>
              </a:solidFill>
            </a:endParaRPr>
          </a:p>
        </p:txBody>
      </p:sp>
      <p:pic>
        <p:nvPicPr>
          <p:cNvPr id="5" name="Content Placeholder 4" descr="C:\LIFEART\exported images\ANIMAL C.WMF"/>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47540" y="3980214"/>
            <a:ext cx="2297113" cy="2357438"/>
          </a:xfrm>
          <a:noFill/>
        </p:spPr>
      </p:pic>
      <p:sp>
        <p:nvSpPr>
          <p:cNvPr id="6" name="Content Placeholder 4"/>
          <p:cNvSpPr txBox="1">
            <a:spLocks/>
          </p:cNvSpPr>
          <p:nvPr/>
        </p:nvSpPr>
        <p:spPr>
          <a:xfrm>
            <a:off x="3753456" y="1600200"/>
            <a:ext cx="5257800" cy="4525963"/>
          </a:xfrm>
          <a:prstGeom prst="rect">
            <a:avLst/>
          </a:prstGeom>
        </p:spPr>
        <p:txBody>
          <a:bodyPr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itchFamily="34" charset="0"/>
              <a:buNone/>
              <a:defRPr/>
            </a:pPr>
            <a:r>
              <a:rPr lang="en-GB" sz="2400" dirty="0" smtClean="0"/>
              <a:t>Energy powerhouses of cell &amp; possess own DNA</a:t>
            </a:r>
          </a:p>
          <a:p>
            <a:pPr>
              <a:buFont typeface="Arial" pitchFamily="34" charset="0"/>
              <a:buNone/>
              <a:defRPr/>
            </a:pPr>
            <a:endParaRPr lang="en-GB" sz="2400" dirty="0" smtClean="0"/>
          </a:p>
          <a:p>
            <a:pPr>
              <a:buFont typeface="Arial" pitchFamily="34" charset="0"/>
              <a:buNone/>
              <a:defRPr/>
            </a:pPr>
            <a:r>
              <a:rPr lang="en-GB" sz="2400" dirty="0" smtClean="0"/>
              <a:t>NRTI inhibit  </a:t>
            </a:r>
            <a:r>
              <a:rPr lang="en-GB" sz="2400" b="1" dirty="0" err="1" smtClean="0"/>
              <a:t>mtDNA</a:t>
            </a:r>
            <a:r>
              <a:rPr lang="en-GB" sz="2400" b="1" dirty="0" smtClean="0"/>
              <a:t> polymerase gamma</a:t>
            </a:r>
          </a:p>
          <a:p>
            <a:pPr>
              <a:buFont typeface="Arial" pitchFamily="34" charset="0"/>
              <a:buNone/>
              <a:defRPr/>
            </a:pPr>
            <a:endParaRPr lang="en-GB" sz="2400" dirty="0" smtClean="0"/>
          </a:p>
          <a:p>
            <a:pPr>
              <a:buFont typeface="Arial" pitchFamily="34" charset="0"/>
              <a:buNone/>
              <a:defRPr/>
            </a:pPr>
            <a:r>
              <a:rPr lang="en-GB" sz="2400" dirty="0" smtClean="0"/>
              <a:t>Decreased  </a:t>
            </a:r>
            <a:r>
              <a:rPr lang="en-GB" sz="2400" dirty="0" err="1" smtClean="0"/>
              <a:t>mtDNA</a:t>
            </a:r>
            <a:r>
              <a:rPr lang="en-GB" sz="2400" dirty="0" smtClean="0"/>
              <a:t> synthesis</a:t>
            </a:r>
          </a:p>
          <a:p>
            <a:pPr>
              <a:buFont typeface="Arial" pitchFamily="34" charset="0"/>
              <a:buNone/>
              <a:defRPr/>
            </a:pPr>
            <a:r>
              <a:rPr lang="en-GB" sz="2400" dirty="0" smtClean="0"/>
              <a:t> </a:t>
            </a:r>
          </a:p>
          <a:p>
            <a:pPr>
              <a:buFont typeface="Arial" pitchFamily="34" charset="0"/>
              <a:buNone/>
              <a:defRPr/>
            </a:pPr>
            <a:r>
              <a:rPr lang="en-GB" sz="2400" dirty="0" smtClean="0"/>
              <a:t>Dysfunctional mitochondria </a:t>
            </a:r>
          </a:p>
          <a:p>
            <a:pPr>
              <a:buFont typeface="Arial" pitchFamily="34" charset="0"/>
              <a:buNone/>
              <a:defRPr/>
            </a:pPr>
            <a:endParaRPr lang="en-GB" sz="2400" dirty="0" smtClean="0"/>
          </a:p>
          <a:p>
            <a:pPr>
              <a:buFont typeface="Arial" pitchFamily="34" charset="0"/>
              <a:buNone/>
              <a:defRPr/>
            </a:pPr>
            <a:r>
              <a:rPr lang="en-GB" sz="2400" dirty="0" smtClean="0"/>
              <a:t>Insufficient amounts of ATP</a:t>
            </a:r>
          </a:p>
          <a:p>
            <a:pPr>
              <a:buFont typeface="Arial" pitchFamily="34" charset="0"/>
              <a:buNone/>
              <a:defRPr/>
            </a:pPr>
            <a:endParaRPr lang="en-GB" sz="2400" dirty="0" smtClean="0"/>
          </a:p>
          <a:p>
            <a:pPr>
              <a:buFont typeface="Arial" pitchFamily="34" charset="0"/>
              <a:buNone/>
              <a:defRPr/>
            </a:pPr>
            <a:r>
              <a:rPr lang="en-GB" sz="2400" dirty="0" smtClean="0"/>
              <a:t>Tissue and Organ dysfunction</a:t>
            </a:r>
          </a:p>
          <a:p>
            <a:pPr>
              <a:buFont typeface="Arial" pitchFamily="34" charset="0"/>
              <a:buNone/>
              <a:defRPr/>
            </a:pPr>
            <a:endParaRPr lang="en-GB" sz="2400" dirty="0" smtClean="0"/>
          </a:p>
          <a:p>
            <a:pPr>
              <a:buFont typeface="Arial" pitchFamily="34" charset="0"/>
              <a:buNone/>
              <a:defRPr/>
            </a:pPr>
            <a:r>
              <a:rPr lang="en-GB" sz="2400" dirty="0" smtClean="0"/>
              <a:t>Increased lactate levels</a:t>
            </a:r>
          </a:p>
          <a:p>
            <a:pPr>
              <a:buFont typeface="Arial" pitchFamily="34" charset="0"/>
              <a:buNone/>
              <a:defRPr/>
            </a:pPr>
            <a:endParaRPr lang="en-GB" sz="2400" dirty="0" smtClean="0"/>
          </a:p>
          <a:p>
            <a:pPr>
              <a:buFont typeface="Arial" pitchFamily="34" charset="0"/>
              <a:buNone/>
              <a:defRPr/>
            </a:pPr>
            <a:endParaRPr lang="en-GB" sz="2400" dirty="0" smtClean="0"/>
          </a:p>
        </p:txBody>
      </p:sp>
      <p:pic>
        <p:nvPicPr>
          <p:cNvPr id="7" name="Picture 5" descr="U:\AJW5819\files\A_HIV\New Imgs\A MITOCH.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12" y="1588676"/>
            <a:ext cx="2603500"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
          <p:cNvSpPr txBox="1">
            <a:spLocks noChangeArrowheads="1"/>
          </p:cNvSpPr>
          <p:nvPr/>
        </p:nvSpPr>
        <p:spPr bwMode="auto">
          <a:xfrm>
            <a:off x="799628" y="6219668"/>
            <a:ext cx="458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id-ID" altLang="id-ID" dirty="0" smtClean="0">
                <a:latin typeface="Calibri" pitchFamily="34" charset="0"/>
              </a:rPr>
              <a:t>S</a:t>
            </a:r>
            <a:r>
              <a:rPr lang="en-GB" altLang="id-ID" dirty="0" smtClean="0">
                <a:latin typeface="Calibri" pitchFamily="34" charset="0"/>
              </a:rPr>
              <a:t>el</a:t>
            </a:r>
            <a:endParaRPr lang="en-GB" altLang="id-ID" dirty="0">
              <a:latin typeface="Calibri" pitchFamily="34" charset="0"/>
            </a:endParaRPr>
          </a:p>
        </p:txBody>
      </p:sp>
      <p:sp>
        <p:nvSpPr>
          <p:cNvPr id="9" name="TextBox 9"/>
          <p:cNvSpPr txBox="1">
            <a:spLocks noChangeArrowheads="1"/>
          </p:cNvSpPr>
          <p:nvPr/>
        </p:nvSpPr>
        <p:spPr bwMode="auto">
          <a:xfrm>
            <a:off x="688551" y="2561607"/>
            <a:ext cx="13368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altLang="id-ID" dirty="0" smtClean="0">
                <a:latin typeface="Calibri" pitchFamily="34" charset="0"/>
              </a:rPr>
              <a:t>Mito</a:t>
            </a:r>
            <a:r>
              <a:rPr lang="id-ID" altLang="id-ID" dirty="0" smtClean="0">
                <a:latin typeface="Calibri" pitchFamily="34" charset="0"/>
              </a:rPr>
              <a:t>k</a:t>
            </a:r>
            <a:r>
              <a:rPr lang="en-GB" altLang="id-ID" dirty="0" err="1" smtClean="0">
                <a:latin typeface="Calibri" pitchFamily="34" charset="0"/>
              </a:rPr>
              <a:t>ondri</a:t>
            </a:r>
            <a:r>
              <a:rPr lang="id-ID" altLang="id-ID" dirty="0" smtClean="0">
                <a:latin typeface="Calibri" pitchFamily="34" charset="0"/>
              </a:rPr>
              <a:t>a</a:t>
            </a:r>
            <a:endParaRPr lang="en-GB" altLang="id-ID" dirty="0">
              <a:latin typeface="Calibri" pitchFamily="34" charset="0"/>
            </a:endParaRPr>
          </a:p>
        </p:txBody>
      </p:sp>
      <p:sp>
        <p:nvSpPr>
          <p:cNvPr id="10" name="Down Arrow 9"/>
          <p:cNvSpPr/>
          <p:nvPr/>
        </p:nvSpPr>
        <p:spPr>
          <a:xfrm>
            <a:off x="5379468" y="3286125"/>
            <a:ext cx="4603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1" name="Down Arrow 10"/>
          <p:cNvSpPr/>
          <p:nvPr/>
        </p:nvSpPr>
        <p:spPr>
          <a:xfrm>
            <a:off x="5379468" y="4000500"/>
            <a:ext cx="4603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2" name="Down Arrow 11"/>
          <p:cNvSpPr/>
          <p:nvPr/>
        </p:nvSpPr>
        <p:spPr>
          <a:xfrm>
            <a:off x="5379468" y="4643438"/>
            <a:ext cx="4603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3" name="Down Arrow 12"/>
          <p:cNvSpPr/>
          <p:nvPr/>
        </p:nvSpPr>
        <p:spPr>
          <a:xfrm>
            <a:off x="5379468" y="5286375"/>
            <a:ext cx="4603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4" name="Down Arrow 13"/>
          <p:cNvSpPr/>
          <p:nvPr/>
        </p:nvSpPr>
        <p:spPr>
          <a:xfrm>
            <a:off x="5379468" y="2714625"/>
            <a:ext cx="46038"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5" name="Notched Right Arrow 14"/>
          <p:cNvSpPr/>
          <p:nvPr/>
        </p:nvSpPr>
        <p:spPr>
          <a:xfrm rot="16200000">
            <a:off x="1698535" y="3724244"/>
            <a:ext cx="1727200" cy="347663"/>
          </a:xfrm>
          <a:prstGeom prst="notchedRightArrow">
            <a:avLst>
              <a:gd name="adj1" fmla="val 50000"/>
              <a:gd name="adj2" fmla="val 86844"/>
            </a:avLst>
          </a:prstGeom>
          <a:gradFill>
            <a:gsLst>
              <a:gs pos="0">
                <a:schemeClr val="accent4"/>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2653156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384" y="49782"/>
            <a:ext cx="8229600" cy="1143000"/>
          </a:xfrm>
        </p:spPr>
        <p:txBody>
          <a:bodyPr/>
          <a:lstStyle/>
          <a:p>
            <a:pPr eaLnBrk="1" hangingPunct="1"/>
            <a:r>
              <a:rPr lang="en-GB" altLang="id-ID" sz="3200" b="1" dirty="0" smtClean="0">
                <a:solidFill>
                  <a:srgbClr val="7030A0"/>
                </a:solidFill>
              </a:rPr>
              <a:t>NRTI: </a:t>
            </a:r>
            <a:r>
              <a:rPr lang="en-GB" altLang="id-ID" sz="3200" b="1" dirty="0" err="1" smtClean="0">
                <a:solidFill>
                  <a:srgbClr val="7030A0"/>
                </a:solidFill>
              </a:rPr>
              <a:t>hiera</a:t>
            </a:r>
            <a:r>
              <a:rPr lang="id-ID" altLang="id-ID" sz="3200" b="1" dirty="0" smtClean="0">
                <a:solidFill>
                  <a:srgbClr val="7030A0"/>
                </a:solidFill>
              </a:rPr>
              <a:t>ki </a:t>
            </a:r>
            <a:r>
              <a:rPr lang="en-GB" altLang="id-ID" sz="3200" b="1" i="1" dirty="0" smtClean="0">
                <a:solidFill>
                  <a:srgbClr val="7030A0"/>
                </a:solidFill>
              </a:rPr>
              <a:t>in vitro </a:t>
            </a:r>
            <a:r>
              <a:rPr lang="en-GB" altLang="id-ID" sz="3200" b="1" dirty="0" err="1" smtClean="0">
                <a:solidFill>
                  <a:srgbClr val="7030A0"/>
                </a:solidFill>
              </a:rPr>
              <a:t>inhibi</a:t>
            </a:r>
            <a:r>
              <a:rPr lang="id-ID" altLang="id-ID" sz="3200" b="1" dirty="0" smtClean="0">
                <a:solidFill>
                  <a:srgbClr val="7030A0"/>
                </a:solidFill>
              </a:rPr>
              <a:t>s</a:t>
            </a:r>
            <a:r>
              <a:rPr lang="en-GB" altLang="id-ID" sz="3200" b="1" dirty="0" err="1" smtClean="0">
                <a:solidFill>
                  <a:srgbClr val="7030A0"/>
                </a:solidFill>
              </a:rPr>
              <a:t>i</a:t>
            </a:r>
            <a:r>
              <a:rPr lang="en-GB" altLang="id-ID" sz="3200" b="1" i="1" dirty="0" smtClean="0">
                <a:solidFill>
                  <a:srgbClr val="7030A0"/>
                </a:solidFill>
              </a:rPr>
              <a:t> </a:t>
            </a:r>
            <a:r>
              <a:rPr lang="en-GB" altLang="id-ID" sz="3200" b="1" dirty="0" err="1" smtClean="0">
                <a:solidFill>
                  <a:srgbClr val="7030A0"/>
                </a:solidFill>
              </a:rPr>
              <a:t>mtDNA</a:t>
            </a:r>
            <a:endParaRPr lang="en-GB" altLang="id-ID" sz="3200" b="1" dirty="0" smtClean="0">
              <a:solidFill>
                <a:srgbClr val="7030A0"/>
              </a:solidFill>
            </a:endParaRPr>
          </a:p>
        </p:txBody>
      </p:sp>
      <p:sp>
        <p:nvSpPr>
          <p:cNvPr id="5" name="Content Placeholder 5"/>
          <p:cNvSpPr>
            <a:spLocks noGrp="1"/>
          </p:cNvSpPr>
          <p:nvPr>
            <p:ph sz="half" idx="4294967295"/>
          </p:nvPr>
        </p:nvSpPr>
        <p:spPr>
          <a:xfrm>
            <a:off x="750779" y="2143125"/>
            <a:ext cx="2214562" cy="3951288"/>
          </a:xfrm>
          <a:prstGeom prst="rect">
            <a:avLst/>
          </a:prstGeom>
        </p:spPr>
        <p:txBody>
          <a:bodyPr rtlCol="0">
            <a:noAutofit/>
          </a:bodyPr>
          <a:lstStyle/>
          <a:p>
            <a:pPr marL="914400" indent="-914400" eaLnBrk="1" fontAlgn="auto" hangingPunct="1">
              <a:spcAft>
                <a:spcPts val="0"/>
              </a:spcAft>
              <a:buFont typeface="Arial" pitchFamily="34" charset="0"/>
              <a:buNone/>
              <a:defRPr/>
            </a:pPr>
            <a:r>
              <a:rPr lang="en-GB" sz="2800" dirty="0" err="1" smtClean="0">
                <a:solidFill>
                  <a:srgbClr val="0070C0"/>
                </a:solidFill>
              </a:rPr>
              <a:t>Zalcitabine</a:t>
            </a:r>
            <a:endParaRPr lang="en-GB" sz="2800" dirty="0" smtClean="0">
              <a:solidFill>
                <a:srgbClr val="0070C0"/>
              </a:solidFill>
            </a:endParaRPr>
          </a:p>
          <a:p>
            <a:pPr marL="914400" indent="-914400" eaLnBrk="1" fontAlgn="auto" hangingPunct="1">
              <a:spcAft>
                <a:spcPts val="0"/>
              </a:spcAft>
              <a:buFont typeface="Arial" pitchFamily="34" charset="0"/>
              <a:buNone/>
              <a:defRPr/>
            </a:pPr>
            <a:r>
              <a:rPr lang="en-GB" sz="2800" dirty="0" err="1" smtClean="0">
                <a:solidFill>
                  <a:srgbClr val="0070C0"/>
                </a:solidFill>
              </a:rPr>
              <a:t>Didanosine</a:t>
            </a:r>
            <a:endParaRPr lang="en-GB" sz="2800" dirty="0" smtClean="0">
              <a:solidFill>
                <a:srgbClr val="0070C0"/>
              </a:solidFill>
            </a:endParaRPr>
          </a:p>
          <a:p>
            <a:pPr marL="914400" indent="-914400" eaLnBrk="1" fontAlgn="auto" hangingPunct="1">
              <a:spcAft>
                <a:spcPts val="0"/>
              </a:spcAft>
              <a:buFont typeface="Arial" pitchFamily="34" charset="0"/>
              <a:buNone/>
              <a:defRPr/>
            </a:pPr>
            <a:r>
              <a:rPr lang="en-GB" sz="2800" dirty="0" err="1" smtClean="0">
                <a:solidFill>
                  <a:srgbClr val="0070C0"/>
                </a:solidFill>
              </a:rPr>
              <a:t>Stavudine</a:t>
            </a:r>
            <a:endParaRPr lang="en-GB" sz="2800" dirty="0" smtClean="0">
              <a:solidFill>
                <a:srgbClr val="0070C0"/>
              </a:solidFill>
            </a:endParaRPr>
          </a:p>
          <a:p>
            <a:pPr marL="914400" indent="-914400" eaLnBrk="1" fontAlgn="auto" hangingPunct="1">
              <a:spcAft>
                <a:spcPts val="0"/>
              </a:spcAft>
              <a:buFont typeface="Arial" pitchFamily="34" charset="0"/>
              <a:buNone/>
              <a:defRPr/>
            </a:pPr>
            <a:r>
              <a:rPr lang="en-GB" sz="2800" dirty="0" err="1" smtClean="0">
                <a:solidFill>
                  <a:srgbClr val="0070C0"/>
                </a:solidFill>
              </a:rPr>
              <a:t>Zidovudine</a:t>
            </a:r>
            <a:endParaRPr lang="en-GB" sz="2800" dirty="0" smtClean="0">
              <a:solidFill>
                <a:srgbClr val="0070C0"/>
              </a:solidFill>
            </a:endParaRPr>
          </a:p>
          <a:p>
            <a:pPr marL="914400" indent="-914400" eaLnBrk="1" fontAlgn="auto" hangingPunct="1">
              <a:spcAft>
                <a:spcPts val="0"/>
              </a:spcAft>
              <a:buFont typeface="Arial" pitchFamily="34" charset="0"/>
              <a:buNone/>
              <a:defRPr/>
            </a:pPr>
            <a:r>
              <a:rPr lang="en-GB" sz="2800" dirty="0" err="1" smtClean="0">
                <a:solidFill>
                  <a:srgbClr val="0070C0"/>
                </a:solidFill>
              </a:rPr>
              <a:t>Lamivudine</a:t>
            </a:r>
            <a:endParaRPr lang="en-GB" sz="2800" dirty="0" smtClean="0">
              <a:solidFill>
                <a:srgbClr val="0070C0"/>
              </a:solidFill>
            </a:endParaRPr>
          </a:p>
          <a:p>
            <a:pPr marL="914400" indent="-914400" eaLnBrk="1" fontAlgn="auto" hangingPunct="1">
              <a:spcAft>
                <a:spcPts val="0"/>
              </a:spcAft>
              <a:buFont typeface="Arial" pitchFamily="34" charset="0"/>
              <a:buNone/>
              <a:defRPr/>
            </a:pPr>
            <a:r>
              <a:rPr lang="en-GB" sz="2800" dirty="0" err="1" smtClean="0">
                <a:solidFill>
                  <a:srgbClr val="0070C0"/>
                </a:solidFill>
              </a:rPr>
              <a:t>Abacavir</a:t>
            </a:r>
            <a:endParaRPr lang="en-GB" sz="2800" dirty="0" smtClean="0">
              <a:solidFill>
                <a:srgbClr val="0070C0"/>
              </a:solidFill>
            </a:endParaRPr>
          </a:p>
          <a:p>
            <a:pPr marL="914400" indent="-914400" eaLnBrk="1" fontAlgn="auto" hangingPunct="1">
              <a:spcAft>
                <a:spcPts val="0"/>
              </a:spcAft>
              <a:buFont typeface="Arial" pitchFamily="34" charset="0"/>
              <a:buNone/>
              <a:defRPr/>
            </a:pPr>
            <a:r>
              <a:rPr lang="en-GB" sz="2800" dirty="0" err="1" smtClean="0">
                <a:solidFill>
                  <a:srgbClr val="0070C0"/>
                </a:solidFill>
              </a:rPr>
              <a:t>Tenofovir</a:t>
            </a:r>
            <a:endParaRPr lang="en-GB" sz="2000" dirty="0" smtClean="0">
              <a:solidFill>
                <a:srgbClr val="0070C0"/>
              </a:solidFill>
            </a:endParaRPr>
          </a:p>
          <a:p>
            <a:pPr eaLnBrk="1" fontAlgn="auto" hangingPunct="1">
              <a:spcAft>
                <a:spcPts val="0"/>
              </a:spcAft>
              <a:buFont typeface="Arial" pitchFamily="34" charset="0"/>
              <a:buNone/>
              <a:defRPr/>
            </a:pPr>
            <a:r>
              <a:rPr lang="en-GB" sz="2000" dirty="0" smtClean="0"/>
              <a:t/>
            </a:r>
            <a:br>
              <a:rPr lang="en-GB" sz="2000" dirty="0" smtClean="0"/>
            </a:br>
            <a:endParaRPr lang="en-GB" sz="2000" dirty="0" smtClean="0"/>
          </a:p>
        </p:txBody>
      </p:sp>
      <p:pic>
        <p:nvPicPr>
          <p:cNvPr id="6" name="Content Placeholder 11" descr="untitled"/>
          <p:cNvPicPr>
            <a:picLocks noGrp="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2857500" y="1714500"/>
            <a:ext cx="5829300" cy="4429125"/>
          </a:xfrm>
          <a:prstGeom prst="rect">
            <a:avLst/>
          </a:prstGeom>
        </p:spPr>
      </p:pic>
      <p:sp>
        <p:nvSpPr>
          <p:cNvPr id="7" name="Down Arrow 6"/>
          <p:cNvSpPr/>
          <p:nvPr/>
        </p:nvSpPr>
        <p:spPr>
          <a:xfrm>
            <a:off x="610206" y="2571750"/>
            <a:ext cx="71438" cy="2500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extLst>
      <p:ext uri="{BB962C8B-B14F-4D97-AF65-F5344CB8AC3E}">
        <p14:creationId xmlns:p14="http://schemas.microsoft.com/office/powerpoint/2010/main" val="13193366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a:spLocks noGrp="1"/>
          </p:cNvSpPr>
          <p:nvPr>
            <p:ph type="title"/>
          </p:nvPr>
        </p:nvSpPr>
        <p:spPr>
          <a:xfrm>
            <a:off x="831276" y="46036"/>
            <a:ext cx="8229600" cy="1143000"/>
          </a:xfrm>
        </p:spPr>
        <p:txBody>
          <a:bodyPr>
            <a:noAutofit/>
          </a:bodyPr>
          <a:lstStyle/>
          <a:p>
            <a:r>
              <a:rPr lang="id-ID" sz="3600" b="1" dirty="0" smtClean="0">
                <a:solidFill>
                  <a:srgbClr val="7030A0"/>
                </a:solidFill>
              </a:rPr>
              <a:t>Manifestasi K</a:t>
            </a:r>
            <a:r>
              <a:rPr lang="en-GB" sz="3600" b="1" dirty="0" err="1" smtClean="0">
                <a:solidFill>
                  <a:srgbClr val="7030A0"/>
                </a:solidFill>
              </a:rPr>
              <a:t>lini</a:t>
            </a:r>
            <a:r>
              <a:rPr lang="id-ID" sz="3600" b="1" dirty="0" smtClean="0">
                <a:solidFill>
                  <a:srgbClr val="7030A0"/>
                </a:solidFill>
              </a:rPr>
              <a:t>s toksisitas </a:t>
            </a:r>
            <a:r>
              <a:rPr lang="en-GB" sz="3600" b="1" dirty="0" err="1" smtClean="0">
                <a:solidFill>
                  <a:srgbClr val="7030A0"/>
                </a:solidFill>
              </a:rPr>
              <a:t>mito</a:t>
            </a:r>
            <a:r>
              <a:rPr lang="id-ID" sz="3600" b="1" dirty="0" smtClean="0">
                <a:solidFill>
                  <a:srgbClr val="7030A0"/>
                </a:solidFill>
              </a:rPr>
              <a:t>k</a:t>
            </a:r>
            <a:r>
              <a:rPr lang="en-GB" sz="3600" b="1" dirty="0" err="1" smtClean="0">
                <a:solidFill>
                  <a:srgbClr val="7030A0"/>
                </a:solidFill>
              </a:rPr>
              <a:t>ondria</a:t>
            </a:r>
            <a:r>
              <a:rPr lang="id-ID" sz="3600" b="1" dirty="0" smtClean="0">
                <a:solidFill>
                  <a:srgbClr val="7030A0"/>
                </a:solidFill>
              </a:rPr>
              <a:t> berbagai NRTI</a:t>
            </a:r>
            <a:endParaRPr lang="en-GB" sz="3600" b="1" dirty="0" smtClean="0">
              <a:solidFill>
                <a:srgbClr val="7030A0"/>
              </a:solidFill>
            </a:endParaRPr>
          </a:p>
        </p:txBody>
      </p:sp>
      <p:graphicFrame>
        <p:nvGraphicFramePr>
          <p:cNvPr id="5" name="Content Placeholder 13"/>
          <p:cNvGraphicFramePr>
            <a:graphicFrameLocks noGrp="1"/>
          </p:cNvGraphicFramePr>
          <p:nvPr>
            <p:ph idx="1"/>
            <p:extLst>
              <p:ext uri="{D42A27DB-BD31-4B8C-83A1-F6EECF244321}">
                <p14:modId xmlns:p14="http://schemas.microsoft.com/office/powerpoint/2010/main" val="980546608"/>
              </p:ext>
            </p:extLst>
          </p:nvPr>
        </p:nvGraphicFramePr>
        <p:xfrm>
          <a:off x="831272" y="1329940"/>
          <a:ext cx="8250015" cy="5486496"/>
        </p:xfrm>
        <a:graphic>
          <a:graphicData uri="http://schemas.openxmlformats.org/drawingml/2006/table">
            <a:tbl>
              <a:tblPr firstRow="1" bandRow="1">
                <a:tableStyleId>{5C22544A-7EE6-4342-B048-85BDC9FD1C3A}</a:tableStyleId>
              </a:tblPr>
              <a:tblGrid>
                <a:gridCol w="4434578"/>
                <a:gridCol w="3815437"/>
              </a:tblGrid>
              <a:tr h="666467">
                <a:tc>
                  <a:txBody>
                    <a:bodyPr/>
                    <a:lstStyle/>
                    <a:p>
                      <a:r>
                        <a:rPr lang="en-GB" sz="2400" b="1" kern="1200" dirty="0" err="1" smtClean="0">
                          <a:solidFill>
                            <a:srgbClr val="002060"/>
                          </a:solidFill>
                          <a:latin typeface="+mn-lt"/>
                          <a:ea typeface="+mn-ea"/>
                          <a:cs typeface="+mn-cs"/>
                        </a:rPr>
                        <a:t>Hyperlactatemia</a:t>
                      </a:r>
                      <a:r>
                        <a:rPr lang="en-GB" sz="2400" b="1" kern="1200" dirty="0" smtClean="0">
                          <a:solidFill>
                            <a:srgbClr val="002060"/>
                          </a:solidFill>
                          <a:latin typeface="+mn-lt"/>
                          <a:ea typeface="+mn-ea"/>
                          <a:cs typeface="+mn-cs"/>
                        </a:rPr>
                        <a:t> / Lactic Acidosis</a:t>
                      </a:r>
                    </a:p>
                    <a:p>
                      <a:endParaRPr lang="en-GB" sz="24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kern="1200" dirty="0" smtClean="0">
                          <a:solidFill>
                            <a:srgbClr val="002060"/>
                          </a:solidFill>
                          <a:latin typeface="+mn-lt"/>
                          <a:ea typeface="+mn-ea"/>
                          <a:cs typeface="+mn-cs"/>
                        </a:rPr>
                        <a:t>d4T &gt; </a:t>
                      </a:r>
                      <a:r>
                        <a:rPr lang="en-GB" sz="2400" b="1" kern="1200" dirty="0" err="1" smtClean="0">
                          <a:solidFill>
                            <a:srgbClr val="002060"/>
                          </a:solidFill>
                          <a:latin typeface="+mn-lt"/>
                          <a:ea typeface="+mn-ea"/>
                          <a:cs typeface="+mn-cs"/>
                        </a:rPr>
                        <a:t>ddI</a:t>
                      </a:r>
                      <a:r>
                        <a:rPr lang="en-GB" sz="2400" b="1" kern="1200" dirty="0" smtClean="0">
                          <a:solidFill>
                            <a:srgbClr val="002060"/>
                          </a:solidFill>
                          <a:latin typeface="+mn-lt"/>
                          <a:ea typeface="+mn-ea"/>
                          <a:cs typeface="+mn-cs"/>
                        </a:rPr>
                        <a:t> &gt; ZDV &gt; other NRTIs</a:t>
                      </a:r>
                    </a:p>
                  </a:txBody>
                  <a:tcPr marT="45726" marB="45726"/>
                </a:tc>
              </a:tr>
              <a:tr h="666467">
                <a:tc>
                  <a:txBody>
                    <a:bodyPr/>
                    <a:lstStyle/>
                    <a:p>
                      <a:r>
                        <a:rPr lang="en-GB" sz="2400" dirty="0" err="1" smtClean="0"/>
                        <a:t>Lipoatrophy</a:t>
                      </a:r>
                      <a:r>
                        <a:rPr lang="en-GB" sz="2400" dirty="0" smtClean="0"/>
                        <a:t> / </a:t>
                      </a:r>
                      <a:r>
                        <a:rPr lang="en-GB" sz="2400" dirty="0" err="1" smtClean="0"/>
                        <a:t>Lipohypertrophy</a:t>
                      </a:r>
                      <a:endParaRPr lang="en-GB" sz="2400" dirty="0" smtClean="0"/>
                    </a:p>
                    <a:p>
                      <a:r>
                        <a:rPr lang="en-GB" sz="2400" dirty="0" smtClean="0"/>
                        <a:t>(LYPODYSTROPHY)</a:t>
                      </a:r>
                      <a:endParaRPr lang="en-GB" sz="24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chemeClr val="dk1"/>
                          </a:solidFill>
                          <a:latin typeface="+mn-lt"/>
                          <a:ea typeface="+mn-ea"/>
                          <a:cs typeface="+mn-cs"/>
                        </a:rPr>
                        <a:t>d4T &gt; ZDV &gt; other NRTIs</a:t>
                      </a:r>
                    </a:p>
                    <a:p>
                      <a:endParaRPr lang="en-GB" sz="2400" dirty="0"/>
                    </a:p>
                  </a:txBody>
                  <a:tcPr marT="45726" marB="45726"/>
                </a:tc>
              </a:tr>
              <a:tr h="437634">
                <a:tc>
                  <a:txBody>
                    <a:bodyPr/>
                    <a:lstStyle/>
                    <a:p>
                      <a:r>
                        <a:rPr lang="en-GB" sz="2400" dirty="0" smtClean="0"/>
                        <a:t>Peripheral neuropathy</a:t>
                      </a:r>
                      <a:endParaRPr lang="en-GB" sz="24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2400" kern="1200" dirty="0" err="1" smtClean="0">
                          <a:solidFill>
                            <a:schemeClr val="dk1"/>
                          </a:solidFill>
                          <a:latin typeface="+mn-lt"/>
                          <a:ea typeface="+mn-ea"/>
                          <a:cs typeface="+mn-cs"/>
                        </a:rPr>
                        <a:t>ddC</a:t>
                      </a:r>
                      <a:r>
                        <a:rPr lang="fr-CH" sz="2400" kern="1200" dirty="0" smtClean="0">
                          <a:solidFill>
                            <a:schemeClr val="dk1"/>
                          </a:solidFill>
                          <a:latin typeface="+mn-lt"/>
                          <a:ea typeface="+mn-ea"/>
                          <a:cs typeface="+mn-cs"/>
                        </a:rPr>
                        <a:t> &gt; d4T &gt; </a:t>
                      </a:r>
                      <a:r>
                        <a:rPr lang="fr-CH" sz="2400" kern="1200" dirty="0" err="1" smtClean="0">
                          <a:solidFill>
                            <a:schemeClr val="dk1"/>
                          </a:solidFill>
                          <a:latin typeface="+mn-lt"/>
                          <a:ea typeface="+mn-ea"/>
                          <a:cs typeface="+mn-cs"/>
                        </a:rPr>
                        <a:t>ddI</a:t>
                      </a:r>
                      <a:endParaRPr lang="en-GB" sz="2400" kern="1200" dirty="0" smtClean="0">
                        <a:solidFill>
                          <a:schemeClr val="dk1"/>
                        </a:solidFill>
                        <a:latin typeface="+mn-lt"/>
                        <a:ea typeface="+mn-ea"/>
                        <a:cs typeface="+mn-cs"/>
                      </a:endParaRPr>
                    </a:p>
                  </a:txBody>
                  <a:tcPr marT="45726" marB="45726"/>
                </a:tc>
              </a:tr>
              <a:tr h="475723">
                <a:tc>
                  <a:txBody>
                    <a:bodyPr/>
                    <a:lstStyle/>
                    <a:p>
                      <a:r>
                        <a:rPr lang="en-GB" sz="2400" dirty="0" smtClean="0"/>
                        <a:t>HIV-associated</a:t>
                      </a:r>
                      <a:r>
                        <a:rPr lang="en-GB" sz="2400" baseline="0" dirty="0" smtClean="0"/>
                        <a:t> neuromuscular weakness</a:t>
                      </a:r>
                      <a:endParaRPr lang="en-GB" sz="24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2400" kern="1200" dirty="0" smtClean="0">
                          <a:solidFill>
                            <a:schemeClr val="dk1"/>
                          </a:solidFill>
                          <a:latin typeface="+mn-lt"/>
                          <a:ea typeface="+mn-ea"/>
                          <a:cs typeface="+mn-cs"/>
                        </a:rPr>
                        <a:t>?d4T &gt; </a:t>
                      </a:r>
                      <a:r>
                        <a:rPr lang="fr-CH" sz="2400" kern="1200" dirty="0" err="1" smtClean="0">
                          <a:solidFill>
                            <a:schemeClr val="dk1"/>
                          </a:solidFill>
                          <a:latin typeface="+mn-lt"/>
                          <a:ea typeface="+mn-ea"/>
                          <a:cs typeface="+mn-cs"/>
                        </a:rPr>
                        <a:t>other</a:t>
                      </a:r>
                      <a:r>
                        <a:rPr lang="fr-CH" sz="2400" kern="1200" dirty="0" smtClean="0">
                          <a:solidFill>
                            <a:schemeClr val="dk1"/>
                          </a:solidFill>
                          <a:latin typeface="+mn-lt"/>
                          <a:ea typeface="+mn-ea"/>
                          <a:cs typeface="+mn-cs"/>
                        </a:rPr>
                        <a:t> </a:t>
                      </a:r>
                      <a:r>
                        <a:rPr lang="fr-CH" sz="2400" kern="1200" dirty="0" err="1" smtClean="0">
                          <a:solidFill>
                            <a:schemeClr val="dk1"/>
                          </a:solidFill>
                          <a:latin typeface="+mn-lt"/>
                          <a:ea typeface="+mn-ea"/>
                          <a:cs typeface="+mn-cs"/>
                        </a:rPr>
                        <a:t>NRTIs</a:t>
                      </a:r>
                      <a:endParaRPr lang="en-GB" sz="2400" kern="1200" dirty="0" smtClean="0">
                        <a:solidFill>
                          <a:schemeClr val="dk1"/>
                        </a:solidFill>
                        <a:latin typeface="+mn-lt"/>
                        <a:ea typeface="+mn-ea"/>
                        <a:cs typeface="+mn-cs"/>
                      </a:endParaRPr>
                    </a:p>
                  </a:txBody>
                  <a:tcPr marT="45726" marB="45726"/>
                </a:tc>
              </a:tr>
              <a:tr h="398963">
                <a:tc>
                  <a:txBody>
                    <a:bodyPr/>
                    <a:lstStyle/>
                    <a:p>
                      <a:r>
                        <a:rPr lang="en-GB" sz="2400" dirty="0" smtClean="0"/>
                        <a:t>Pancreatitis</a:t>
                      </a:r>
                      <a:endParaRPr lang="en-GB" sz="24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2400" kern="1200" dirty="0" err="1" smtClean="0">
                          <a:solidFill>
                            <a:schemeClr val="dk1"/>
                          </a:solidFill>
                          <a:latin typeface="+mn-lt"/>
                          <a:ea typeface="+mn-ea"/>
                          <a:cs typeface="+mn-cs"/>
                        </a:rPr>
                        <a:t>ddI</a:t>
                      </a:r>
                      <a:r>
                        <a:rPr lang="fr-CH" sz="2400" kern="1200" dirty="0" smtClean="0">
                          <a:solidFill>
                            <a:schemeClr val="dk1"/>
                          </a:solidFill>
                          <a:latin typeface="+mn-lt"/>
                          <a:ea typeface="+mn-ea"/>
                          <a:cs typeface="+mn-cs"/>
                        </a:rPr>
                        <a:t> &gt; </a:t>
                      </a:r>
                      <a:r>
                        <a:rPr lang="fr-CH" sz="2400" kern="1200" dirty="0" err="1" smtClean="0">
                          <a:solidFill>
                            <a:schemeClr val="dk1"/>
                          </a:solidFill>
                          <a:latin typeface="+mn-lt"/>
                          <a:ea typeface="+mn-ea"/>
                          <a:cs typeface="+mn-cs"/>
                        </a:rPr>
                        <a:t>other</a:t>
                      </a:r>
                      <a:r>
                        <a:rPr lang="fr-CH" sz="2400" kern="1200" dirty="0" smtClean="0">
                          <a:solidFill>
                            <a:schemeClr val="dk1"/>
                          </a:solidFill>
                          <a:latin typeface="+mn-lt"/>
                          <a:ea typeface="+mn-ea"/>
                          <a:cs typeface="+mn-cs"/>
                        </a:rPr>
                        <a:t> </a:t>
                      </a:r>
                      <a:r>
                        <a:rPr lang="fr-CH" sz="2400" kern="1200" dirty="0" err="1" smtClean="0">
                          <a:solidFill>
                            <a:schemeClr val="dk1"/>
                          </a:solidFill>
                          <a:latin typeface="+mn-lt"/>
                          <a:ea typeface="+mn-ea"/>
                          <a:cs typeface="+mn-cs"/>
                        </a:rPr>
                        <a:t>NRTIs</a:t>
                      </a:r>
                      <a:endParaRPr lang="en-GB" sz="2400" kern="1200" dirty="0" smtClean="0">
                        <a:solidFill>
                          <a:schemeClr val="dk1"/>
                        </a:solidFill>
                        <a:latin typeface="+mn-lt"/>
                        <a:ea typeface="+mn-ea"/>
                        <a:cs typeface="+mn-cs"/>
                      </a:endParaRPr>
                    </a:p>
                  </a:txBody>
                  <a:tcPr marT="45726" marB="45726"/>
                </a:tc>
              </a:tr>
              <a:tr h="411769">
                <a:tc>
                  <a:txBody>
                    <a:bodyPr/>
                    <a:lstStyle/>
                    <a:p>
                      <a:r>
                        <a:rPr lang="en-GB" sz="2400" dirty="0" smtClean="0"/>
                        <a:t>Hepatic </a:t>
                      </a:r>
                      <a:r>
                        <a:rPr lang="en-GB" sz="2400" dirty="0" err="1" smtClean="0"/>
                        <a:t>Steatosis</a:t>
                      </a:r>
                      <a:endParaRPr lang="en-GB" sz="24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chemeClr val="dk1"/>
                          </a:solidFill>
                          <a:latin typeface="+mn-lt"/>
                          <a:ea typeface="+mn-ea"/>
                          <a:cs typeface="+mn-cs"/>
                        </a:rPr>
                        <a:t>D4T &gt; </a:t>
                      </a:r>
                      <a:r>
                        <a:rPr lang="en-GB" sz="2400" kern="1200" dirty="0" err="1" smtClean="0">
                          <a:solidFill>
                            <a:schemeClr val="dk1"/>
                          </a:solidFill>
                          <a:latin typeface="+mn-lt"/>
                          <a:ea typeface="+mn-ea"/>
                          <a:cs typeface="+mn-cs"/>
                        </a:rPr>
                        <a:t>ddI</a:t>
                      </a:r>
                      <a:endParaRPr lang="en-GB" sz="2400" kern="1200" dirty="0" smtClean="0">
                        <a:solidFill>
                          <a:schemeClr val="dk1"/>
                        </a:solidFill>
                        <a:latin typeface="+mn-lt"/>
                        <a:ea typeface="+mn-ea"/>
                        <a:cs typeface="+mn-cs"/>
                      </a:endParaRPr>
                    </a:p>
                  </a:txBody>
                  <a:tcPr marT="45726" marB="45726"/>
                </a:tc>
              </a:tr>
              <a:tr h="488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chemeClr val="dk1"/>
                          </a:solidFill>
                          <a:latin typeface="+mn-lt"/>
                          <a:ea typeface="+mn-ea"/>
                          <a:cs typeface="+mn-cs"/>
                        </a:rPr>
                        <a:t>Skeletal Myopathy / Cardiomyopathy</a:t>
                      </a:r>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chemeClr val="dk1"/>
                          </a:solidFill>
                          <a:latin typeface="+mn-lt"/>
                          <a:ea typeface="+mn-ea"/>
                          <a:cs typeface="+mn-cs"/>
                        </a:rPr>
                        <a:t>ZDV</a:t>
                      </a:r>
                    </a:p>
                  </a:txBody>
                  <a:tcPr marT="45726" marB="45726"/>
                </a:tc>
              </a:tr>
              <a:tr h="635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chemeClr val="dk1"/>
                          </a:solidFill>
                          <a:latin typeface="+mn-lt"/>
                          <a:ea typeface="+mn-ea"/>
                          <a:cs typeface="+mn-cs"/>
                        </a:rPr>
                        <a:t>Adverse effects on maternal / </a:t>
                      </a:r>
                      <a:r>
                        <a:rPr lang="en-GB" sz="2400" kern="1200" dirty="0" err="1" smtClean="0">
                          <a:solidFill>
                            <a:schemeClr val="dk1"/>
                          </a:solidFill>
                          <a:latin typeface="+mn-lt"/>
                          <a:ea typeface="+mn-ea"/>
                          <a:cs typeface="+mn-cs"/>
                        </a:rPr>
                        <a:t>fetal</a:t>
                      </a:r>
                      <a:r>
                        <a:rPr lang="en-GB" sz="2400" kern="1200" dirty="0" smtClean="0">
                          <a:solidFill>
                            <a:schemeClr val="dk1"/>
                          </a:solidFill>
                          <a:latin typeface="+mn-lt"/>
                          <a:ea typeface="+mn-ea"/>
                          <a:cs typeface="+mn-cs"/>
                        </a:rPr>
                        <a:t> health</a:t>
                      </a:r>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chemeClr val="dk1"/>
                          </a:solidFill>
                          <a:latin typeface="+mn-lt"/>
                          <a:ea typeface="+mn-ea"/>
                          <a:cs typeface="+mn-cs"/>
                        </a:rPr>
                        <a:t>d4T + </a:t>
                      </a:r>
                      <a:r>
                        <a:rPr lang="en-GB" sz="2400" kern="1200" dirty="0" err="1" smtClean="0">
                          <a:solidFill>
                            <a:schemeClr val="dk1"/>
                          </a:solidFill>
                          <a:latin typeface="+mn-lt"/>
                          <a:ea typeface="+mn-ea"/>
                          <a:cs typeface="+mn-cs"/>
                        </a:rPr>
                        <a:t>ddI</a:t>
                      </a:r>
                    </a:p>
                    <a:p>
                      <a:endParaRPr lang="en-GB" sz="2400" dirty="0"/>
                    </a:p>
                  </a:txBody>
                  <a:tcPr marT="45726" marB="45726"/>
                </a:tc>
              </a:tr>
            </a:tbl>
          </a:graphicData>
        </a:graphic>
      </p:graphicFrame>
    </p:spTree>
    <p:extLst>
      <p:ext uri="{BB962C8B-B14F-4D97-AF65-F5344CB8AC3E}">
        <p14:creationId xmlns:p14="http://schemas.microsoft.com/office/powerpoint/2010/main" val="11770925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8" name="Rectangle 4"/>
          <p:cNvSpPr>
            <a:spLocks noGrp="1" noChangeArrowheads="1"/>
          </p:cNvSpPr>
          <p:nvPr>
            <p:ph type="ctrTitle"/>
          </p:nvPr>
        </p:nvSpPr>
        <p:spPr>
          <a:xfrm>
            <a:off x="339425" y="1811760"/>
            <a:ext cx="7772400" cy="1470025"/>
          </a:xfrm>
        </p:spPr>
        <p:txBody>
          <a:bodyPr/>
          <a:lstStyle/>
          <a:p>
            <a:r>
              <a:rPr lang="en-US" altLang="id-ID" b="1" dirty="0" err="1" smtClean="0">
                <a:solidFill>
                  <a:srgbClr val="7030A0"/>
                </a:solidFill>
              </a:rPr>
              <a:t>Lipod</a:t>
            </a:r>
            <a:r>
              <a:rPr lang="id-ID" altLang="id-ID" b="1" dirty="0" smtClean="0">
                <a:solidFill>
                  <a:srgbClr val="7030A0"/>
                </a:solidFill>
              </a:rPr>
              <a:t>i</a:t>
            </a:r>
            <a:r>
              <a:rPr lang="en-US" altLang="id-ID" b="1" dirty="0" err="1" smtClean="0">
                <a:solidFill>
                  <a:srgbClr val="7030A0"/>
                </a:solidFill>
              </a:rPr>
              <a:t>stro</a:t>
            </a:r>
            <a:r>
              <a:rPr lang="id-ID" altLang="id-ID" b="1" dirty="0" smtClean="0">
                <a:solidFill>
                  <a:srgbClr val="7030A0"/>
                </a:solidFill>
              </a:rPr>
              <a:t>fi</a:t>
            </a:r>
            <a:endParaRPr lang="en-US" altLang="id-ID" b="1" dirty="0">
              <a:solidFill>
                <a:srgbClr val="7030A0"/>
              </a:solidFill>
            </a:endParaRPr>
          </a:p>
        </p:txBody>
      </p:sp>
    </p:spTree>
    <p:extLst>
      <p:ext uri="{BB962C8B-B14F-4D97-AF65-F5344CB8AC3E}">
        <p14:creationId xmlns:p14="http://schemas.microsoft.com/office/powerpoint/2010/main" val="8726184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38200" y="228600"/>
            <a:ext cx="8305800" cy="685800"/>
          </a:xfrm>
        </p:spPr>
        <p:txBody>
          <a:bodyPr/>
          <a:lstStyle/>
          <a:p>
            <a:pPr eaLnBrk="1" hangingPunct="1"/>
            <a:r>
              <a:rPr lang="en-US" altLang="id-ID" sz="3600" dirty="0" err="1" smtClean="0">
                <a:latin typeface="Arial" pitchFamily="34" charset="0"/>
              </a:rPr>
              <a:t>Lipoatro</a:t>
            </a:r>
            <a:r>
              <a:rPr lang="id-ID" altLang="id-ID" sz="3600" dirty="0" smtClean="0">
                <a:latin typeface="Arial" pitchFamily="34" charset="0"/>
              </a:rPr>
              <a:t>fi </a:t>
            </a:r>
            <a:r>
              <a:rPr lang="en-US" altLang="id-ID" sz="3600" dirty="0" smtClean="0">
                <a:latin typeface="Arial" pitchFamily="34" charset="0"/>
              </a:rPr>
              <a:t>NRTI</a:t>
            </a:r>
          </a:p>
        </p:txBody>
      </p:sp>
      <p:graphicFrame>
        <p:nvGraphicFramePr>
          <p:cNvPr id="5" name="Object 3"/>
          <p:cNvGraphicFramePr>
            <a:graphicFrameLocks noGrp="1" noChangeAspect="1"/>
          </p:cNvGraphicFramePr>
          <p:nvPr>
            <p:ph idx="1"/>
            <p:extLst>
              <p:ext uri="{D42A27DB-BD31-4B8C-83A1-F6EECF244321}">
                <p14:modId xmlns:p14="http://schemas.microsoft.com/office/powerpoint/2010/main" val="3255216373"/>
              </p:ext>
            </p:extLst>
          </p:nvPr>
        </p:nvGraphicFramePr>
        <p:xfrm>
          <a:off x="1067680" y="1503225"/>
          <a:ext cx="7953375" cy="4446588"/>
        </p:xfrm>
        <a:graphic>
          <a:graphicData uri="http://schemas.openxmlformats.org/presentationml/2006/ole">
            <mc:AlternateContent xmlns:mc="http://schemas.openxmlformats.org/markup-compatibility/2006">
              <mc:Choice xmlns:v="urn:schemas-microsoft-com:vml" Requires="v">
                <p:oleObj spid="_x0000_s5135" name="Chart" r:id="rId3" imgW="7905750" imgH="4419600" progId="MSGraph.Chart.8">
                  <p:embed followColorScheme="full"/>
                </p:oleObj>
              </mc:Choice>
              <mc:Fallback>
                <p:oleObj name="Chart" r:id="rId3" imgW="7905750" imgH="4419600" progId="MSGraph.Chart.8">
                  <p:embed followColorScheme="full"/>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680" y="1503225"/>
                        <a:ext cx="7953375" cy="4446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4"/>
          <p:cNvSpPr txBox="1">
            <a:spLocks noChangeArrowheads="1"/>
          </p:cNvSpPr>
          <p:nvPr/>
        </p:nvSpPr>
        <p:spPr bwMode="auto">
          <a:xfrm rot="16200000">
            <a:off x="-1309815" y="3514013"/>
            <a:ext cx="4529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US" altLang="id-ID" b="1"/>
              <a:t>Patients with lipoatrophy, %</a:t>
            </a:r>
          </a:p>
        </p:txBody>
      </p:sp>
      <p:sp>
        <p:nvSpPr>
          <p:cNvPr id="7" name="Rectangle 12"/>
          <p:cNvSpPr>
            <a:spLocks noChangeArrowheads="1"/>
          </p:cNvSpPr>
          <p:nvPr/>
        </p:nvSpPr>
        <p:spPr bwMode="auto">
          <a:xfrm>
            <a:off x="6891338" y="0"/>
            <a:ext cx="2252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altLang="id-ID" b="1">
                <a:solidFill>
                  <a:schemeClr val="bg1"/>
                </a:solidFill>
                <a:latin typeface="Arial Narrow" pitchFamily="34" charset="0"/>
              </a:rPr>
              <a:t>ACTG 5142</a:t>
            </a:r>
          </a:p>
        </p:txBody>
      </p:sp>
      <p:sp>
        <p:nvSpPr>
          <p:cNvPr id="8" name="Text Box 20"/>
          <p:cNvSpPr txBox="1">
            <a:spLocks noChangeArrowheads="1"/>
          </p:cNvSpPr>
          <p:nvPr/>
        </p:nvSpPr>
        <p:spPr bwMode="auto">
          <a:xfrm>
            <a:off x="7225155" y="5846635"/>
            <a:ext cx="1893888" cy="942975"/>
          </a:xfrm>
          <a:prstGeom prst="rect">
            <a:avLst/>
          </a:prstGeom>
          <a:solidFill>
            <a:schemeClr val="tx2"/>
          </a:solidFill>
          <a:ln>
            <a:noFill/>
          </a:ln>
          <a:extLst>
            <a:ext uri="{91240B29-F687-4F45-9708-019B960494DF}">
              <a14:hiddenLine xmlns:a14="http://schemas.microsoft.com/office/drawing/2010/main" w="222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id-ID" sz="1400" b="1" i="1" u="sng" dirty="0">
                <a:solidFill>
                  <a:schemeClr val="bg1"/>
                </a:solidFill>
              </a:rPr>
              <a:t>P</a:t>
            </a:r>
            <a:r>
              <a:rPr lang="en-US" altLang="id-ID" sz="1400" b="1" u="sng" dirty="0">
                <a:solidFill>
                  <a:schemeClr val="bg1"/>
                </a:solidFill>
              </a:rPr>
              <a:t> values at week 96</a:t>
            </a:r>
            <a:r>
              <a:rPr lang="en-US" altLang="id-ID" sz="1400" b="1" dirty="0">
                <a:solidFill>
                  <a:schemeClr val="bg1"/>
                </a:solidFill>
              </a:rPr>
              <a:t>          </a:t>
            </a:r>
          </a:p>
          <a:p>
            <a:pPr eaLnBrk="1" hangingPunct="1"/>
            <a:r>
              <a:rPr lang="en-US" altLang="id-ID" sz="1400" dirty="0">
                <a:solidFill>
                  <a:schemeClr val="bg1"/>
                </a:solidFill>
              </a:rPr>
              <a:t>ZDV vs TDF:  &lt;0.001</a:t>
            </a:r>
          </a:p>
          <a:p>
            <a:pPr eaLnBrk="1" hangingPunct="1"/>
            <a:r>
              <a:rPr lang="en-US" altLang="id-ID" sz="1400" dirty="0">
                <a:solidFill>
                  <a:schemeClr val="bg1"/>
                </a:solidFill>
              </a:rPr>
              <a:t>d4T vs TDF:   &lt;0.001</a:t>
            </a:r>
          </a:p>
          <a:p>
            <a:pPr eaLnBrk="1" hangingPunct="1"/>
            <a:r>
              <a:rPr lang="en-US" altLang="id-ID" sz="1400" dirty="0">
                <a:solidFill>
                  <a:schemeClr val="bg1"/>
                </a:solidFill>
              </a:rPr>
              <a:t>d4T vs ZDV:     0.038</a:t>
            </a:r>
          </a:p>
        </p:txBody>
      </p:sp>
      <p:sp>
        <p:nvSpPr>
          <p:cNvPr id="9" name="Text Box 7"/>
          <p:cNvSpPr txBox="1">
            <a:spLocks noChangeArrowheads="1"/>
          </p:cNvSpPr>
          <p:nvPr/>
        </p:nvSpPr>
        <p:spPr bwMode="auto">
          <a:xfrm>
            <a:off x="727370" y="6400800"/>
            <a:ext cx="6163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id-ID" sz="1200" dirty="0" err="1"/>
              <a:t>Haubrich</a:t>
            </a:r>
            <a:r>
              <a:rPr lang="en-US" altLang="id-ID" sz="1200" dirty="0"/>
              <a:t> RH, et al. 14</a:t>
            </a:r>
            <a:r>
              <a:rPr lang="en-US" altLang="id-ID" sz="1200" baseline="30000" dirty="0"/>
              <a:t>th</a:t>
            </a:r>
            <a:r>
              <a:rPr lang="en-US" altLang="id-ID" sz="1200" dirty="0"/>
              <a:t> Conference on Retroviruses and Opportunistic Infections, 2007.</a:t>
            </a:r>
          </a:p>
        </p:txBody>
      </p:sp>
    </p:spTree>
    <p:extLst>
      <p:ext uri="{BB962C8B-B14F-4D97-AF65-F5344CB8AC3E}">
        <p14:creationId xmlns:p14="http://schemas.microsoft.com/office/powerpoint/2010/main" val="33195322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ChangeArrowheads="1"/>
          </p:cNvSpPr>
          <p:nvPr>
            <p:ph type="title"/>
          </p:nvPr>
        </p:nvSpPr>
        <p:spPr>
          <a:xfrm>
            <a:off x="762010" y="80668"/>
            <a:ext cx="8229600" cy="1143000"/>
          </a:xfrm>
        </p:spPr>
        <p:txBody>
          <a:bodyPr>
            <a:normAutofit/>
          </a:bodyPr>
          <a:lstStyle/>
          <a:p>
            <a:r>
              <a:rPr lang="id-ID" altLang="id-ID" sz="4000" b="1" dirty="0" smtClean="0">
                <a:solidFill>
                  <a:srgbClr val="7030A0"/>
                </a:solidFill>
              </a:rPr>
              <a:t>Toksisitas ARV</a:t>
            </a:r>
            <a:r>
              <a:rPr lang="en-US" altLang="id-ID" sz="4000" b="1" dirty="0" smtClean="0">
                <a:solidFill>
                  <a:srgbClr val="7030A0"/>
                </a:solidFill>
              </a:rPr>
              <a:t>: </a:t>
            </a:r>
            <a:r>
              <a:rPr lang="en-US" altLang="id-ID" sz="4000" b="1" dirty="0" err="1" smtClean="0">
                <a:solidFill>
                  <a:srgbClr val="7030A0"/>
                </a:solidFill>
              </a:rPr>
              <a:t>Lipod</a:t>
            </a:r>
            <a:r>
              <a:rPr lang="id-ID" altLang="id-ID" sz="4000" b="1" dirty="0" smtClean="0">
                <a:solidFill>
                  <a:srgbClr val="7030A0"/>
                </a:solidFill>
              </a:rPr>
              <a:t>i</a:t>
            </a:r>
            <a:r>
              <a:rPr lang="en-US" altLang="id-ID" sz="4000" b="1" dirty="0" err="1" smtClean="0">
                <a:solidFill>
                  <a:srgbClr val="7030A0"/>
                </a:solidFill>
              </a:rPr>
              <a:t>stro</a:t>
            </a:r>
            <a:r>
              <a:rPr lang="id-ID" altLang="id-ID" sz="4000" b="1" dirty="0" smtClean="0">
                <a:solidFill>
                  <a:srgbClr val="7030A0"/>
                </a:solidFill>
              </a:rPr>
              <a:t>fi</a:t>
            </a:r>
            <a:endParaRPr lang="en-US" altLang="id-ID" sz="4000" b="1" dirty="0">
              <a:solidFill>
                <a:srgbClr val="7030A0"/>
              </a:solidFill>
            </a:endParaRPr>
          </a:p>
        </p:txBody>
      </p:sp>
      <p:sp>
        <p:nvSpPr>
          <p:cNvPr id="860163" name="Rectangle 3"/>
          <p:cNvSpPr>
            <a:spLocks noGrp="1" noChangeArrowheads="1"/>
          </p:cNvSpPr>
          <p:nvPr>
            <p:ph type="body" idx="1"/>
          </p:nvPr>
        </p:nvSpPr>
        <p:spPr>
          <a:xfrm>
            <a:off x="789720" y="1698193"/>
            <a:ext cx="8229600" cy="4383953"/>
          </a:xfrm>
        </p:spPr>
        <p:txBody>
          <a:bodyPr>
            <a:normAutofit/>
          </a:bodyPr>
          <a:lstStyle/>
          <a:p>
            <a:pPr>
              <a:lnSpc>
                <a:spcPct val="80000"/>
              </a:lnSpc>
            </a:pPr>
            <a:r>
              <a:rPr lang="id-ID" altLang="id-ID" dirty="0" smtClean="0"/>
              <a:t>Perubahan bentuk tubuh</a:t>
            </a:r>
            <a:endParaRPr lang="en-US" altLang="id-ID" dirty="0"/>
          </a:p>
          <a:p>
            <a:pPr lvl="1">
              <a:lnSpc>
                <a:spcPct val="80000"/>
              </a:lnSpc>
            </a:pPr>
            <a:r>
              <a:rPr lang="id-ID" altLang="id-ID" dirty="0" smtClean="0">
                <a:solidFill>
                  <a:schemeClr val="tx2"/>
                </a:solidFill>
              </a:rPr>
              <a:t>Akumulasi lemak</a:t>
            </a:r>
            <a:r>
              <a:rPr lang="en-US" altLang="id-ID" dirty="0" smtClean="0">
                <a:solidFill>
                  <a:schemeClr val="tx2"/>
                </a:solidFill>
              </a:rPr>
              <a:t> (</a:t>
            </a:r>
            <a:r>
              <a:rPr lang="en-US" altLang="id-ID" dirty="0" err="1" smtClean="0">
                <a:solidFill>
                  <a:schemeClr val="tx2"/>
                </a:solidFill>
              </a:rPr>
              <a:t>lipoh</a:t>
            </a:r>
            <a:r>
              <a:rPr lang="id-ID" altLang="id-ID" dirty="0" smtClean="0">
                <a:solidFill>
                  <a:schemeClr val="tx2"/>
                </a:solidFill>
              </a:rPr>
              <a:t>i</a:t>
            </a:r>
            <a:r>
              <a:rPr lang="en-US" altLang="id-ID" dirty="0" err="1" smtClean="0">
                <a:solidFill>
                  <a:schemeClr val="tx2"/>
                </a:solidFill>
              </a:rPr>
              <a:t>pertro</a:t>
            </a:r>
            <a:r>
              <a:rPr lang="id-ID" altLang="id-ID" dirty="0" smtClean="0">
                <a:solidFill>
                  <a:schemeClr val="tx2"/>
                </a:solidFill>
              </a:rPr>
              <a:t>fi</a:t>
            </a:r>
            <a:r>
              <a:rPr lang="en-US" altLang="id-ID" dirty="0" smtClean="0">
                <a:solidFill>
                  <a:schemeClr val="tx2"/>
                </a:solidFill>
              </a:rPr>
              <a:t>):</a:t>
            </a:r>
            <a:r>
              <a:rPr lang="en-US" altLang="id-ID" dirty="0" smtClean="0"/>
              <a:t> </a:t>
            </a:r>
            <a:r>
              <a:rPr lang="id-ID" altLang="id-ID" dirty="0" smtClean="0"/>
              <a:t>lemak s</a:t>
            </a:r>
            <a:r>
              <a:rPr lang="en-US" altLang="id-ID" dirty="0" err="1" smtClean="0"/>
              <a:t>entral</a:t>
            </a:r>
            <a:r>
              <a:rPr lang="en-US" altLang="id-ID" dirty="0" smtClean="0"/>
              <a:t> (</a:t>
            </a:r>
            <a:r>
              <a:rPr lang="id-ID" altLang="id-ID" dirty="0" smtClean="0"/>
              <a:t>terutama </a:t>
            </a:r>
            <a:r>
              <a:rPr lang="en-US" altLang="id-ID" dirty="0" smtClean="0"/>
              <a:t> </a:t>
            </a:r>
            <a:r>
              <a:rPr lang="en-US" altLang="id-ID" dirty="0" err="1" smtClean="0"/>
              <a:t>viseral</a:t>
            </a:r>
            <a:r>
              <a:rPr lang="en-US" altLang="id-ID" dirty="0" smtClean="0"/>
              <a:t>), </a:t>
            </a:r>
            <a:r>
              <a:rPr lang="id-ID" altLang="id-ID" dirty="0" smtClean="0"/>
              <a:t>lemak </a:t>
            </a:r>
            <a:r>
              <a:rPr lang="en-US" altLang="id-ID" dirty="0" err="1" smtClean="0"/>
              <a:t>dorso</a:t>
            </a:r>
            <a:r>
              <a:rPr lang="en-US" altLang="id-ID" dirty="0" smtClean="0"/>
              <a:t>-</a:t>
            </a:r>
            <a:r>
              <a:rPr lang="id-ID" altLang="id-ID" dirty="0" smtClean="0"/>
              <a:t>s</a:t>
            </a:r>
            <a:r>
              <a:rPr lang="en-US" altLang="id-ID" dirty="0" err="1" smtClean="0"/>
              <a:t>ervi</a:t>
            </a:r>
            <a:r>
              <a:rPr lang="id-ID" altLang="id-ID" dirty="0" smtClean="0"/>
              <a:t>k</a:t>
            </a:r>
            <a:r>
              <a:rPr lang="en-US" altLang="id-ID" dirty="0" smtClean="0"/>
              <a:t>al </a:t>
            </a:r>
            <a:r>
              <a:rPr lang="en-US" altLang="id-ID" dirty="0"/>
              <a:t>(</a:t>
            </a:r>
            <a:r>
              <a:rPr lang="en-US" altLang="id-ID" i="1" dirty="0"/>
              <a:t>buffalo hump</a:t>
            </a:r>
            <a:r>
              <a:rPr lang="en-US" altLang="id-ID" dirty="0"/>
              <a:t>), </a:t>
            </a:r>
            <a:r>
              <a:rPr lang="id-ID" altLang="id-ID" dirty="0" smtClean="0"/>
              <a:t>dada</a:t>
            </a:r>
            <a:r>
              <a:rPr lang="en-US" altLang="id-ID" dirty="0" smtClean="0"/>
              <a:t>, lipoma, </a:t>
            </a:r>
            <a:r>
              <a:rPr lang="id-ID" altLang="id-ID" dirty="0" smtClean="0"/>
              <a:t>di dalam otot &amp; hati</a:t>
            </a:r>
            <a:endParaRPr lang="en-US" altLang="id-ID" dirty="0"/>
          </a:p>
          <a:p>
            <a:pPr lvl="1">
              <a:lnSpc>
                <a:spcPct val="80000"/>
              </a:lnSpc>
            </a:pPr>
            <a:r>
              <a:rPr lang="id-ID" altLang="id-ID" dirty="0" smtClean="0">
                <a:solidFill>
                  <a:schemeClr val="tx2"/>
                </a:solidFill>
              </a:rPr>
              <a:t>Hilangnya lemak</a:t>
            </a:r>
            <a:r>
              <a:rPr lang="en-US" altLang="id-ID" dirty="0" smtClean="0">
                <a:solidFill>
                  <a:schemeClr val="tx2"/>
                </a:solidFill>
              </a:rPr>
              <a:t> (</a:t>
            </a:r>
            <a:r>
              <a:rPr lang="en-US" altLang="id-ID" dirty="0" err="1" smtClean="0">
                <a:solidFill>
                  <a:schemeClr val="tx2"/>
                </a:solidFill>
              </a:rPr>
              <a:t>lipoatro</a:t>
            </a:r>
            <a:r>
              <a:rPr lang="id-ID" altLang="id-ID" dirty="0" smtClean="0">
                <a:solidFill>
                  <a:schemeClr val="tx2"/>
                </a:solidFill>
              </a:rPr>
              <a:t>fi</a:t>
            </a:r>
            <a:r>
              <a:rPr lang="en-US" altLang="id-ID" dirty="0" smtClean="0">
                <a:solidFill>
                  <a:schemeClr val="tx2"/>
                </a:solidFill>
              </a:rPr>
              <a:t>):</a:t>
            </a:r>
            <a:r>
              <a:rPr lang="en-US" altLang="id-ID" dirty="0" smtClean="0"/>
              <a:t> </a:t>
            </a:r>
            <a:r>
              <a:rPr lang="id-ID" altLang="id-ID" dirty="0" smtClean="0"/>
              <a:t>muka</a:t>
            </a:r>
            <a:r>
              <a:rPr lang="en-US" altLang="id-ID" dirty="0" smtClean="0"/>
              <a:t>, e</a:t>
            </a:r>
            <a:r>
              <a:rPr lang="id-ID" altLang="id-ID" dirty="0" smtClean="0"/>
              <a:t>ks</a:t>
            </a:r>
            <a:r>
              <a:rPr lang="en-US" altLang="id-ID" dirty="0" err="1" smtClean="0"/>
              <a:t>tremit</a:t>
            </a:r>
            <a:r>
              <a:rPr lang="id-ID" altLang="id-ID" dirty="0" smtClean="0"/>
              <a:t>a</a:t>
            </a:r>
            <a:r>
              <a:rPr lang="en-US" altLang="id-ID" dirty="0" smtClean="0"/>
              <a:t>s</a:t>
            </a:r>
            <a:r>
              <a:rPr lang="en-US" altLang="id-ID" dirty="0"/>
              <a:t>, </a:t>
            </a:r>
            <a:r>
              <a:rPr lang="id-ID" altLang="id-ID" dirty="0" smtClean="0"/>
              <a:t>bokong</a:t>
            </a:r>
            <a:r>
              <a:rPr lang="en-US" altLang="id-ID" dirty="0" smtClean="0"/>
              <a:t>, </a:t>
            </a:r>
            <a:r>
              <a:rPr lang="id-ID" altLang="id-ID" dirty="0" smtClean="0"/>
              <a:t>d</a:t>
            </a:r>
            <a:r>
              <a:rPr lang="en-US" altLang="id-ID" dirty="0" smtClean="0"/>
              <a:t>an </a:t>
            </a:r>
            <a:r>
              <a:rPr lang="id-ID" altLang="id-ID" dirty="0" smtClean="0"/>
              <a:t>tubuh</a:t>
            </a:r>
            <a:endParaRPr lang="en-US" altLang="id-ID" dirty="0"/>
          </a:p>
          <a:p>
            <a:pPr>
              <a:lnSpc>
                <a:spcPct val="80000"/>
              </a:lnSpc>
            </a:pPr>
            <a:r>
              <a:rPr lang="id-ID" altLang="id-ID" dirty="0" smtClean="0"/>
              <a:t>L</a:t>
            </a:r>
            <a:r>
              <a:rPr lang="en-US" altLang="id-ID" dirty="0" err="1" smtClean="0"/>
              <a:t>ipoatro</a:t>
            </a:r>
            <a:r>
              <a:rPr lang="id-ID" altLang="id-ID" dirty="0" smtClean="0"/>
              <a:t>fi d</a:t>
            </a:r>
            <a:r>
              <a:rPr lang="en-US" altLang="id-ID" dirty="0" smtClean="0"/>
              <a:t>an </a:t>
            </a:r>
            <a:r>
              <a:rPr lang="en-US" altLang="id-ID" dirty="0" err="1" smtClean="0"/>
              <a:t>lipoh</a:t>
            </a:r>
            <a:r>
              <a:rPr lang="id-ID" altLang="id-ID" dirty="0" smtClean="0"/>
              <a:t>i</a:t>
            </a:r>
            <a:r>
              <a:rPr lang="en-US" altLang="id-ID" dirty="0" err="1" smtClean="0"/>
              <a:t>pertro</a:t>
            </a:r>
            <a:r>
              <a:rPr lang="id-ID" altLang="id-ID" dirty="0" smtClean="0"/>
              <a:t>fi dapat terjadi bersamaan</a:t>
            </a:r>
            <a:endParaRPr lang="en-US" altLang="id-ID" dirty="0"/>
          </a:p>
          <a:p>
            <a:pPr>
              <a:lnSpc>
                <a:spcPct val="80000"/>
              </a:lnSpc>
            </a:pPr>
            <a:r>
              <a:rPr lang="id-ID" altLang="id-ID" dirty="0" smtClean="0"/>
              <a:t>Bisa timbul hi</a:t>
            </a:r>
            <a:r>
              <a:rPr lang="en-US" altLang="id-ID" dirty="0" err="1" smtClean="0"/>
              <a:t>perlipidemia</a:t>
            </a:r>
            <a:r>
              <a:rPr lang="en-US" altLang="id-ID" dirty="0" smtClean="0"/>
              <a:t> </a:t>
            </a:r>
            <a:r>
              <a:rPr lang="id-ID" altLang="id-ID" dirty="0" smtClean="0"/>
              <a:t>d</a:t>
            </a:r>
            <a:r>
              <a:rPr lang="en-US" altLang="id-ID" dirty="0" smtClean="0"/>
              <a:t>an </a:t>
            </a:r>
            <a:r>
              <a:rPr lang="id-ID" altLang="id-ID" dirty="0" smtClean="0"/>
              <a:t>resistensi </a:t>
            </a:r>
            <a:r>
              <a:rPr lang="en-US" altLang="id-ID" dirty="0" smtClean="0"/>
              <a:t>insulin</a:t>
            </a:r>
            <a:endParaRPr lang="en-US" altLang="id-ID" dirty="0"/>
          </a:p>
        </p:txBody>
      </p:sp>
    </p:spTree>
    <p:custDataLst>
      <p:tags r:id="rId1"/>
    </p:custDataLst>
    <p:extLst>
      <p:ext uri="{BB962C8B-B14F-4D97-AF65-F5344CB8AC3E}">
        <p14:creationId xmlns:p14="http://schemas.microsoft.com/office/powerpoint/2010/main" val="24399394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8498" name="Picture 2"/>
          <p:cNvPicPr>
            <a:picLocks noChangeAspect="1" noChangeArrowheads="1"/>
          </p:cNvPicPr>
          <p:nvPr/>
        </p:nvPicPr>
        <p:blipFill>
          <a:blip r:embed="rId2">
            <a:extLst>
              <a:ext uri="{28A0092B-C50C-407E-A947-70E740481C1C}">
                <a14:useLocalDpi xmlns:a14="http://schemas.microsoft.com/office/drawing/2010/main" val="0"/>
              </a:ext>
            </a:extLst>
          </a:blip>
          <a:srcRect l="20000" r="10370"/>
          <a:stretch>
            <a:fillRect/>
          </a:stretch>
        </p:blipFill>
        <p:spPr bwMode="auto">
          <a:xfrm>
            <a:off x="5029200" y="0"/>
            <a:ext cx="3581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8499" name="Line 3"/>
          <p:cNvSpPr>
            <a:spLocks noChangeShapeType="1"/>
          </p:cNvSpPr>
          <p:nvPr/>
        </p:nvSpPr>
        <p:spPr bwMode="auto">
          <a:xfrm>
            <a:off x="3276600" y="3886200"/>
            <a:ext cx="2286000" cy="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618500" name="Line 4"/>
          <p:cNvSpPr>
            <a:spLocks noChangeShapeType="1"/>
          </p:cNvSpPr>
          <p:nvPr/>
        </p:nvSpPr>
        <p:spPr bwMode="auto">
          <a:xfrm flipV="1">
            <a:off x="3733800" y="5029200"/>
            <a:ext cx="3276600" cy="7620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618501" name="Line 5"/>
          <p:cNvSpPr>
            <a:spLocks noChangeShapeType="1"/>
          </p:cNvSpPr>
          <p:nvPr/>
        </p:nvSpPr>
        <p:spPr bwMode="auto">
          <a:xfrm>
            <a:off x="3352800" y="457200"/>
            <a:ext cx="2514600" cy="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618502" name="Text Box 6"/>
          <p:cNvSpPr txBox="1">
            <a:spLocks noChangeArrowheads="1"/>
          </p:cNvSpPr>
          <p:nvPr/>
        </p:nvSpPr>
        <p:spPr bwMode="auto">
          <a:xfrm>
            <a:off x="974725" y="193675"/>
            <a:ext cx="220118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altLang="id-ID" sz="2400" dirty="0" smtClean="0">
                <a:solidFill>
                  <a:schemeClr val="tx1"/>
                </a:solidFill>
              </a:rPr>
              <a:t>L</a:t>
            </a:r>
            <a:r>
              <a:rPr lang="en-US" altLang="id-ID" sz="2400" dirty="0" err="1" smtClean="0">
                <a:solidFill>
                  <a:schemeClr val="tx1"/>
                </a:solidFill>
              </a:rPr>
              <a:t>ipoatro</a:t>
            </a:r>
            <a:r>
              <a:rPr lang="id-ID" altLang="id-ID" sz="2400" dirty="0" smtClean="0">
                <a:solidFill>
                  <a:schemeClr val="tx1"/>
                </a:solidFill>
              </a:rPr>
              <a:t>fi wajah</a:t>
            </a:r>
            <a:endParaRPr lang="en-US" altLang="id-ID" sz="2400" dirty="0">
              <a:solidFill>
                <a:schemeClr val="tx1"/>
              </a:solidFill>
            </a:endParaRPr>
          </a:p>
        </p:txBody>
      </p:sp>
      <p:sp>
        <p:nvSpPr>
          <p:cNvPr id="618503" name="Text Box 7"/>
          <p:cNvSpPr txBox="1">
            <a:spLocks noChangeArrowheads="1"/>
          </p:cNvSpPr>
          <p:nvPr/>
        </p:nvSpPr>
        <p:spPr bwMode="auto">
          <a:xfrm>
            <a:off x="865905" y="3622675"/>
            <a:ext cx="23998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altLang="id-ID" sz="2400" dirty="0" smtClean="0">
                <a:solidFill>
                  <a:schemeClr val="tx1"/>
                </a:solidFill>
              </a:rPr>
              <a:t>A</a:t>
            </a:r>
            <a:r>
              <a:rPr lang="en-US" altLang="id-ID" sz="2400" dirty="0" err="1" smtClean="0">
                <a:solidFill>
                  <a:schemeClr val="tx1"/>
                </a:solidFill>
              </a:rPr>
              <a:t>diposit</a:t>
            </a:r>
            <a:r>
              <a:rPr lang="id-ID" altLang="id-ID" sz="2400" dirty="0" smtClean="0">
                <a:solidFill>
                  <a:schemeClr val="tx1"/>
                </a:solidFill>
              </a:rPr>
              <a:t>as sentral</a:t>
            </a:r>
            <a:endParaRPr lang="en-US" altLang="id-ID" sz="2400" dirty="0">
              <a:solidFill>
                <a:schemeClr val="tx1"/>
              </a:solidFill>
            </a:endParaRPr>
          </a:p>
        </p:txBody>
      </p:sp>
      <p:sp>
        <p:nvSpPr>
          <p:cNvPr id="618504" name="Text Box 8"/>
          <p:cNvSpPr txBox="1">
            <a:spLocks noChangeArrowheads="1"/>
          </p:cNvSpPr>
          <p:nvPr/>
        </p:nvSpPr>
        <p:spPr bwMode="auto">
          <a:xfrm>
            <a:off x="1050930" y="4841875"/>
            <a:ext cx="228697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altLang="id-ID" sz="2400" dirty="0" smtClean="0">
                <a:solidFill>
                  <a:schemeClr val="tx1"/>
                </a:solidFill>
              </a:rPr>
              <a:t>Lipoatrofi </a:t>
            </a:r>
            <a:r>
              <a:rPr lang="en-US" altLang="id-ID" sz="2400" dirty="0" err="1" smtClean="0">
                <a:solidFill>
                  <a:schemeClr val="tx1"/>
                </a:solidFill>
              </a:rPr>
              <a:t>Peri</a:t>
            </a:r>
            <a:r>
              <a:rPr lang="id-ID" altLang="id-ID" sz="2400" dirty="0" smtClean="0">
                <a:solidFill>
                  <a:schemeClr val="tx1"/>
                </a:solidFill>
              </a:rPr>
              <a:t>f</a:t>
            </a:r>
            <a:r>
              <a:rPr lang="en-US" altLang="id-ID" sz="2400" dirty="0" err="1" smtClean="0">
                <a:solidFill>
                  <a:schemeClr val="tx1"/>
                </a:solidFill>
              </a:rPr>
              <a:t>er</a:t>
            </a:r>
            <a:endParaRPr lang="en-US" altLang="id-ID" sz="2400" dirty="0">
              <a:solidFill>
                <a:schemeClr val="tx1"/>
              </a:solidFill>
            </a:endParaRPr>
          </a:p>
        </p:txBody>
      </p:sp>
      <p:sp>
        <p:nvSpPr>
          <p:cNvPr id="618505" name="Rectangle 9"/>
          <p:cNvSpPr>
            <a:spLocks noChangeArrowheads="1"/>
          </p:cNvSpPr>
          <p:nvPr/>
        </p:nvSpPr>
        <p:spPr bwMode="auto">
          <a:xfrm>
            <a:off x="5334000" y="0"/>
            <a:ext cx="609600" cy="136525"/>
          </a:xfrm>
          <a:prstGeom prst="rect">
            <a:avLst/>
          </a:prstGeom>
          <a:solidFill>
            <a:schemeClr val="bg2"/>
          </a:solidFill>
          <a:ln w="12700">
            <a:solidFill>
              <a:schemeClr val="bg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618506" name="Text Box 10"/>
          <p:cNvSpPr txBox="1">
            <a:spLocks noChangeArrowheads="1"/>
          </p:cNvSpPr>
          <p:nvPr/>
        </p:nvSpPr>
        <p:spPr bwMode="auto">
          <a:xfrm>
            <a:off x="990600" y="2251075"/>
            <a:ext cx="24180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altLang="id-ID" sz="2400" dirty="0" smtClean="0">
                <a:solidFill>
                  <a:schemeClr val="tx1"/>
                </a:solidFill>
              </a:rPr>
              <a:t>Pembesaran dada</a:t>
            </a:r>
            <a:endParaRPr lang="en-US" altLang="id-ID" sz="2400" dirty="0">
              <a:solidFill>
                <a:schemeClr val="tx1"/>
              </a:solidFill>
            </a:endParaRPr>
          </a:p>
        </p:txBody>
      </p:sp>
      <p:sp>
        <p:nvSpPr>
          <p:cNvPr id="618507" name="Line 11"/>
          <p:cNvSpPr>
            <a:spLocks noChangeShapeType="1"/>
          </p:cNvSpPr>
          <p:nvPr/>
        </p:nvSpPr>
        <p:spPr bwMode="auto">
          <a:xfrm>
            <a:off x="3505200" y="2514600"/>
            <a:ext cx="1828800" cy="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Tree>
    <p:extLst>
      <p:ext uri="{BB962C8B-B14F-4D97-AF65-F5344CB8AC3E}">
        <p14:creationId xmlns:p14="http://schemas.microsoft.com/office/powerpoint/2010/main" val="37479455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9522" name="Picture 2" descr="Dscn0034"/>
          <p:cNvPicPr>
            <a:picLocks noChangeAspect="1" noChangeArrowheads="1"/>
          </p:cNvPicPr>
          <p:nvPr/>
        </p:nvPicPr>
        <p:blipFill>
          <a:blip r:embed="rId2">
            <a:extLst>
              <a:ext uri="{28A0092B-C50C-407E-A947-70E740481C1C}">
                <a14:useLocalDpi xmlns:a14="http://schemas.microsoft.com/office/drawing/2010/main" val="0"/>
              </a:ext>
            </a:extLst>
          </a:blip>
          <a:srcRect l="12389" r="11505"/>
          <a:stretch>
            <a:fillRect/>
          </a:stretch>
        </p:blipFill>
        <p:spPr bwMode="auto">
          <a:xfrm>
            <a:off x="1143000" y="609600"/>
            <a:ext cx="6553200" cy="5562600"/>
          </a:xfrm>
          <a:prstGeom prst="rect">
            <a:avLst/>
          </a:prstGeom>
          <a:noFill/>
          <a:extLst>
            <a:ext uri="{909E8E84-426E-40DD-AFC4-6F175D3DCCD1}">
              <a14:hiddenFill xmlns:a14="http://schemas.microsoft.com/office/drawing/2010/main">
                <a:solidFill>
                  <a:srgbClr val="FFFFFF"/>
                </a:solidFill>
              </a14:hiddenFill>
            </a:ext>
          </a:extLst>
        </p:spPr>
      </p:pic>
      <p:sp>
        <p:nvSpPr>
          <p:cNvPr id="619523" name="Text Box 3"/>
          <p:cNvSpPr txBox="1">
            <a:spLocks noChangeArrowheads="1"/>
          </p:cNvSpPr>
          <p:nvPr/>
        </p:nvSpPr>
        <p:spPr bwMode="auto">
          <a:xfrm>
            <a:off x="2736275" y="6400800"/>
            <a:ext cx="28460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altLang="id-ID" sz="2400" dirty="0" smtClean="0">
                <a:solidFill>
                  <a:schemeClr val="tx1"/>
                </a:solidFill>
              </a:rPr>
              <a:t>Lemak </a:t>
            </a:r>
            <a:r>
              <a:rPr lang="en-US" altLang="id-ID" sz="2400" dirty="0" err="1" smtClean="0">
                <a:solidFill>
                  <a:schemeClr val="tx1"/>
                </a:solidFill>
              </a:rPr>
              <a:t>Dorso</a:t>
            </a:r>
            <a:r>
              <a:rPr lang="id-ID" altLang="id-ID" sz="2400" dirty="0" smtClean="0">
                <a:solidFill>
                  <a:schemeClr val="tx1"/>
                </a:solidFill>
              </a:rPr>
              <a:t>-s</a:t>
            </a:r>
            <a:r>
              <a:rPr lang="en-US" altLang="id-ID" sz="2400" dirty="0" err="1" smtClean="0">
                <a:solidFill>
                  <a:schemeClr val="tx1"/>
                </a:solidFill>
              </a:rPr>
              <a:t>ervi</a:t>
            </a:r>
            <a:r>
              <a:rPr lang="id-ID" altLang="id-ID" sz="2400" dirty="0" smtClean="0">
                <a:solidFill>
                  <a:schemeClr val="tx1"/>
                </a:solidFill>
              </a:rPr>
              <a:t>k</a:t>
            </a:r>
            <a:r>
              <a:rPr lang="en-US" altLang="id-ID" sz="2400" dirty="0" smtClean="0">
                <a:solidFill>
                  <a:schemeClr val="tx1"/>
                </a:solidFill>
              </a:rPr>
              <a:t>al</a:t>
            </a:r>
            <a:endParaRPr lang="en-US" altLang="id-ID" sz="2400" dirty="0">
              <a:solidFill>
                <a:schemeClr val="tx1"/>
              </a:solidFill>
            </a:endParaRPr>
          </a:p>
        </p:txBody>
      </p:sp>
    </p:spTree>
    <p:extLst>
      <p:ext uri="{BB962C8B-B14F-4D97-AF65-F5344CB8AC3E}">
        <p14:creationId xmlns:p14="http://schemas.microsoft.com/office/powerpoint/2010/main" val="33905279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ChangeArrowheads="1"/>
          </p:cNvSpPr>
          <p:nvPr>
            <p:ph type="ctrTitle"/>
          </p:nvPr>
        </p:nvSpPr>
        <p:spPr>
          <a:xfrm>
            <a:off x="214730" y="1867180"/>
            <a:ext cx="7772400" cy="1470025"/>
          </a:xfrm>
        </p:spPr>
        <p:txBody>
          <a:bodyPr/>
          <a:lstStyle/>
          <a:p>
            <a:r>
              <a:rPr lang="en-US" altLang="id-ID" b="1" dirty="0" err="1" smtClean="0">
                <a:solidFill>
                  <a:srgbClr val="7030A0"/>
                </a:solidFill>
              </a:rPr>
              <a:t>Lipoh</a:t>
            </a:r>
            <a:r>
              <a:rPr lang="id-ID" altLang="id-ID" b="1" dirty="0" smtClean="0">
                <a:solidFill>
                  <a:srgbClr val="7030A0"/>
                </a:solidFill>
              </a:rPr>
              <a:t>i</a:t>
            </a:r>
            <a:r>
              <a:rPr lang="en-US" altLang="id-ID" b="1" dirty="0" err="1" smtClean="0">
                <a:solidFill>
                  <a:srgbClr val="7030A0"/>
                </a:solidFill>
              </a:rPr>
              <a:t>pertro</a:t>
            </a:r>
            <a:r>
              <a:rPr lang="id-ID" altLang="id-ID" b="1" dirty="0" smtClean="0">
                <a:solidFill>
                  <a:srgbClr val="7030A0"/>
                </a:solidFill>
              </a:rPr>
              <a:t>fi</a:t>
            </a:r>
            <a:endParaRPr lang="en-US" altLang="id-ID" b="1" dirty="0">
              <a:solidFill>
                <a:srgbClr val="7030A0"/>
              </a:solidFill>
            </a:endParaRPr>
          </a:p>
        </p:txBody>
      </p:sp>
      <p:sp>
        <p:nvSpPr>
          <p:cNvPr id="778243" name="Rectangle 3"/>
          <p:cNvSpPr>
            <a:spLocks noGrp="1" noChangeArrowheads="1"/>
          </p:cNvSpPr>
          <p:nvPr>
            <p:ph type="subTitle" idx="1"/>
          </p:nvPr>
        </p:nvSpPr>
        <p:spPr>
          <a:xfrm>
            <a:off x="1371600" y="4149445"/>
            <a:ext cx="6400800" cy="1752600"/>
          </a:xfrm>
        </p:spPr>
        <p:txBody>
          <a:bodyPr/>
          <a:lstStyle/>
          <a:p>
            <a:r>
              <a:rPr lang="id-ID" altLang="id-ID" b="1" dirty="0" smtClean="0">
                <a:solidFill>
                  <a:schemeClr val="tx1"/>
                </a:solidFill>
              </a:rPr>
              <a:t>Faktor </a:t>
            </a:r>
            <a:r>
              <a:rPr lang="en-US" altLang="id-ID" b="1" dirty="0" err="1" smtClean="0">
                <a:solidFill>
                  <a:schemeClr val="tx1"/>
                </a:solidFill>
              </a:rPr>
              <a:t>Ris</a:t>
            </a:r>
            <a:r>
              <a:rPr lang="id-ID" altLang="id-ID" b="1" dirty="0" smtClean="0">
                <a:solidFill>
                  <a:schemeClr val="tx1"/>
                </a:solidFill>
              </a:rPr>
              <a:t>i</a:t>
            </a:r>
            <a:r>
              <a:rPr lang="en-US" altLang="id-ID" b="1" dirty="0" smtClean="0">
                <a:solidFill>
                  <a:schemeClr val="tx1"/>
                </a:solidFill>
              </a:rPr>
              <a:t>k</a:t>
            </a:r>
            <a:r>
              <a:rPr lang="id-ID" altLang="id-ID" b="1" dirty="0" smtClean="0">
                <a:solidFill>
                  <a:schemeClr val="tx1"/>
                </a:solidFill>
              </a:rPr>
              <a:t>o</a:t>
            </a:r>
            <a:endParaRPr lang="en-US" altLang="id-ID" b="1" dirty="0">
              <a:solidFill>
                <a:schemeClr val="tx1"/>
              </a:solidFill>
            </a:endParaRPr>
          </a:p>
          <a:p>
            <a:r>
              <a:rPr lang="en-US" altLang="id-ID" b="1" dirty="0" err="1" smtClean="0">
                <a:solidFill>
                  <a:schemeClr val="tx1"/>
                </a:solidFill>
              </a:rPr>
              <a:t>Pato</a:t>
            </a:r>
            <a:r>
              <a:rPr lang="id-ID" altLang="id-ID" b="1" dirty="0" smtClean="0">
                <a:solidFill>
                  <a:schemeClr val="tx1"/>
                </a:solidFill>
              </a:rPr>
              <a:t>fi</a:t>
            </a:r>
            <a:r>
              <a:rPr lang="en-US" altLang="id-ID" b="1" dirty="0" err="1" smtClean="0">
                <a:solidFill>
                  <a:schemeClr val="tx1"/>
                </a:solidFill>
              </a:rPr>
              <a:t>siolog</a:t>
            </a:r>
            <a:r>
              <a:rPr lang="id-ID" altLang="id-ID" b="1" dirty="0" smtClean="0">
                <a:solidFill>
                  <a:schemeClr val="tx1"/>
                </a:solidFill>
              </a:rPr>
              <a:t>i</a:t>
            </a:r>
            <a:endParaRPr lang="en-US" altLang="id-ID" b="1" dirty="0">
              <a:solidFill>
                <a:schemeClr val="tx1"/>
              </a:solidFill>
            </a:endParaRPr>
          </a:p>
          <a:p>
            <a:r>
              <a:rPr lang="en-US" altLang="id-ID" b="1" dirty="0" err="1" smtClean="0">
                <a:solidFill>
                  <a:schemeClr val="tx1"/>
                </a:solidFill>
              </a:rPr>
              <a:t>Interven</a:t>
            </a:r>
            <a:r>
              <a:rPr lang="id-ID" altLang="id-ID" b="1" dirty="0" smtClean="0">
                <a:solidFill>
                  <a:schemeClr val="tx1"/>
                </a:solidFill>
              </a:rPr>
              <a:t>s</a:t>
            </a:r>
            <a:r>
              <a:rPr lang="en-US" altLang="id-ID" b="1" dirty="0" err="1" smtClean="0">
                <a:solidFill>
                  <a:schemeClr val="tx1"/>
                </a:solidFill>
              </a:rPr>
              <a:t>i</a:t>
            </a:r>
            <a:endParaRPr lang="en-US" altLang="id-ID" b="1" dirty="0">
              <a:solidFill>
                <a:schemeClr val="tx1"/>
              </a:solidFill>
            </a:endParaRPr>
          </a:p>
        </p:txBody>
      </p:sp>
    </p:spTree>
    <p:extLst>
      <p:ext uri="{BB962C8B-B14F-4D97-AF65-F5344CB8AC3E}">
        <p14:creationId xmlns:p14="http://schemas.microsoft.com/office/powerpoint/2010/main" val="16304334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30" name="Rectangle 1026"/>
          <p:cNvSpPr>
            <a:spLocks noGrp="1" noChangeArrowheads="1"/>
          </p:cNvSpPr>
          <p:nvPr>
            <p:ph type="title"/>
          </p:nvPr>
        </p:nvSpPr>
        <p:spPr>
          <a:xfrm>
            <a:off x="831285" y="108378"/>
            <a:ext cx="8229600" cy="1143000"/>
          </a:xfrm>
        </p:spPr>
        <p:txBody>
          <a:bodyPr>
            <a:normAutofit/>
          </a:bodyPr>
          <a:lstStyle/>
          <a:p>
            <a:r>
              <a:rPr lang="en-US" altLang="id-ID" sz="4000" b="1" dirty="0" err="1" smtClean="0">
                <a:solidFill>
                  <a:srgbClr val="7030A0"/>
                </a:solidFill>
              </a:rPr>
              <a:t>Lipoh</a:t>
            </a:r>
            <a:r>
              <a:rPr lang="id-ID" altLang="id-ID" sz="4000" b="1" dirty="0" smtClean="0">
                <a:solidFill>
                  <a:srgbClr val="7030A0"/>
                </a:solidFill>
              </a:rPr>
              <a:t>i</a:t>
            </a:r>
            <a:r>
              <a:rPr lang="en-US" altLang="id-ID" sz="4000" b="1" dirty="0" err="1" smtClean="0">
                <a:solidFill>
                  <a:srgbClr val="7030A0"/>
                </a:solidFill>
              </a:rPr>
              <a:t>pertro</a:t>
            </a:r>
            <a:r>
              <a:rPr lang="id-ID" altLang="id-ID" sz="4000" b="1" dirty="0" smtClean="0">
                <a:solidFill>
                  <a:srgbClr val="7030A0"/>
                </a:solidFill>
              </a:rPr>
              <a:t>fi</a:t>
            </a:r>
            <a:r>
              <a:rPr lang="en-US" altLang="id-ID" sz="4000" b="1" dirty="0" smtClean="0">
                <a:solidFill>
                  <a:srgbClr val="7030A0"/>
                </a:solidFill>
              </a:rPr>
              <a:t>: </a:t>
            </a:r>
            <a:r>
              <a:rPr lang="id-ID" altLang="id-ID" sz="4000" b="1" dirty="0" smtClean="0">
                <a:solidFill>
                  <a:srgbClr val="7030A0"/>
                </a:solidFill>
              </a:rPr>
              <a:t>Faktor </a:t>
            </a:r>
            <a:r>
              <a:rPr lang="en-US" altLang="id-ID" sz="4000" b="1" dirty="0" err="1" smtClean="0">
                <a:solidFill>
                  <a:srgbClr val="7030A0"/>
                </a:solidFill>
              </a:rPr>
              <a:t>Ris</a:t>
            </a:r>
            <a:r>
              <a:rPr lang="id-ID" altLang="id-ID" sz="4000" b="1" dirty="0" smtClean="0">
                <a:solidFill>
                  <a:srgbClr val="7030A0"/>
                </a:solidFill>
              </a:rPr>
              <a:t>i</a:t>
            </a:r>
            <a:r>
              <a:rPr lang="en-US" altLang="id-ID" sz="4000" b="1" dirty="0" smtClean="0">
                <a:solidFill>
                  <a:srgbClr val="7030A0"/>
                </a:solidFill>
              </a:rPr>
              <a:t>k</a:t>
            </a:r>
            <a:r>
              <a:rPr lang="id-ID" altLang="id-ID" sz="4000" b="1" dirty="0" smtClean="0">
                <a:solidFill>
                  <a:srgbClr val="7030A0"/>
                </a:solidFill>
              </a:rPr>
              <a:t>o</a:t>
            </a:r>
            <a:endParaRPr lang="en-US" altLang="id-ID" sz="4000" b="1" dirty="0">
              <a:solidFill>
                <a:srgbClr val="7030A0"/>
              </a:solidFill>
            </a:endParaRPr>
          </a:p>
        </p:txBody>
      </p:sp>
      <p:sp>
        <p:nvSpPr>
          <p:cNvPr id="764931" name="Rectangle 1027"/>
          <p:cNvSpPr>
            <a:spLocks noGrp="1" noChangeArrowheads="1"/>
          </p:cNvSpPr>
          <p:nvPr>
            <p:ph type="body" idx="1"/>
          </p:nvPr>
        </p:nvSpPr>
        <p:spPr>
          <a:xfrm>
            <a:off x="845140" y="1641765"/>
            <a:ext cx="8229600" cy="4525963"/>
          </a:xfrm>
        </p:spPr>
        <p:txBody>
          <a:bodyPr/>
          <a:lstStyle/>
          <a:p>
            <a:r>
              <a:rPr lang="en-US" altLang="id-ID" dirty="0" smtClean="0"/>
              <a:t>Dura</a:t>
            </a:r>
            <a:r>
              <a:rPr lang="id-ID" altLang="id-ID" dirty="0" smtClean="0"/>
              <a:t>s</a:t>
            </a:r>
            <a:r>
              <a:rPr lang="en-US" altLang="id-ID" dirty="0" err="1" smtClean="0"/>
              <a:t>i</a:t>
            </a:r>
            <a:r>
              <a:rPr lang="en-US" altLang="id-ID" dirty="0" smtClean="0"/>
              <a:t> </a:t>
            </a:r>
            <a:r>
              <a:rPr lang="id-ID" altLang="id-ID" dirty="0" smtClean="0"/>
              <a:t>terapi </a:t>
            </a:r>
            <a:r>
              <a:rPr lang="en-US" altLang="id-ID" dirty="0" smtClean="0"/>
              <a:t>antiretroviral</a:t>
            </a:r>
            <a:endParaRPr lang="en-US" altLang="id-ID" dirty="0"/>
          </a:p>
          <a:p>
            <a:r>
              <a:rPr lang="id-ID" altLang="id-ID" dirty="0" smtClean="0"/>
              <a:t>Menggunakan </a:t>
            </a:r>
            <a:r>
              <a:rPr lang="en-US" altLang="id-ID" dirty="0" smtClean="0"/>
              <a:t>protease inhibitor</a:t>
            </a:r>
            <a:endParaRPr lang="en-US" altLang="id-ID" dirty="0"/>
          </a:p>
          <a:p>
            <a:r>
              <a:rPr lang="id-ID" altLang="id-ID" dirty="0" smtClean="0"/>
              <a:t>Petanda beratnya penyakit</a:t>
            </a:r>
            <a:endParaRPr lang="en-US" altLang="id-ID" dirty="0"/>
          </a:p>
          <a:p>
            <a:r>
              <a:rPr lang="id-ID" altLang="id-ID" dirty="0" smtClean="0"/>
              <a:t>Umur</a:t>
            </a:r>
            <a:endParaRPr lang="en-US" altLang="id-ID" dirty="0"/>
          </a:p>
          <a:p>
            <a:r>
              <a:rPr lang="id-ID" altLang="id-ID" dirty="0" smtClean="0"/>
              <a:t>Perempuan</a:t>
            </a:r>
            <a:endParaRPr lang="en-US" altLang="id-ID" dirty="0"/>
          </a:p>
        </p:txBody>
      </p:sp>
      <p:sp>
        <p:nvSpPr>
          <p:cNvPr id="764932" name="Text Box 1028"/>
          <p:cNvSpPr txBox="1">
            <a:spLocks noChangeArrowheads="1"/>
          </p:cNvSpPr>
          <p:nvPr/>
        </p:nvSpPr>
        <p:spPr bwMode="auto">
          <a:xfrm>
            <a:off x="2438400" y="6521450"/>
            <a:ext cx="3743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Lichtenstein KA.  JAIDS 2005;39:395-400.</a:t>
            </a:r>
          </a:p>
        </p:txBody>
      </p:sp>
      <p:sp>
        <p:nvSpPr>
          <p:cNvPr id="764942" name="FlagCount" hidden="1">
            <a:hlinkClick r:id=""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id-ID" sz="1400" b="1">
                <a:latin typeface="Tahoma" pitchFamily="34" charset="0"/>
              </a:rPr>
              <a:t>0</a:t>
            </a:r>
          </a:p>
        </p:txBody>
      </p:sp>
    </p:spTree>
    <p:extLst>
      <p:ext uri="{BB962C8B-B14F-4D97-AF65-F5344CB8AC3E}">
        <p14:creationId xmlns:p14="http://schemas.microsoft.com/office/powerpoint/2010/main" val="46584911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1026"/>
          <p:cNvSpPr>
            <a:spLocks noGrp="1" noChangeArrowheads="1"/>
          </p:cNvSpPr>
          <p:nvPr>
            <p:ph type="title"/>
          </p:nvPr>
        </p:nvSpPr>
        <p:spPr>
          <a:xfrm>
            <a:off x="734300" y="122233"/>
            <a:ext cx="8229600" cy="1143000"/>
          </a:xfrm>
        </p:spPr>
        <p:txBody>
          <a:bodyPr/>
          <a:lstStyle/>
          <a:p>
            <a:r>
              <a:rPr lang="en-US" altLang="id-ID" b="1" dirty="0" err="1" smtClean="0">
                <a:solidFill>
                  <a:srgbClr val="7030A0"/>
                </a:solidFill>
              </a:rPr>
              <a:t>Lipoh</a:t>
            </a:r>
            <a:r>
              <a:rPr lang="id-ID" altLang="id-ID" b="1" dirty="0" smtClean="0">
                <a:solidFill>
                  <a:srgbClr val="7030A0"/>
                </a:solidFill>
              </a:rPr>
              <a:t>i</a:t>
            </a:r>
            <a:r>
              <a:rPr lang="en-US" altLang="id-ID" b="1" dirty="0" err="1" smtClean="0">
                <a:solidFill>
                  <a:srgbClr val="7030A0"/>
                </a:solidFill>
              </a:rPr>
              <a:t>pertro</a:t>
            </a:r>
            <a:r>
              <a:rPr lang="id-ID" altLang="id-ID" b="1" dirty="0" smtClean="0">
                <a:solidFill>
                  <a:srgbClr val="7030A0"/>
                </a:solidFill>
              </a:rPr>
              <a:t>fi</a:t>
            </a:r>
            <a:r>
              <a:rPr lang="en-US" altLang="id-ID" b="1" dirty="0" smtClean="0">
                <a:solidFill>
                  <a:srgbClr val="7030A0"/>
                </a:solidFill>
              </a:rPr>
              <a:t>: </a:t>
            </a:r>
            <a:r>
              <a:rPr lang="en-US" altLang="id-ID" b="1" dirty="0" err="1" smtClean="0">
                <a:solidFill>
                  <a:srgbClr val="7030A0"/>
                </a:solidFill>
              </a:rPr>
              <a:t>Pato</a:t>
            </a:r>
            <a:r>
              <a:rPr lang="id-ID" altLang="id-ID" b="1" dirty="0" smtClean="0">
                <a:solidFill>
                  <a:srgbClr val="7030A0"/>
                </a:solidFill>
              </a:rPr>
              <a:t>fi</a:t>
            </a:r>
            <a:r>
              <a:rPr lang="en-US" altLang="id-ID" b="1" dirty="0" err="1" smtClean="0">
                <a:solidFill>
                  <a:srgbClr val="7030A0"/>
                </a:solidFill>
              </a:rPr>
              <a:t>siolog</a:t>
            </a:r>
            <a:r>
              <a:rPr lang="id-ID" altLang="id-ID" b="1" dirty="0" smtClean="0">
                <a:solidFill>
                  <a:srgbClr val="7030A0"/>
                </a:solidFill>
              </a:rPr>
              <a:t>i</a:t>
            </a:r>
            <a:endParaRPr lang="en-US" altLang="id-ID" b="1" dirty="0">
              <a:solidFill>
                <a:srgbClr val="7030A0"/>
              </a:solidFill>
            </a:endParaRPr>
          </a:p>
        </p:txBody>
      </p:sp>
      <p:pic>
        <p:nvPicPr>
          <p:cNvPr id="779270" name="Picture 1030" descr="watermark_300x"/>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43250" y="2433638"/>
            <a:ext cx="2857500" cy="2857500"/>
          </a:xfrm>
        </p:spPr>
      </p:pic>
      <p:sp>
        <p:nvSpPr>
          <p:cNvPr id="779271" name="FlagCount" hidden="1">
            <a:hlinkClick r:id=""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id-ID" sz="1400" b="1">
                <a:latin typeface="Tahoma" pitchFamily="34" charset="0"/>
              </a:rPr>
              <a:t>0</a:t>
            </a:r>
          </a:p>
        </p:txBody>
      </p:sp>
    </p:spTree>
    <p:extLst>
      <p:ext uri="{BB962C8B-B14F-4D97-AF65-F5344CB8AC3E}">
        <p14:creationId xmlns:p14="http://schemas.microsoft.com/office/powerpoint/2010/main" val="3224166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9270"/>
                                        </p:tgtEl>
                                        <p:attrNameLst>
                                          <p:attrName>style.visibility</p:attrName>
                                        </p:attrNameLst>
                                      </p:cBhvr>
                                      <p:to>
                                        <p:strVal val="visible"/>
                                      </p:to>
                                    </p:set>
                                    <p:anim calcmode="lin" valueType="num">
                                      <p:cBhvr additive="base">
                                        <p:cTn id="7" dur="500" fill="hold"/>
                                        <p:tgtEl>
                                          <p:spTgt spid="779270"/>
                                        </p:tgtEl>
                                        <p:attrNameLst>
                                          <p:attrName>ppt_x</p:attrName>
                                        </p:attrNameLst>
                                      </p:cBhvr>
                                      <p:tavLst>
                                        <p:tav tm="0">
                                          <p:val>
                                            <p:strVal val="#ppt_x"/>
                                          </p:val>
                                        </p:tav>
                                        <p:tav tm="100000">
                                          <p:val>
                                            <p:strVal val="#ppt_x"/>
                                          </p:val>
                                        </p:tav>
                                      </p:tavLst>
                                    </p:anim>
                                    <p:anim calcmode="lin" valueType="num">
                                      <p:cBhvr additive="base">
                                        <p:cTn id="8" dur="500" fill="hold"/>
                                        <p:tgtEl>
                                          <p:spTgt spid="7792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764966" y="25981"/>
            <a:ext cx="6629400" cy="1143000"/>
          </a:xfrm>
        </p:spPr>
        <p:txBody>
          <a:bodyPr>
            <a:noAutofit/>
          </a:bodyPr>
          <a:lstStyle/>
          <a:p>
            <a:r>
              <a:rPr lang="en-US" altLang="id-ID" sz="3600" b="1" dirty="0" err="1" smtClean="0">
                <a:solidFill>
                  <a:srgbClr val="7030A0"/>
                </a:solidFill>
              </a:rPr>
              <a:t>Lipoh</a:t>
            </a:r>
            <a:r>
              <a:rPr lang="id-ID" altLang="id-ID" sz="3600" b="1" dirty="0" smtClean="0">
                <a:solidFill>
                  <a:srgbClr val="7030A0"/>
                </a:solidFill>
              </a:rPr>
              <a:t>i</a:t>
            </a:r>
            <a:r>
              <a:rPr lang="en-US" altLang="id-ID" sz="3600" b="1" dirty="0" err="1" smtClean="0">
                <a:solidFill>
                  <a:srgbClr val="7030A0"/>
                </a:solidFill>
              </a:rPr>
              <a:t>pertro</a:t>
            </a:r>
            <a:r>
              <a:rPr lang="id-ID" altLang="id-ID" sz="3600" b="1" dirty="0" smtClean="0">
                <a:solidFill>
                  <a:srgbClr val="7030A0"/>
                </a:solidFill>
              </a:rPr>
              <a:t>fi</a:t>
            </a:r>
            <a:r>
              <a:rPr lang="en-US" altLang="id-ID" sz="3600" b="1" dirty="0" smtClean="0">
                <a:solidFill>
                  <a:srgbClr val="7030A0"/>
                </a:solidFill>
              </a:rPr>
              <a:t>:</a:t>
            </a:r>
            <a:r>
              <a:rPr lang="en-US" altLang="id-ID" sz="3600" b="1" dirty="0">
                <a:solidFill>
                  <a:srgbClr val="7030A0"/>
                </a:solidFill>
              </a:rPr>
              <a:t/>
            </a:r>
            <a:br>
              <a:rPr lang="en-US" altLang="id-ID" sz="3600" b="1" dirty="0">
                <a:solidFill>
                  <a:srgbClr val="7030A0"/>
                </a:solidFill>
              </a:rPr>
            </a:br>
            <a:r>
              <a:rPr lang="en-US" altLang="id-ID" sz="3600" b="1" dirty="0">
                <a:solidFill>
                  <a:srgbClr val="7030A0"/>
                </a:solidFill>
              </a:rPr>
              <a:t> </a:t>
            </a:r>
            <a:r>
              <a:rPr lang="id-ID" altLang="id-ID" sz="3600" b="1" dirty="0" smtClean="0">
                <a:solidFill>
                  <a:srgbClr val="7030A0"/>
                </a:solidFill>
              </a:rPr>
              <a:t>Pilihan Pengobatan</a:t>
            </a:r>
            <a:endParaRPr lang="en-US" altLang="id-ID" sz="3600" b="1" dirty="0">
              <a:solidFill>
                <a:srgbClr val="7030A0"/>
              </a:solidFill>
            </a:endParaRPr>
          </a:p>
        </p:txBody>
      </p:sp>
      <p:sp>
        <p:nvSpPr>
          <p:cNvPr id="5" name="Rectangle 3"/>
          <p:cNvSpPr txBox="1">
            <a:spLocks noChangeArrowheads="1"/>
          </p:cNvSpPr>
          <p:nvPr/>
        </p:nvSpPr>
        <p:spPr>
          <a:xfrm>
            <a:off x="734300" y="1586345"/>
            <a:ext cx="4038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id-ID" sz="2800" dirty="0" smtClean="0">
                <a:solidFill>
                  <a:schemeClr val="tx2"/>
                </a:solidFill>
              </a:rPr>
              <a:t>Diet/exercise</a:t>
            </a:r>
            <a:r>
              <a:rPr lang="en-US" altLang="id-ID" sz="2800" baseline="30000" dirty="0" smtClean="0">
                <a:solidFill>
                  <a:schemeClr val="tx2"/>
                </a:solidFill>
              </a:rPr>
              <a:t>1-4</a:t>
            </a:r>
            <a:endParaRPr lang="en-US" altLang="id-ID" sz="2800" dirty="0" smtClean="0">
              <a:solidFill>
                <a:schemeClr val="tx2"/>
              </a:solidFill>
            </a:endParaRPr>
          </a:p>
          <a:p>
            <a:endParaRPr lang="en-US" altLang="id-ID" sz="2800" dirty="0">
              <a:solidFill>
                <a:schemeClr val="tx2"/>
              </a:solidFill>
            </a:endParaRPr>
          </a:p>
        </p:txBody>
      </p:sp>
      <p:sp>
        <p:nvSpPr>
          <p:cNvPr id="6" name="Text Box 4"/>
          <p:cNvSpPr txBox="1">
            <a:spLocks noChangeArrowheads="1"/>
          </p:cNvSpPr>
          <p:nvPr/>
        </p:nvSpPr>
        <p:spPr bwMode="auto">
          <a:xfrm>
            <a:off x="1662575" y="5727700"/>
            <a:ext cx="575945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id-ID" sz="1800" dirty="0">
                <a:solidFill>
                  <a:schemeClr val="tx2"/>
                </a:solidFill>
              </a:rPr>
              <a:t>1. Jones SP et al. AIDS 2001 Oct 19;15(15):2049-51 </a:t>
            </a:r>
          </a:p>
          <a:p>
            <a:pPr eaLnBrk="0" hangingPunct="0"/>
            <a:r>
              <a:rPr lang="en-US" altLang="id-ID" sz="1800" dirty="0">
                <a:solidFill>
                  <a:schemeClr val="tx2"/>
                </a:solidFill>
              </a:rPr>
              <a:t>2. </a:t>
            </a:r>
            <a:r>
              <a:rPr lang="en-US" altLang="id-ID" sz="1800" dirty="0" err="1">
                <a:solidFill>
                  <a:schemeClr val="tx2"/>
                </a:solidFill>
              </a:rPr>
              <a:t>Roubenoff</a:t>
            </a:r>
            <a:r>
              <a:rPr lang="en-US" altLang="id-ID" sz="1800" dirty="0">
                <a:solidFill>
                  <a:schemeClr val="tx2"/>
                </a:solidFill>
              </a:rPr>
              <a:t> R et al. </a:t>
            </a:r>
            <a:r>
              <a:rPr lang="en-US" altLang="id-ID" sz="1800" dirty="0" err="1">
                <a:solidFill>
                  <a:schemeClr val="tx2"/>
                </a:solidFill>
              </a:rPr>
              <a:t>Clin</a:t>
            </a:r>
            <a:r>
              <a:rPr lang="en-US" altLang="id-ID" sz="1800" dirty="0">
                <a:solidFill>
                  <a:schemeClr val="tx2"/>
                </a:solidFill>
              </a:rPr>
              <a:t> Infect Dis 2002 Feb 1;34(3):390-3</a:t>
            </a:r>
          </a:p>
          <a:p>
            <a:pPr eaLnBrk="0" hangingPunct="0"/>
            <a:r>
              <a:rPr lang="en-US" altLang="id-ID" dirty="0"/>
              <a:t>3. </a:t>
            </a:r>
            <a:r>
              <a:rPr lang="en-US" altLang="id-ID" dirty="0" err="1"/>
              <a:t>Roubenoff</a:t>
            </a:r>
            <a:r>
              <a:rPr lang="en-US" altLang="id-ID" dirty="0"/>
              <a:t> R et al. AIDS. 1999;13:1373-1375.</a:t>
            </a:r>
          </a:p>
          <a:p>
            <a:pPr eaLnBrk="0" hangingPunct="0"/>
            <a:r>
              <a:rPr lang="en-US" altLang="id-ID" dirty="0"/>
              <a:t>4. </a:t>
            </a:r>
            <a:r>
              <a:rPr lang="en-US" altLang="id-ID" dirty="0" err="1"/>
              <a:t>Thoni</a:t>
            </a:r>
            <a:r>
              <a:rPr lang="en-US" altLang="id-ID" dirty="0"/>
              <a:t> GJ et al. Diabetes </a:t>
            </a:r>
            <a:r>
              <a:rPr lang="en-US" altLang="id-ID" dirty="0" err="1"/>
              <a:t>Metab</a:t>
            </a:r>
            <a:r>
              <a:rPr lang="en-US" altLang="id-ID" dirty="0"/>
              <a:t>. 2002;28:397-404.</a:t>
            </a:r>
          </a:p>
        </p:txBody>
      </p:sp>
      <p:pic>
        <p:nvPicPr>
          <p:cNvPr id="7" name="Picture 5"/>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l="20000" t="10101" r="10370" b="14136"/>
          <a:stretch>
            <a:fillRect/>
          </a:stretch>
        </p:blipFill>
        <p:spPr>
          <a:xfrm>
            <a:off x="7010400" y="0"/>
            <a:ext cx="2133600" cy="312420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696577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732882" y="25981"/>
            <a:ext cx="6629400" cy="1143000"/>
          </a:xfrm>
        </p:spPr>
        <p:txBody>
          <a:bodyPr>
            <a:noAutofit/>
          </a:bodyPr>
          <a:lstStyle/>
          <a:p>
            <a:r>
              <a:rPr lang="en-US" altLang="id-ID" sz="3600" b="1" dirty="0" err="1" smtClean="0">
                <a:solidFill>
                  <a:srgbClr val="7030A0"/>
                </a:solidFill>
              </a:rPr>
              <a:t>Lipoh</a:t>
            </a:r>
            <a:r>
              <a:rPr lang="id-ID" altLang="id-ID" sz="3600" b="1" dirty="0" smtClean="0">
                <a:solidFill>
                  <a:srgbClr val="7030A0"/>
                </a:solidFill>
              </a:rPr>
              <a:t>i</a:t>
            </a:r>
            <a:r>
              <a:rPr lang="en-US" altLang="id-ID" sz="3600" b="1" dirty="0" err="1" smtClean="0">
                <a:solidFill>
                  <a:srgbClr val="7030A0"/>
                </a:solidFill>
              </a:rPr>
              <a:t>pertro</a:t>
            </a:r>
            <a:r>
              <a:rPr lang="id-ID" altLang="id-ID" sz="3600" b="1" dirty="0" smtClean="0">
                <a:solidFill>
                  <a:srgbClr val="7030A0"/>
                </a:solidFill>
              </a:rPr>
              <a:t>fi</a:t>
            </a:r>
            <a:r>
              <a:rPr lang="en-US" altLang="id-ID" sz="3600" b="1" dirty="0" smtClean="0">
                <a:solidFill>
                  <a:srgbClr val="7030A0"/>
                </a:solidFill>
              </a:rPr>
              <a:t>:</a:t>
            </a:r>
            <a:r>
              <a:rPr lang="en-US" altLang="id-ID" sz="3600" b="1" dirty="0">
                <a:solidFill>
                  <a:srgbClr val="7030A0"/>
                </a:solidFill>
              </a:rPr>
              <a:t/>
            </a:r>
            <a:br>
              <a:rPr lang="en-US" altLang="id-ID" sz="3600" b="1" dirty="0">
                <a:solidFill>
                  <a:srgbClr val="7030A0"/>
                </a:solidFill>
              </a:rPr>
            </a:br>
            <a:r>
              <a:rPr lang="en-US" altLang="id-ID" sz="3600" b="1" dirty="0">
                <a:solidFill>
                  <a:srgbClr val="7030A0"/>
                </a:solidFill>
              </a:rPr>
              <a:t> </a:t>
            </a:r>
            <a:r>
              <a:rPr lang="id-ID" altLang="id-ID" sz="3600" b="1" dirty="0" smtClean="0">
                <a:solidFill>
                  <a:srgbClr val="7030A0"/>
                </a:solidFill>
              </a:rPr>
              <a:t>Pilihan Pengobatan</a:t>
            </a:r>
            <a:endParaRPr lang="en-US" altLang="id-ID" sz="3600" b="1" dirty="0">
              <a:solidFill>
                <a:srgbClr val="7030A0"/>
              </a:solidFill>
            </a:endParaRPr>
          </a:p>
        </p:txBody>
      </p:sp>
      <p:sp>
        <p:nvSpPr>
          <p:cNvPr id="5" name="Rectangle 3"/>
          <p:cNvSpPr txBox="1">
            <a:spLocks noChangeArrowheads="1"/>
          </p:cNvSpPr>
          <p:nvPr/>
        </p:nvSpPr>
        <p:spPr>
          <a:xfrm>
            <a:off x="775865" y="1586345"/>
            <a:ext cx="5943589"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id-ID" sz="2800" dirty="0" smtClean="0"/>
              <a:t>Diet/exercise</a:t>
            </a:r>
          </a:p>
          <a:p>
            <a:endParaRPr lang="en-US" altLang="id-ID" sz="2800" dirty="0" smtClean="0"/>
          </a:p>
          <a:p>
            <a:r>
              <a:rPr lang="en-US" altLang="id-ID" sz="2800" dirty="0" smtClean="0">
                <a:solidFill>
                  <a:schemeClr val="tx2"/>
                </a:solidFill>
              </a:rPr>
              <a:t>Switch protease inhibitor </a:t>
            </a:r>
            <a:r>
              <a:rPr lang="id-ID" altLang="id-ID" sz="2800" dirty="0" smtClean="0">
                <a:solidFill>
                  <a:schemeClr val="tx2"/>
                </a:solidFill>
              </a:rPr>
              <a:t>dari paduan </a:t>
            </a:r>
            <a:r>
              <a:rPr lang="en-US" altLang="id-ID" sz="2800" dirty="0" smtClean="0">
                <a:solidFill>
                  <a:schemeClr val="tx2"/>
                </a:solidFill>
              </a:rPr>
              <a:t>ART : </a:t>
            </a:r>
            <a:r>
              <a:rPr lang="id-ID" altLang="id-ID" sz="2800" dirty="0" smtClean="0">
                <a:solidFill>
                  <a:schemeClr val="tx2"/>
                </a:solidFill>
              </a:rPr>
              <a:t>hasil </a:t>
            </a:r>
            <a:r>
              <a:rPr lang="en-US" altLang="id-ID" sz="2800" dirty="0" smtClean="0">
                <a:solidFill>
                  <a:schemeClr val="tx2"/>
                </a:solidFill>
              </a:rPr>
              <a:t>in</a:t>
            </a:r>
            <a:r>
              <a:rPr lang="id-ID" altLang="id-ID" sz="2800" dirty="0" smtClean="0">
                <a:solidFill>
                  <a:schemeClr val="tx2"/>
                </a:solidFill>
              </a:rPr>
              <a:t>k</a:t>
            </a:r>
            <a:r>
              <a:rPr lang="en-US" altLang="id-ID" sz="2800" dirty="0" err="1" smtClean="0">
                <a:solidFill>
                  <a:schemeClr val="tx2"/>
                </a:solidFill>
              </a:rPr>
              <a:t>onsisten</a:t>
            </a:r>
            <a:endParaRPr lang="en-US" altLang="id-ID" sz="2800" dirty="0" smtClean="0">
              <a:solidFill>
                <a:schemeClr val="tx2"/>
              </a:solidFill>
            </a:endParaRPr>
          </a:p>
          <a:p>
            <a:pPr>
              <a:buFontTx/>
              <a:buNone/>
            </a:pPr>
            <a:endParaRPr lang="en-US" altLang="id-ID" sz="2800" dirty="0"/>
          </a:p>
        </p:txBody>
      </p:sp>
      <p:pic>
        <p:nvPicPr>
          <p:cNvPr id="6" name="Content Placeholder 5"/>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l="20000" t="10101" r="10370" b="14136"/>
          <a:stretch>
            <a:fillRect/>
          </a:stretch>
        </p:blipFill>
        <p:spPr>
          <a:xfrm>
            <a:off x="7010400" y="0"/>
            <a:ext cx="2133600" cy="312420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7" name="Text Box 5"/>
          <p:cNvSpPr txBox="1">
            <a:spLocks noChangeArrowheads="1"/>
          </p:cNvSpPr>
          <p:nvPr/>
        </p:nvSpPr>
        <p:spPr bwMode="auto">
          <a:xfrm>
            <a:off x="1726435" y="6425016"/>
            <a:ext cx="60539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id-ID" dirty="0" err="1"/>
              <a:t>Drechsler</a:t>
            </a:r>
            <a:r>
              <a:rPr lang="en-US" altLang="id-ID" dirty="0"/>
              <a:t> H, Powderly WG. </a:t>
            </a:r>
            <a:r>
              <a:rPr lang="en-US" altLang="id-ID" dirty="0" err="1"/>
              <a:t>Clin</a:t>
            </a:r>
            <a:r>
              <a:rPr lang="en-US" altLang="id-ID" dirty="0"/>
              <a:t> Infect Dis. 2002;35:1219-1230.</a:t>
            </a:r>
          </a:p>
        </p:txBody>
      </p:sp>
    </p:spTree>
    <p:extLst>
      <p:ext uri="{BB962C8B-B14F-4D97-AF65-F5344CB8AC3E}">
        <p14:creationId xmlns:p14="http://schemas.microsoft.com/office/powerpoint/2010/main" val="5569051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748924" y="9939"/>
            <a:ext cx="6629400" cy="1143000"/>
          </a:xfrm>
        </p:spPr>
        <p:txBody>
          <a:bodyPr>
            <a:noAutofit/>
          </a:bodyPr>
          <a:lstStyle/>
          <a:p>
            <a:r>
              <a:rPr lang="en-US" altLang="id-ID" sz="3600" b="1" dirty="0" err="1" smtClean="0">
                <a:solidFill>
                  <a:srgbClr val="7030A0"/>
                </a:solidFill>
              </a:rPr>
              <a:t>Lipoh</a:t>
            </a:r>
            <a:r>
              <a:rPr lang="id-ID" altLang="id-ID" sz="3600" b="1" dirty="0" smtClean="0">
                <a:solidFill>
                  <a:srgbClr val="7030A0"/>
                </a:solidFill>
              </a:rPr>
              <a:t>i</a:t>
            </a:r>
            <a:r>
              <a:rPr lang="en-US" altLang="id-ID" sz="3600" b="1" dirty="0" err="1" smtClean="0">
                <a:solidFill>
                  <a:srgbClr val="7030A0"/>
                </a:solidFill>
              </a:rPr>
              <a:t>pertro</a:t>
            </a:r>
            <a:r>
              <a:rPr lang="id-ID" altLang="id-ID" sz="3600" b="1" dirty="0" smtClean="0">
                <a:solidFill>
                  <a:srgbClr val="7030A0"/>
                </a:solidFill>
              </a:rPr>
              <a:t>fi</a:t>
            </a:r>
            <a:r>
              <a:rPr lang="en-US" altLang="id-ID" sz="3600" b="1" dirty="0" smtClean="0">
                <a:solidFill>
                  <a:srgbClr val="7030A0"/>
                </a:solidFill>
              </a:rPr>
              <a:t>:</a:t>
            </a:r>
            <a:r>
              <a:rPr lang="en-US" altLang="id-ID" sz="3600" b="1" dirty="0">
                <a:solidFill>
                  <a:srgbClr val="7030A0"/>
                </a:solidFill>
              </a:rPr>
              <a:t/>
            </a:r>
            <a:br>
              <a:rPr lang="en-US" altLang="id-ID" sz="3600" b="1" dirty="0">
                <a:solidFill>
                  <a:srgbClr val="7030A0"/>
                </a:solidFill>
              </a:rPr>
            </a:br>
            <a:r>
              <a:rPr lang="en-US" altLang="id-ID" sz="3600" b="1" dirty="0">
                <a:solidFill>
                  <a:srgbClr val="7030A0"/>
                </a:solidFill>
              </a:rPr>
              <a:t> </a:t>
            </a:r>
            <a:r>
              <a:rPr lang="id-ID" altLang="id-ID" sz="3600" b="1" dirty="0" smtClean="0">
                <a:solidFill>
                  <a:srgbClr val="7030A0"/>
                </a:solidFill>
              </a:rPr>
              <a:t>Pilihan Pengobatan</a:t>
            </a:r>
            <a:endParaRPr lang="en-US" altLang="id-ID" sz="3600" b="1" dirty="0">
              <a:solidFill>
                <a:srgbClr val="7030A0"/>
              </a:solidFill>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l="20000" t="10101" r="10370" b="14136"/>
          <a:stretch>
            <a:fillRect/>
          </a:stretch>
        </p:blipFill>
        <p:spPr>
          <a:xfrm>
            <a:off x="7010400" y="0"/>
            <a:ext cx="2133600" cy="312420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6" name="Rectangle 3"/>
          <p:cNvSpPr txBox="1">
            <a:spLocks noChangeArrowheads="1"/>
          </p:cNvSpPr>
          <p:nvPr/>
        </p:nvSpPr>
        <p:spPr>
          <a:xfrm>
            <a:off x="778040" y="1608224"/>
            <a:ext cx="5943600" cy="40687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id-ID" sz="2800" dirty="0" smtClean="0"/>
              <a:t>Diet/exercise</a:t>
            </a:r>
          </a:p>
          <a:p>
            <a:endParaRPr lang="en-US" altLang="id-ID" sz="2800" dirty="0" smtClean="0"/>
          </a:p>
          <a:p>
            <a:r>
              <a:rPr lang="en-US" altLang="id-ID" sz="2800" dirty="0"/>
              <a:t>Switch protease inhibitor </a:t>
            </a:r>
            <a:r>
              <a:rPr lang="id-ID" altLang="id-ID" sz="2800" dirty="0"/>
              <a:t>dari paduan </a:t>
            </a:r>
            <a:r>
              <a:rPr lang="en-US" altLang="id-ID" sz="2800" dirty="0"/>
              <a:t>ART : </a:t>
            </a:r>
            <a:r>
              <a:rPr lang="id-ID" altLang="id-ID" sz="2800" dirty="0"/>
              <a:t>hasil </a:t>
            </a:r>
            <a:r>
              <a:rPr lang="en-US" altLang="id-ID" sz="2800" dirty="0"/>
              <a:t>in</a:t>
            </a:r>
            <a:r>
              <a:rPr lang="id-ID" altLang="id-ID" sz="2800" dirty="0"/>
              <a:t>k</a:t>
            </a:r>
            <a:r>
              <a:rPr lang="en-US" altLang="id-ID" sz="2800" dirty="0" err="1"/>
              <a:t>onsisten</a:t>
            </a:r>
            <a:endParaRPr lang="en-US" altLang="id-ID" sz="2800" dirty="0"/>
          </a:p>
          <a:p>
            <a:pPr marL="0" indent="0">
              <a:buNone/>
            </a:pPr>
            <a:endParaRPr lang="en-US" altLang="id-ID" sz="2800" dirty="0" smtClean="0"/>
          </a:p>
          <a:p>
            <a:r>
              <a:rPr lang="id-ID" altLang="id-ID" sz="2800" dirty="0" smtClean="0">
                <a:solidFill>
                  <a:schemeClr val="tx2"/>
                </a:solidFill>
              </a:rPr>
              <a:t>Obat Anti </a:t>
            </a:r>
            <a:r>
              <a:rPr lang="en-US" altLang="id-ID" sz="2800" dirty="0" smtClean="0">
                <a:solidFill>
                  <a:schemeClr val="tx2"/>
                </a:solidFill>
              </a:rPr>
              <a:t>Diabetes?</a:t>
            </a:r>
          </a:p>
          <a:p>
            <a:pPr lvl="1"/>
            <a:r>
              <a:rPr lang="en-US" altLang="id-ID" sz="2400" dirty="0" smtClean="0">
                <a:solidFill>
                  <a:schemeClr val="tx2"/>
                </a:solidFill>
              </a:rPr>
              <a:t>Pa</a:t>
            </a:r>
            <a:r>
              <a:rPr lang="id-ID" altLang="id-ID" sz="2400" dirty="0" smtClean="0">
                <a:solidFill>
                  <a:schemeClr val="tx2"/>
                </a:solidFill>
              </a:rPr>
              <a:t>s</a:t>
            </a:r>
            <a:r>
              <a:rPr lang="en-US" altLang="id-ID" sz="2400" dirty="0" err="1" smtClean="0">
                <a:solidFill>
                  <a:schemeClr val="tx2"/>
                </a:solidFill>
              </a:rPr>
              <a:t>ien</a:t>
            </a:r>
            <a:r>
              <a:rPr lang="en-US" altLang="id-ID" sz="2400" dirty="0" smtClean="0">
                <a:solidFill>
                  <a:schemeClr val="tx2"/>
                </a:solidFill>
              </a:rPr>
              <a:t> </a:t>
            </a:r>
            <a:r>
              <a:rPr lang="id-ID" altLang="id-ID" sz="2400" dirty="0" smtClean="0">
                <a:solidFill>
                  <a:schemeClr val="tx2"/>
                </a:solidFill>
              </a:rPr>
              <a:t>dgn </a:t>
            </a:r>
            <a:r>
              <a:rPr lang="en-US" altLang="id-ID" sz="2400" dirty="0" err="1" smtClean="0">
                <a:solidFill>
                  <a:schemeClr val="tx2"/>
                </a:solidFill>
              </a:rPr>
              <a:t>lipod</a:t>
            </a:r>
            <a:r>
              <a:rPr lang="id-ID" altLang="id-ID" sz="2400" dirty="0" smtClean="0">
                <a:solidFill>
                  <a:schemeClr val="tx2"/>
                </a:solidFill>
              </a:rPr>
              <a:t>i</a:t>
            </a:r>
            <a:r>
              <a:rPr lang="en-US" altLang="id-ID" sz="2400" dirty="0" err="1" smtClean="0">
                <a:solidFill>
                  <a:schemeClr val="tx2"/>
                </a:solidFill>
              </a:rPr>
              <a:t>stro</a:t>
            </a:r>
            <a:r>
              <a:rPr lang="id-ID" altLang="id-ID" sz="2400" dirty="0" smtClean="0">
                <a:solidFill>
                  <a:schemeClr val="tx2"/>
                </a:solidFill>
              </a:rPr>
              <a:t>fi sering menunjukkan resistensi </a:t>
            </a:r>
            <a:r>
              <a:rPr lang="en-US" altLang="id-ID" sz="2400" dirty="0" smtClean="0">
                <a:solidFill>
                  <a:schemeClr val="tx2"/>
                </a:solidFill>
              </a:rPr>
              <a:t>insulin</a:t>
            </a:r>
            <a:endParaRPr lang="en-US" altLang="id-ID" sz="2400" dirty="0">
              <a:solidFill>
                <a:schemeClr val="tx2"/>
              </a:solidFill>
            </a:endParaRPr>
          </a:p>
        </p:txBody>
      </p:sp>
    </p:spTree>
    <p:extLst>
      <p:ext uri="{BB962C8B-B14F-4D97-AF65-F5344CB8AC3E}">
        <p14:creationId xmlns:p14="http://schemas.microsoft.com/office/powerpoint/2010/main" val="30112421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748924" y="9939"/>
            <a:ext cx="6629400" cy="1143000"/>
          </a:xfrm>
        </p:spPr>
        <p:txBody>
          <a:bodyPr>
            <a:noAutofit/>
          </a:bodyPr>
          <a:lstStyle/>
          <a:p>
            <a:r>
              <a:rPr lang="en-US" altLang="id-ID" sz="3600" b="1" dirty="0" err="1" smtClean="0">
                <a:solidFill>
                  <a:srgbClr val="7030A0"/>
                </a:solidFill>
              </a:rPr>
              <a:t>Lipoh</a:t>
            </a:r>
            <a:r>
              <a:rPr lang="id-ID" altLang="id-ID" sz="3600" b="1" dirty="0" smtClean="0">
                <a:solidFill>
                  <a:srgbClr val="7030A0"/>
                </a:solidFill>
              </a:rPr>
              <a:t>i</a:t>
            </a:r>
            <a:r>
              <a:rPr lang="en-US" altLang="id-ID" sz="3600" b="1" dirty="0" err="1" smtClean="0">
                <a:solidFill>
                  <a:srgbClr val="7030A0"/>
                </a:solidFill>
              </a:rPr>
              <a:t>pertro</a:t>
            </a:r>
            <a:r>
              <a:rPr lang="id-ID" altLang="id-ID" sz="3600" b="1" dirty="0" smtClean="0">
                <a:solidFill>
                  <a:srgbClr val="7030A0"/>
                </a:solidFill>
              </a:rPr>
              <a:t>fi</a:t>
            </a:r>
            <a:r>
              <a:rPr lang="en-US" altLang="id-ID" sz="3600" b="1" dirty="0" smtClean="0">
                <a:solidFill>
                  <a:srgbClr val="7030A0"/>
                </a:solidFill>
              </a:rPr>
              <a:t>:</a:t>
            </a:r>
            <a:r>
              <a:rPr lang="en-US" altLang="id-ID" sz="3600" b="1" dirty="0">
                <a:solidFill>
                  <a:srgbClr val="7030A0"/>
                </a:solidFill>
              </a:rPr>
              <a:t/>
            </a:r>
            <a:br>
              <a:rPr lang="en-US" altLang="id-ID" sz="3600" b="1" dirty="0">
                <a:solidFill>
                  <a:srgbClr val="7030A0"/>
                </a:solidFill>
              </a:rPr>
            </a:br>
            <a:r>
              <a:rPr lang="en-US" altLang="id-ID" sz="3600" b="1" dirty="0">
                <a:solidFill>
                  <a:srgbClr val="7030A0"/>
                </a:solidFill>
              </a:rPr>
              <a:t> </a:t>
            </a:r>
            <a:r>
              <a:rPr lang="id-ID" altLang="id-ID" sz="3600" b="1" dirty="0" smtClean="0">
                <a:solidFill>
                  <a:srgbClr val="7030A0"/>
                </a:solidFill>
              </a:rPr>
              <a:t>Pilihan Pengobatan</a:t>
            </a:r>
            <a:endParaRPr lang="en-US" altLang="id-ID" sz="3600" b="1" dirty="0">
              <a:solidFill>
                <a:srgbClr val="7030A0"/>
              </a:solidFill>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l="20000" t="10101" r="10370" b="14136"/>
          <a:stretch>
            <a:fillRect/>
          </a:stretch>
        </p:blipFill>
        <p:spPr>
          <a:xfrm>
            <a:off x="7010400" y="0"/>
            <a:ext cx="2133600" cy="312420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6" name="Rectangle 3"/>
          <p:cNvSpPr txBox="1">
            <a:spLocks noChangeArrowheads="1"/>
          </p:cNvSpPr>
          <p:nvPr/>
        </p:nvSpPr>
        <p:spPr>
          <a:xfrm>
            <a:off x="778040" y="1608224"/>
            <a:ext cx="5943600" cy="406876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id-ID" sz="2800" dirty="0" smtClean="0"/>
              <a:t>Diet/exercise</a:t>
            </a:r>
          </a:p>
          <a:p>
            <a:endParaRPr lang="en-US" altLang="id-ID" sz="2800" dirty="0" smtClean="0"/>
          </a:p>
          <a:p>
            <a:r>
              <a:rPr lang="en-US" altLang="id-ID" sz="2800" dirty="0"/>
              <a:t>Switch protease inhibitor </a:t>
            </a:r>
            <a:r>
              <a:rPr lang="id-ID" altLang="id-ID" sz="2800" dirty="0"/>
              <a:t>dari paduan </a:t>
            </a:r>
            <a:r>
              <a:rPr lang="en-US" altLang="id-ID" sz="2800" dirty="0"/>
              <a:t>ART : </a:t>
            </a:r>
            <a:r>
              <a:rPr lang="id-ID" altLang="id-ID" sz="2800" dirty="0"/>
              <a:t>hasil </a:t>
            </a:r>
            <a:r>
              <a:rPr lang="en-US" altLang="id-ID" sz="2800" dirty="0"/>
              <a:t>in</a:t>
            </a:r>
            <a:r>
              <a:rPr lang="id-ID" altLang="id-ID" sz="2800" dirty="0"/>
              <a:t>k</a:t>
            </a:r>
            <a:r>
              <a:rPr lang="en-US" altLang="id-ID" sz="2800" dirty="0" err="1"/>
              <a:t>onsisten</a:t>
            </a:r>
            <a:endParaRPr lang="en-US" altLang="id-ID" sz="2800" dirty="0"/>
          </a:p>
          <a:p>
            <a:pPr marL="0" indent="0">
              <a:buNone/>
            </a:pPr>
            <a:endParaRPr lang="en-US" altLang="id-ID" sz="2800" dirty="0" smtClean="0"/>
          </a:p>
          <a:p>
            <a:r>
              <a:rPr lang="id-ID" altLang="id-ID" sz="2800" dirty="0" smtClean="0"/>
              <a:t>Obat Anti </a:t>
            </a:r>
            <a:r>
              <a:rPr lang="en-US" altLang="id-ID" sz="2800" dirty="0" smtClean="0"/>
              <a:t>Diabetes?</a:t>
            </a:r>
          </a:p>
          <a:p>
            <a:pPr lvl="1"/>
            <a:r>
              <a:rPr lang="en-US" altLang="id-ID" sz="2400" dirty="0" smtClean="0"/>
              <a:t>Pa</a:t>
            </a:r>
            <a:r>
              <a:rPr lang="id-ID" altLang="id-ID" sz="2400" dirty="0" smtClean="0"/>
              <a:t>s</a:t>
            </a:r>
            <a:r>
              <a:rPr lang="en-US" altLang="id-ID" sz="2400" dirty="0" err="1" smtClean="0"/>
              <a:t>ien</a:t>
            </a:r>
            <a:r>
              <a:rPr lang="en-US" altLang="id-ID" sz="2400" dirty="0" smtClean="0"/>
              <a:t> </a:t>
            </a:r>
            <a:r>
              <a:rPr lang="id-ID" altLang="id-ID" sz="2400" dirty="0" smtClean="0"/>
              <a:t>dgn </a:t>
            </a:r>
            <a:r>
              <a:rPr lang="en-US" altLang="id-ID" sz="2400" dirty="0" err="1" smtClean="0"/>
              <a:t>lipod</a:t>
            </a:r>
            <a:r>
              <a:rPr lang="id-ID" altLang="id-ID" sz="2400" dirty="0" smtClean="0"/>
              <a:t>i</a:t>
            </a:r>
            <a:r>
              <a:rPr lang="en-US" altLang="id-ID" sz="2400" dirty="0" err="1" smtClean="0"/>
              <a:t>stro</a:t>
            </a:r>
            <a:r>
              <a:rPr lang="id-ID" altLang="id-ID" sz="2400" dirty="0" smtClean="0"/>
              <a:t>fi sering menunjukkan resistensi </a:t>
            </a:r>
            <a:r>
              <a:rPr lang="en-US" altLang="id-ID" sz="2400" dirty="0" smtClean="0"/>
              <a:t>insulin</a:t>
            </a:r>
            <a:endParaRPr lang="id-ID" altLang="id-ID" sz="2400" dirty="0" smtClean="0"/>
          </a:p>
          <a:p>
            <a:pPr lvl="1"/>
            <a:endParaRPr lang="id-ID" altLang="id-ID" sz="2400" dirty="0">
              <a:solidFill>
                <a:schemeClr val="tx2"/>
              </a:solidFill>
            </a:endParaRPr>
          </a:p>
          <a:p>
            <a:pPr marL="342900" lvl="1" indent="-342900">
              <a:buFont typeface="Arial" panose="020B0604020202020204" pitchFamily="34" charset="0"/>
              <a:buChar char="•"/>
            </a:pPr>
            <a:r>
              <a:rPr lang="id-ID" altLang="id-ID" dirty="0" smtClean="0">
                <a:solidFill>
                  <a:schemeClr val="tx2"/>
                </a:solidFill>
              </a:rPr>
              <a:t>Bedah Plastik</a:t>
            </a:r>
            <a:endParaRPr lang="en-US" altLang="id-ID" dirty="0">
              <a:solidFill>
                <a:schemeClr val="tx2"/>
              </a:solidFill>
            </a:endParaRPr>
          </a:p>
        </p:txBody>
      </p:sp>
    </p:spTree>
    <p:extLst>
      <p:ext uri="{BB962C8B-B14F-4D97-AF65-F5344CB8AC3E}">
        <p14:creationId xmlns:p14="http://schemas.microsoft.com/office/powerpoint/2010/main" val="4902156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20819" t="28450" r="15993" b="14716"/>
          <a:stretch>
            <a:fillRect/>
          </a:stretch>
        </p:blipFill>
        <p:spPr bwMode="auto">
          <a:xfrm>
            <a:off x="1034713" y="1604206"/>
            <a:ext cx="7764425" cy="5237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794082" y="17966"/>
            <a:ext cx="8229600" cy="1143000"/>
          </a:xfrm>
        </p:spPr>
        <p:txBody>
          <a:bodyPr/>
          <a:lstStyle/>
          <a:p>
            <a:r>
              <a:rPr lang="id-ID" b="1" dirty="0" smtClean="0">
                <a:solidFill>
                  <a:srgbClr val="7030A0"/>
                </a:solidFill>
              </a:rPr>
              <a:t>Lipoatrofi</a:t>
            </a:r>
            <a:endParaRPr lang="id-ID" b="1" dirty="0">
              <a:solidFill>
                <a:srgbClr val="7030A0"/>
              </a:solidFill>
            </a:endParaRPr>
          </a:p>
        </p:txBody>
      </p:sp>
    </p:spTree>
    <p:extLst>
      <p:ext uri="{BB962C8B-B14F-4D97-AF65-F5344CB8AC3E}">
        <p14:creationId xmlns:p14="http://schemas.microsoft.com/office/powerpoint/2010/main" val="9084200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082" y="66092"/>
            <a:ext cx="8229600" cy="1143000"/>
          </a:xfrm>
        </p:spPr>
        <p:txBody>
          <a:bodyPr/>
          <a:lstStyle/>
          <a:p>
            <a:r>
              <a:rPr lang="id-ID" b="1" dirty="0" smtClean="0">
                <a:solidFill>
                  <a:srgbClr val="7030A0"/>
                </a:solidFill>
              </a:rPr>
              <a:t>Lipoatrofi</a:t>
            </a:r>
            <a:endParaRPr lang="id-ID" b="1" dirty="0">
              <a:solidFill>
                <a:srgbClr val="7030A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536" y="1626184"/>
            <a:ext cx="6970295" cy="5227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7299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p:cNvSpPr>
            <a:spLocks noGrp="1" noChangeArrowheads="1"/>
          </p:cNvSpPr>
          <p:nvPr>
            <p:ph type="title"/>
          </p:nvPr>
        </p:nvSpPr>
        <p:spPr>
          <a:xfrm>
            <a:off x="874292" y="34008"/>
            <a:ext cx="8229600" cy="1143000"/>
          </a:xfrm>
        </p:spPr>
        <p:txBody>
          <a:bodyPr/>
          <a:lstStyle/>
          <a:p>
            <a:r>
              <a:rPr lang="en-US" altLang="id-ID" b="1" dirty="0" err="1" smtClean="0">
                <a:solidFill>
                  <a:srgbClr val="7030A0"/>
                </a:solidFill>
              </a:rPr>
              <a:t>Lipoatro</a:t>
            </a:r>
            <a:r>
              <a:rPr lang="id-ID" altLang="id-ID" b="1" dirty="0" smtClean="0">
                <a:solidFill>
                  <a:srgbClr val="7030A0"/>
                </a:solidFill>
              </a:rPr>
              <a:t>fi</a:t>
            </a:r>
            <a:r>
              <a:rPr lang="en-US" altLang="id-ID" b="1" dirty="0" smtClean="0">
                <a:solidFill>
                  <a:srgbClr val="7030A0"/>
                </a:solidFill>
              </a:rPr>
              <a:t>: </a:t>
            </a:r>
            <a:r>
              <a:rPr lang="id-ID" altLang="id-ID" b="1" dirty="0" smtClean="0">
                <a:solidFill>
                  <a:srgbClr val="7030A0"/>
                </a:solidFill>
              </a:rPr>
              <a:t>Faktor </a:t>
            </a:r>
            <a:r>
              <a:rPr lang="en-US" altLang="id-ID" b="1" dirty="0" err="1" smtClean="0">
                <a:solidFill>
                  <a:srgbClr val="7030A0"/>
                </a:solidFill>
              </a:rPr>
              <a:t>Ris</a:t>
            </a:r>
            <a:r>
              <a:rPr lang="id-ID" altLang="id-ID" b="1" dirty="0" smtClean="0">
                <a:solidFill>
                  <a:srgbClr val="7030A0"/>
                </a:solidFill>
              </a:rPr>
              <a:t>i</a:t>
            </a:r>
            <a:r>
              <a:rPr lang="en-US" altLang="id-ID" b="1" dirty="0" smtClean="0">
                <a:solidFill>
                  <a:srgbClr val="7030A0"/>
                </a:solidFill>
              </a:rPr>
              <a:t>k</a:t>
            </a:r>
            <a:r>
              <a:rPr lang="id-ID" altLang="id-ID" b="1" dirty="0" smtClean="0">
                <a:solidFill>
                  <a:srgbClr val="7030A0"/>
                </a:solidFill>
              </a:rPr>
              <a:t>o</a:t>
            </a:r>
            <a:endParaRPr lang="en-US" altLang="id-ID" b="1" dirty="0">
              <a:solidFill>
                <a:srgbClr val="7030A0"/>
              </a:solidFill>
            </a:endParaRPr>
          </a:p>
        </p:txBody>
      </p:sp>
      <p:sp>
        <p:nvSpPr>
          <p:cNvPr id="754691" name="Rectangle 3"/>
          <p:cNvSpPr>
            <a:spLocks noGrp="1" noChangeArrowheads="1"/>
          </p:cNvSpPr>
          <p:nvPr>
            <p:ph type="body" idx="1"/>
          </p:nvPr>
        </p:nvSpPr>
        <p:spPr>
          <a:xfrm>
            <a:off x="761998" y="1519988"/>
            <a:ext cx="8229600" cy="4525963"/>
          </a:xfrm>
        </p:spPr>
        <p:txBody>
          <a:bodyPr>
            <a:normAutofit/>
          </a:bodyPr>
          <a:lstStyle/>
          <a:p>
            <a:pPr>
              <a:lnSpc>
                <a:spcPct val="90000"/>
              </a:lnSpc>
            </a:pPr>
            <a:r>
              <a:rPr lang="id-ID" altLang="id-ID" sz="2800" dirty="0" smtClean="0"/>
              <a:t>Terapi </a:t>
            </a:r>
            <a:r>
              <a:rPr lang="en-US" altLang="id-ID" sz="2800" dirty="0" smtClean="0"/>
              <a:t>Antiretroviral</a:t>
            </a:r>
            <a:endParaRPr lang="en-US" altLang="id-ID" sz="2800" dirty="0"/>
          </a:p>
          <a:p>
            <a:pPr lvl="1">
              <a:lnSpc>
                <a:spcPct val="90000"/>
              </a:lnSpc>
            </a:pPr>
            <a:r>
              <a:rPr lang="en-US" altLang="id-ID" sz="2400" dirty="0"/>
              <a:t>ART, </a:t>
            </a:r>
            <a:r>
              <a:rPr lang="id-ID" altLang="id-ID" sz="2400" dirty="0" smtClean="0"/>
              <a:t>terutama</a:t>
            </a:r>
            <a:r>
              <a:rPr lang="en-US" altLang="id-ID" sz="2400" dirty="0" smtClean="0"/>
              <a:t> </a:t>
            </a:r>
            <a:r>
              <a:rPr lang="en-US" altLang="id-ID" sz="2400" dirty="0"/>
              <a:t>2 </a:t>
            </a:r>
            <a:r>
              <a:rPr lang="en-US" altLang="id-ID" sz="2400" dirty="0" smtClean="0"/>
              <a:t>NRTI </a:t>
            </a:r>
            <a:r>
              <a:rPr lang="en-US" altLang="id-ID" sz="2400" dirty="0"/>
              <a:t>plus PI</a:t>
            </a:r>
          </a:p>
          <a:p>
            <a:pPr lvl="1">
              <a:lnSpc>
                <a:spcPct val="90000"/>
              </a:lnSpc>
            </a:pPr>
            <a:r>
              <a:rPr lang="en-US" altLang="id-ID" sz="2400" dirty="0"/>
              <a:t>d4T, </a:t>
            </a:r>
            <a:r>
              <a:rPr lang="id-ID" altLang="id-ID" sz="2400" dirty="0" smtClean="0"/>
              <a:t>terutama ketika digunakan dgn </a:t>
            </a:r>
            <a:r>
              <a:rPr lang="en-US" altLang="id-ID" sz="2400" dirty="0" err="1" smtClean="0"/>
              <a:t>ddI</a:t>
            </a:r>
            <a:endParaRPr lang="en-US" altLang="id-ID" sz="2400" dirty="0"/>
          </a:p>
          <a:p>
            <a:pPr lvl="1">
              <a:lnSpc>
                <a:spcPct val="90000"/>
              </a:lnSpc>
            </a:pPr>
            <a:r>
              <a:rPr lang="en-US" altLang="id-ID" sz="2400" dirty="0" err="1" smtClean="0"/>
              <a:t>Hierar</a:t>
            </a:r>
            <a:r>
              <a:rPr lang="id-ID" altLang="id-ID" sz="2400" dirty="0" smtClean="0"/>
              <a:t>ki</a:t>
            </a:r>
            <a:r>
              <a:rPr lang="en-US" altLang="id-ID" sz="2400" dirty="0" smtClean="0"/>
              <a:t>: </a:t>
            </a:r>
            <a:r>
              <a:rPr lang="en-US" altLang="id-ID" sz="2400" dirty="0"/>
              <a:t>d4T/</a:t>
            </a:r>
            <a:r>
              <a:rPr lang="en-US" altLang="id-ID" sz="2400" dirty="0" err="1"/>
              <a:t>ddI</a:t>
            </a:r>
            <a:r>
              <a:rPr lang="en-US" altLang="id-ID" sz="2400" dirty="0"/>
              <a:t>/</a:t>
            </a:r>
            <a:r>
              <a:rPr lang="en-US" altLang="id-ID" sz="2400" dirty="0" err="1"/>
              <a:t>ddC</a:t>
            </a:r>
            <a:r>
              <a:rPr lang="en-US" altLang="id-ID" sz="2400" dirty="0"/>
              <a:t> &gt; AZT &gt; TDF/ABC/3TC</a:t>
            </a:r>
          </a:p>
          <a:p>
            <a:pPr>
              <a:lnSpc>
                <a:spcPct val="90000"/>
              </a:lnSpc>
            </a:pPr>
            <a:r>
              <a:rPr lang="id-ID" altLang="id-ID" sz="2800" dirty="0" smtClean="0"/>
              <a:t>Terjadi sebelum diagnosis </a:t>
            </a:r>
            <a:r>
              <a:rPr lang="en-US" altLang="id-ID" sz="2800" dirty="0" smtClean="0"/>
              <a:t>AIDS</a:t>
            </a:r>
            <a:endParaRPr lang="en-US" altLang="id-ID" sz="2800" dirty="0"/>
          </a:p>
          <a:p>
            <a:pPr>
              <a:lnSpc>
                <a:spcPct val="90000"/>
              </a:lnSpc>
            </a:pPr>
            <a:r>
              <a:rPr lang="id-ID" altLang="id-ID" sz="2800" dirty="0" smtClean="0"/>
              <a:t>Jumlah </a:t>
            </a:r>
            <a:r>
              <a:rPr lang="en-US" altLang="id-ID" sz="2800" dirty="0" smtClean="0"/>
              <a:t>CD4 nadir</a:t>
            </a:r>
            <a:r>
              <a:rPr lang="id-ID" altLang="id-ID" sz="2800" dirty="0" smtClean="0"/>
              <a:t> yang lebih rendah</a:t>
            </a:r>
            <a:endParaRPr lang="en-US" altLang="id-ID" sz="2800" dirty="0"/>
          </a:p>
          <a:p>
            <a:pPr>
              <a:lnSpc>
                <a:spcPct val="90000"/>
              </a:lnSpc>
            </a:pPr>
            <a:r>
              <a:rPr lang="id-ID" altLang="id-ID" sz="2800" dirty="0" smtClean="0"/>
              <a:t>BB rendah sebelum </a:t>
            </a:r>
            <a:r>
              <a:rPr lang="en-US" altLang="id-ID" sz="2800" dirty="0" smtClean="0"/>
              <a:t>ART</a:t>
            </a:r>
            <a:endParaRPr lang="en-US" altLang="id-ID" sz="2800" dirty="0"/>
          </a:p>
          <a:p>
            <a:pPr>
              <a:lnSpc>
                <a:spcPct val="90000"/>
              </a:lnSpc>
            </a:pPr>
            <a:r>
              <a:rPr lang="id-ID" altLang="id-ID" sz="2800" dirty="0" smtClean="0"/>
              <a:t>Ras K</a:t>
            </a:r>
            <a:r>
              <a:rPr lang="en-US" altLang="id-ID" sz="2800" dirty="0" smtClean="0"/>
              <a:t>au</a:t>
            </a:r>
            <a:r>
              <a:rPr lang="id-ID" altLang="id-ID" sz="2800" dirty="0" smtClean="0"/>
              <a:t>k</a:t>
            </a:r>
            <a:r>
              <a:rPr lang="en-US" altLang="id-ID" sz="2800" dirty="0" smtClean="0"/>
              <a:t>as</a:t>
            </a:r>
            <a:r>
              <a:rPr lang="id-ID" altLang="id-ID" sz="2800" dirty="0" smtClean="0"/>
              <a:t>us</a:t>
            </a:r>
            <a:endParaRPr lang="en-US" altLang="id-ID" sz="2800" dirty="0"/>
          </a:p>
          <a:p>
            <a:pPr>
              <a:lnSpc>
                <a:spcPct val="90000"/>
              </a:lnSpc>
            </a:pPr>
            <a:r>
              <a:rPr lang="id-ID" altLang="id-ID" sz="2800" dirty="0" smtClean="0"/>
              <a:t>Lelaki</a:t>
            </a:r>
            <a:endParaRPr lang="en-US" altLang="id-ID" sz="2800" dirty="0"/>
          </a:p>
          <a:p>
            <a:pPr>
              <a:lnSpc>
                <a:spcPct val="90000"/>
              </a:lnSpc>
            </a:pPr>
            <a:r>
              <a:rPr lang="id-ID" altLang="id-ID" sz="2800" dirty="0" smtClean="0"/>
              <a:t>Usia lebih tua</a:t>
            </a:r>
            <a:endParaRPr lang="en-US" altLang="id-ID" sz="2800" dirty="0"/>
          </a:p>
        </p:txBody>
      </p:sp>
      <p:sp>
        <p:nvSpPr>
          <p:cNvPr id="754692" name="Text Box 4"/>
          <p:cNvSpPr txBox="1">
            <a:spLocks noChangeArrowheads="1"/>
          </p:cNvSpPr>
          <p:nvPr/>
        </p:nvSpPr>
        <p:spPr bwMode="auto">
          <a:xfrm>
            <a:off x="729912" y="5919536"/>
            <a:ext cx="392549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400" dirty="0" err="1"/>
              <a:t>Grinspoon</a:t>
            </a:r>
            <a:r>
              <a:rPr lang="en-US" altLang="id-ID" sz="1400" dirty="0"/>
              <a:t> S et al. N </a:t>
            </a:r>
            <a:r>
              <a:rPr lang="en-US" altLang="id-ID" sz="1400" dirty="0" err="1"/>
              <a:t>Engl</a:t>
            </a:r>
            <a:r>
              <a:rPr lang="en-US" altLang="id-ID" sz="1400" dirty="0"/>
              <a:t> J Med 2005;352:48-62.</a:t>
            </a:r>
            <a:endParaRPr lang="en-US" altLang="id-ID" sz="1400" dirty="0">
              <a:solidFill>
                <a:schemeClr val="tx2"/>
              </a:solidFill>
            </a:endParaRPr>
          </a:p>
          <a:p>
            <a:r>
              <a:rPr lang="en-US" altLang="id-ID" sz="1400" dirty="0" err="1"/>
              <a:t>Podzamczer</a:t>
            </a:r>
            <a:r>
              <a:rPr lang="en-US" altLang="id-ID" sz="1400" dirty="0"/>
              <a:t> D et al.  11th CROI, 2004, Abstract 716.</a:t>
            </a:r>
          </a:p>
        </p:txBody>
      </p:sp>
      <p:sp>
        <p:nvSpPr>
          <p:cNvPr id="754693" name="Text Box 5"/>
          <p:cNvSpPr txBox="1">
            <a:spLocks noChangeArrowheads="1"/>
          </p:cNvSpPr>
          <p:nvPr/>
        </p:nvSpPr>
        <p:spPr bwMode="auto">
          <a:xfrm>
            <a:off x="5125452" y="5759116"/>
            <a:ext cx="377661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id-ID" sz="1600" dirty="0">
                <a:solidFill>
                  <a:schemeClr val="tx2"/>
                </a:solidFill>
              </a:rPr>
              <a:t>Lichtenstein KA et al.  JAIDS 2003;32:48-56.</a:t>
            </a:r>
          </a:p>
          <a:p>
            <a:r>
              <a:rPr lang="en-US" altLang="id-ID" sz="1600" dirty="0" err="1">
                <a:solidFill>
                  <a:schemeClr val="tx2"/>
                </a:solidFill>
              </a:rPr>
              <a:t>Joly</a:t>
            </a:r>
            <a:r>
              <a:rPr lang="en-US" altLang="id-ID" sz="1600" dirty="0">
                <a:solidFill>
                  <a:schemeClr val="tx2"/>
                </a:solidFill>
              </a:rPr>
              <a:t> V et al.</a:t>
            </a:r>
            <a:r>
              <a:rPr lang="en-US" altLang="id-ID" sz="1600" i="1" dirty="0">
                <a:solidFill>
                  <a:schemeClr val="tx2"/>
                </a:solidFill>
              </a:rPr>
              <a:t> AIDS</a:t>
            </a:r>
            <a:r>
              <a:rPr lang="en-US" altLang="id-ID" sz="1600" dirty="0">
                <a:solidFill>
                  <a:schemeClr val="tx2"/>
                </a:solidFill>
              </a:rPr>
              <a:t> 2002;16:2447-2454.</a:t>
            </a:r>
          </a:p>
        </p:txBody>
      </p:sp>
      <p:sp>
        <p:nvSpPr>
          <p:cNvPr id="754694" name="Text Box 6"/>
          <p:cNvSpPr txBox="1">
            <a:spLocks noChangeArrowheads="1"/>
          </p:cNvSpPr>
          <p:nvPr/>
        </p:nvSpPr>
        <p:spPr bwMode="auto">
          <a:xfrm>
            <a:off x="704178" y="6325101"/>
            <a:ext cx="781688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1400" dirty="0" err="1">
                <a:solidFill>
                  <a:schemeClr val="tx2"/>
                </a:solidFill>
              </a:rPr>
              <a:t>Dube</a:t>
            </a:r>
            <a:r>
              <a:rPr lang="en-US" altLang="id-ID" sz="1400" dirty="0">
                <a:solidFill>
                  <a:schemeClr val="tx2"/>
                </a:solidFill>
              </a:rPr>
              <a:t> M et al. </a:t>
            </a:r>
            <a:r>
              <a:rPr lang="en-US" altLang="id-ID" sz="1400" dirty="0"/>
              <a:t>4th Int’l Workshop on Adverse Drug Reactions and </a:t>
            </a:r>
            <a:r>
              <a:rPr lang="en-US" altLang="id-ID" sz="1400" dirty="0" err="1"/>
              <a:t>Lipodystrophy</a:t>
            </a:r>
            <a:r>
              <a:rPr lang="en-US" altLang="id-ID" sz="1400" dirty="0"/>
              <a:t> in HIV, 2002, abstract 27.</a:t>
            </a:r>
          </a:p>
          <a:p>
            <a:r>
              <a:rPr lang="en-US" altLang="id-ID" sz="1400" dirty="0" err="1"/>
              <a:t>Shlay</a:t>
            </a:r>
            <a:r>
              <a:rPr lang="en-US" altLang="id-ID" sz="1400" dirty="0"/>
              <a:t> J et al. XV International AIDS Conference, 2004, Abstract ThOrB1360.</a:t>
            </a:r>
          </a:p>
        </p:txBody>
      </p:sp>
      <p:sp>
        <p:nvSpPr>
          <p:cNvPr id="754695" name="FlagCount" hidden="1">
            <a:hlinkClick r:id=""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id-ID" sz="1400" b="1">
                <a:latin typeface="Tahoma" pitchFamily="34" charset="0"/>
              </a:rPr>
              <a:t>0</a:t>
            </a:r>
          </a:p>
        </p:txBody>
      </p:sp>
    </p:spTree>
    <p:extLst>
      <p:ext uri="{BB962C8B-B14F-4D97-AF65-F5344CB8AC3E}">
        <p14:creationId xmlns:p14="http://schemas.microsoft.com/office/powerpoint/2010/main" val="263415910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42208" y="66092"/>
            <a:ext cx="8153400" cy="1143000"/>
          </a:xfrm>
        </p:spPr>
        <p:txBody>
          <a:bodyPr>
            <a:normAutofit/>
          </a:bodyPr>
          <a:lstStyle/>
          <a:p>
            <a:r>
              <a:rPr lang="en-US" altLang="id-ID" sz="4000" b="1" dirty="0" err="1" smtClean="0">
                <a:solidFill>
                  <a:srgbClr val="7030A0"/>
                </a:solidFill>
              </a:rPr>
              <a:t>Lipoatro</a:t>
            </a:r>
            <a:r>
              <a:rPr lang="id-ID" altLang="id-ID" sz="4000" b="1" dirty="0" smtClean="0">
                <a:solidFill>
                  <a:srgbClr val="7030A0"/>
                </a:solidFill>
              </a:rPr>
              <a:t>fi</a:t>
            </a:r>
            <a:r>
              <a:rPr lang="en-US" altLang="id-ID" sz="4000" b="1" dirty="0" smtClean="0">
                <a:solidFill>
                  <a:srgbClr val="7030A0"/>
                </a:solidFill>
              </a:rPr>
              <a:t>: </a:t>
            </a:r>
            <a:r>
              <a:rPr lang="id-ID" altLang="id-ID" sz="4000" b="1" dirty="0" smtClean="0">
                <a:solidFill>
                  <a:srgbClr val="7030A0"/>
                </a:solidFill>
              </a:rPr>
              <a:t>Pilihan Pengobatan</a:t>
            </a:r>
            <a:endParaRPr lang="en-US" altLang="id-ID" sz="4000" b="1" dirty="0">
              <a:solidFill>
                <a:srgbClr val="7030A0"/>
              </a:solidFill>
            </a:endParaRPr>
          </a:p>
        </p:txBody>
      </p:sp>
      <p:sp>
        <p:nvSpPr>
          <p:cNvPr id="5" name="Rectangle 3"/>
          <p:cNvSpPr txBox="1">
            <a:spLocks noChangeArrowheads="1"/>
          </p:cNvSpPr>
          <p:nvPr/>
        </p:nvSpPr>
        <p:spPr>
          <a:xfrm>
            <a:off x="729914" y="1626188"/>
            <a:ext cx="4038600" cy="422116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d-ID" altLang="id-ID" sz="2800" dirty="0" smtClean="0"/>
              <a:t>Keluarkan </a:t>
            </a:r>
            <a:r>
              <a:rPr lang="en-US" altLang="id-ID" sz="2800" dirty="0" smtClean="0"/>
              <a:t>d4T </a:t>
            </a:r>
            <a:r>
              <a:rPr lang="id-ID" altLang="id-ID" sz="2800" dirty="0" smtClean="0"/>
              <a:t>dari paduan ART: bukti pembalikan  lipoatrofi yg lambat</a:t>
            </a:r>
            <a:endParaRPr lang="en-US" altLang="id-ID" sz="2800" dirty="0" smtClean="0"/>
          </a:p>
          <a:p>
            <a:endParaRPr lang="en-US" altLang="id-ID" sz="2800" dirty="0"/>
          </a:p>
        </p:txBody>
      </p:sp>
      <p:pic>
        <p:nvPicPr>
          <p:cNvPr id="6" name="Picture 4"/>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l="21996" t="27892" r="22107" b="14716"/>
          <a:stretch>
            <a:fillRect/>
          </a:stretch>
        </p:blipFill>
        <p:spPr>
          <a:xfrm>
            <a:off x="5181600" y="2000250"/>
            <a:ext cx="2590800" cy="203835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1983264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txBox="1">
            <a:spLocks noChangeArrowheads="1"/>
          </p:cNvSpPr>
          <p:nvPr/>
        </p:nvSpPr>
        <p:spPr>
          <a:xfrm>
            <a:off x="761998" y="1610144"/>
            <a:ext cx="4038600" cy="452596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d-ID" altLang="id-ID" sz="2800" dirty="0">
                <a:solidFill>
                  <a:schemeClr val="tx2">
                    <a:lumMod val="60000"/>
                    <a:lumOff val="40000"/>
                  </a:schemeClr>
                </a:solidFill>
              </a:rPr>
              <a:t>Keluarkan </a:t>
            </a:r>
            <a:r>
              <a:rPr lang="en-US" altLang="id-ID" sz="2800" dirty="0">
                <a:solidFill>
                  <a:schemeClr val="tx2">
                    <a:lumMod val="60000"/>
                    <a:lumOff val="40000"/>
                  </a:schemeClr>
                </a:solidFill>
              </a:rPr>
              <a:t>d4T </a:t>
            </a:r>
            <a:r>
              <a:rPr lang="id-ID" altLang="id-ID" sz="2800" dirty="0">
                <a:solidFill>
                  <a:schemeClr val="tx2">
                    <a:lumMod val="60000"/>
                    <a:lumOff val="40000"/>
                  </a:schemeClr>
                </a:solidFill>
              </a:rPr>
              <a:t>dari paduan ART: bukti pembalikan  lipoatrofi yg </a:t>
            </a:r>
            <a:r>
              <a:rPr lang="id-ID" altLang="id-ID" sz="2800" dirty="0" smtClean="0">
                <a:solidFill>
                  <a:schemeClr val="tx2">
                    <a:lumMod val="60000"/>
                    <a:lumOff val="40000"/>
                  </a:schemeClr>
                </a:solidFill>
              </a:rPr>
              <a:t>lambat</a:t>
            </a:r>
            <a:endParaRPr lang="en-US" altLang="id-ID" sz="2800" dirty="0" smtClean="0">
              <a:solidFill>
                <a:schemeClr val="tx2">
                  <a:lumMod val="60000"/>
                  <a:lumOff val="40000"/>
                </a:schemeClr>
              </a:solidFill>
            </a:endParaRPr>
          </a:p>
          <a:p>
            <a:pPr marL="0" indent="0">
              <a:buNone/>
            </a:pPr>
            <a:endParaRPr lang="en-US" altLang="id-ID" sz="2800" dirty="0" smtClean="0"/>
          </a:p>
          <a:p>
            <a:r>
              <a:rPr lang="id-ID" altLang="id-ID" sz="2800" dirty="0" smtClean="0"/>
              <a:t>Obat anti </a:t>
            </a:r>
            <a:r>
              <a:rPr lang="en-US" altLang="id-ID" sz="2800" dirty="0" smtClean="0"/>
              <a:t>Diabetes?</a:t>
            </a:r>
          </a:p>
        </p:txBody>
      </p:sp>
      <p:sp>
        <p:nvSpPr>
          <p:cNvPr id="6" name="Text Box 1028"/>
          <p:cNvSpPr txBox="1">
            <a:spLocks noChangeArrowheads="1"/>
          </p:cNvSpPr>
          <p:nvPr/>
        </p:nvSpPr>
        <p:spPr bwMode="auto">
          <a:xfrm>
            <a:off x="1066800" y="4724400"/>
            <a:ext cx="702627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eaLnBrk="0" hangingPunct="0"/>
            <a:r>
              <a:rPr lang="en-US" altLang="id-ID" sz="2400" dirty="0">
                <a:solidFill>
                  <a:schemeClr val="tx1"/>
                </a:solidFill>
              </a:rPr>
              <a:t>- </a:t>
            </a:r>
            <a:r>
              <a:rPr lang="en-US" altLang="id-ID" sz="2800" dirty="0">
                <a:solidFill>
                  <a:schemeClr val="tx1"/>
                </a:solidFill>
              </a:rPr>
              <a:t>Rosiglitazone </a:t>
            </a:r>
            <a:r>
              <a:rPr lang="id-ID" altLang="id-ID" sz="2800" dirty="0" smtClean="0">
                <a:solidFill>
                  <a:schemeClr val="tx1"/>
                </a:solidFill>
              </a:rPr>
              <a:t>meningkatkan lemak subkutan pada DM tipe 2</a:t>
            </a:r>
            <a:endParaRPr lang="en-US" altLang="id-ID" sz="2400" dirty="0">
              <a:solidFill>
                <a:schemeClr val="tx1"/>
              </a:solidFill>
            </a:endParaRPr>
          </a:p>
        </p:txBody>
      </p:sp>
      <p:pic>
        <p:nvPicPr>
          <p:cNvPr id="7" name="Picture 103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l="21996" t="27892" r="22107" b="14716"/>
          <a:stretch>
            <a:fillRect/>
          </a:stretch>
        </p:blipFill>
        <p:spPr>
          <a:xfrm>
            <a:off x="5410200" y="1752600"/>
            <a:ext cx="2590800" cy="203835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9" name="Rectangle 2"/>
          <p:cNvSpPr>
            <a:spLocks noGrp="1" noChangeArrowheads="1"/>
          </p:cNvSpPr>
          <p:nvPr>
            <p:ph type="title"/>
          </p:nvPr>
        </p:nvSpPr>
        <p:spPr>
          <a:xfrm>
            <a:off x="842208" y="66092"/>
            <a:ext cx="8153400" cy="1143000"/>
          </a:xfrm>
        </p:spPr>
        <p:txBody>
          <a:bodyPr>
            <a:normAutofit/>
          </a:bodyPr>
          <a:lstStyle/>
          <a:p>
            <a:r>
              <a:rPr lang="en-US" altLang="id-ID" sz="4000" b="1" dirty="0" err="1" smtClean="0">
                <a:solidFill>
                  <a:srgbClr val="7030A0"/>
                </a:solidFill>
              </a:rPr>
              <a:t>Lipoatro</a:t>
            </a:r>
            <a:r>
              <a:rPr lang="id-ID" altLang="id-ID" sz="4000" b="1" dirty="0" smtClean="0">
                <a:solidFill>
                  <a:srgbClr val="7030A0"/>
                </a:solidFill>
              </a:rPr>
              <a:t>fi</a:t>
            </a:r>
            <a:r>
              <a:rPr lang="en-US" altLang="id-ID" sz="4000" b="1" dirty="0" smtClean="0">
                <a:solidFill>
                  <a:srgbClr val="7030A0"/>
                </a:solidFill>
              </a:rPr>
              <a:t>: </a:t>
            </a:r>
            <a:r>
              <a:rPr lang="id-ID" altLang="id-ID" sz="4000" b="1" dirty="0" smtClean="0">
                <a:solidFill>
                  <a:srgbClr val="7030A0"/>
                </a:solidFill>
              </a:rPr>
              <a:t>Pilihan Pengobatan</a:t>
            </a:r>
            <a:endParaRPr lang="en-US" altLang="id-ID" sz="4000" b="1" dirty="0">
              <a:solidFill>
                <a:srgbClr val="7030A0"/>
              </a:solidFill>
            </a:endParaRPr>
          </a:p>
        </p:txBody>
      </p:sp>
    </p:spTree>
    <p:extLst>
      <p:ext uri="{BB962C8B-B14F-4D97-AF65-F5344CB8AC3E}">
        <p14:creationId xmlns:p14="http://schemas.microsoft.com/office/powerpoint/2010/main" val="39765379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713872" y="1658270"/>
            <a:ext cx="4038600" cy="452596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d-ID" altLang="id-ID" sz="2800" dirty="0">
                <a:solidFill>
                  <a:schemeClr val="tx2">
                    <a:lumMod val="60000"/>
                    <a:lumOff val="40000"/>
                  </a:schemeClr>
                </a:solidFill>
              </a:rPr>
              <a:t>Keluarkan </a:t>
            </a:r>
            <a:r>
              <a:rPr lang="en-US" altLang="id-ID" sz="2800" dirty="0">
                <a:solidFill>
                  <a:schemeClr val="tx2">
                    <a:lumMod val="60000"/>
                    <a:lumOff val="40000"/>
                  </a:schemeClr>
                </a:solidFill>
              </a:rPr>
              <a:t>d4T </a:t>
            </a:r>
            <a:r>
              <a:rPr lang="id-ID" altLang="id-ID" sz="2800" dirty="0">
                <a:solidFill>
                  <a:schemeClr val="tx2">
                    <a:lumMod val="60000"/>
                    <a:lumOff val="40000"/>
                  </a:schemeClr>
                </a:solidFill>
              </a:rPr>
              <a:t>dari paduan ART: bukti pembalikan  lipoatrofi yg lambat</a:t>
            </a:r>
            <a:endParaRPr lang="en-US" altLang="id-ID" sz="2800" dirty="0">
              <a:solidFill>
                <a:schemeClr val="tx2">
                  <a:lumMod val="60000"/>
                  <a:lumOff val="40000"/>
                </a:schemeClr>
              </a:solidFill>
            </a:endParaRPr>
          </a:p>
          <a:p>
            <a:pPr marL="0" indent="0">
              <a:buNone/>
            </a:pPr>
            <a:endParaRPr lang="en-US" altLang="id-ID" sz="2800" dirty="0"/>
          </a:p>
          <a:p>
            <a:r>
              <a:rPr lang="id-ID" altLang="id-ID" sz="2800" dirty="0">
                <a:solidFill>
                  <a:schemeClr val="tx2">
                    <a:lumMod val="60000"/>
                    <a:lumOff val="40000"/>
                  </a:schemeClr>
                </a:solidFill>
              </a:rPr>
              <a:t>Obat anti </a:t>
            </a:r>
            <a:r>
              <a:rPr lang="en-US" altLang="id-ID" sz="2800" dirty="0">
                <a:solidFill>
                  <a:schemeClr val="tx2">
                    <a:lumMod val="60000"/>
                    <a:lumOff val="40000"/>
                  </a:schemeClr>
                </a:solidFill>
              </a:rPr>
              <a:t>Diabetes?</a:t>
            </a:r>
          </a:p>
          <a:p>
            <a:endParaRPr lang="en-US" altLang="id-ID" sz="2800" dirty="0" smtClean="0"/>
          </a:p>
          <a:p>
            <a:r>
              <a:rPr lang="id-ID" altLang="id-ID" sz="2800" dirty="0" smtClean="0"/>
              <a:t>Injeksi </a:t>
            </a:r>
            <a:r>
              <a:rPr lang="en-US" altLang="id-ID" sz="2800" dirty="0" smtClean="0"/>
              <a:t>Facial?</a:t>
            </a:r>
          </a:p>
          <a:p>
            <a:pPr lvl="1"/>
            <a:r>
              <a:rPr lang="id-ID" altLang="id-ID" sz="2000" dirty="0" smtClean="0"/>
              <a:t>Injeksi polylactic acid </a:t>
            </a:r>
            <a:r>
              <a:rPr lang="en-US" altLang="id-ID" sz="2000" dirty="0" smtClean="0"/>
              <a:t>Intradermal</a:t>
            </a:r>
            <a:endParaRPr lang="en-US" altLang="id-ID" sz="2400" dirty="0" smtClean="0"/>
          </a:p>
          <a:p>
            <a:endParaRPr lang="en-US" altLang="id-ID" sz="2800" dirty="0"/>
          </a:p>
        </p:txBody>
      </p:sp>
      <p:pic>
        <p:nvPicPr>
          <p:cNvPr id="6" name="Picture 7"/>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l="21996" t="27892" r="22107" b="14716"/>
          <a:stretch>
            <a:fillRect/>
          </a:stretch>
        </p:blipFill>
        <p:spPr>
          <a:xfrm>
            <a:off x="5562600" y="1752600"/>
            <a:ext cx="2590800" cy="2038350"/>
          </a:xfrm>
          <a:prstGeom prst="rect">
            <a:avLst/>
          </a:prstGeom>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8" name="Rectangle 2"/>
          <p:cNvSpPr>
            <a:spLocks noGrp="1" noChangeArrowheads="1"/>
          </p:cNvSpPr>
          <p:nvPr>
            <p:ph type="title"/>
          </p:nvPr>
        </p:nvSpPr>
        <p:spPr>
          <a:xfrm>
            <a:off x="842208" y="66092"/>
            <a:ext cx="8153400" cy="1143000"/>
          </a:xfrm>
        </p:spPr>
        <p:txBody>
          <a:bodyPr>
            <a:normAutofit/>
          </a:bodyPr>
          <a:lstStyle/>
          <a:p>
            <a:r>
              <a:rPr lang="en-US" altLang="id-ID" sz="4000" b="1" dirty="0" err="1" smtClean="0">
                <a:solidFill>
                  <a:srgbClr val="7030A0"/>
                </a:solidFill>
              </a:rPr>
              <a:t>Lipoatro</a:t>
            </a:r>
            <a:r>
              <a:rPr lang="id-ID" altLang="id-ID" sz="4000" b="1" dirty="0" smtClean="0">
                <a:solidFill>
                  <a:srgbClr val="7030A0"/>
                </a:solidFill>
              </a:rPr>
              <a:t>fi</a:t>
            </a:r>
            <a:r>
              <a:rPr lang="en-US" altLang="id-ID" sz="4000" b="1" dirty="0" smtClean="0">
                <a:solidFill>
                  <a:srgbClr val="7030A0"/>
                </a:solidFill>
              </a:rPr>
              <a:t>: </a:t>
            </a:r>
            <a:r>
              <a:rPr lang="id-ID" altLang="id-ID" sz="4000" b="1" dirty="0" smtClean="0">
                <a:solidFill>
                  <a:srgbClr val="7030A0"/>
                </a:solidFill>
              </a:rPr>
              <a:t>Pilihan Pengobatan</a:t>
            </a:r>
            <a:endParaRPr lang="en-US" altLang="id-ID" sz="4000" b="1" dirty="0">
              <a:solidFill>
                <a:srgbClr val="7030A0"/>
              </a:solidFill>
            </a:endParaRPr>
          </a:p>
        </p:txBody>
      </p:sp>
    </p:spTree>
    <p:extLst>
      <p:ext uri="{BB962C8B-B14F-4D97-AF65-F5344CB8AC3E}">
        <p14:creationId xmlns:p14="http://schemas.microsoft.com/office/powerpoint/2010/main" val="32466870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b="51350"/>
          <a:stretch>
            <a:fillRect/>
          </a:stretch>
        </p:blipFill>
        <p:spPr bwMode="auto">
          <a:xfrm>
            <a:off x="866270" y="0"/>
            <a:ext cx="8153400" cy="652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5"/>
          <p:cNvSpPr txBox="1">
            <a:spLocks noChangeArrowheads="1"/>
          </p:cNvSpPr>
          <p:nvPr/>
        </p:nvSpPr>
        <p:spPr bwMode="auto">
          <a:xfrm>
            <a:off x="2695070" y="6521450"/>
            <a:ext cx="40195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Valantin MA et al. AIDS 2003, 17:2471–2477 </a:t>
            </a:r>
          </a:p>
        </p:txBody>
      </p:sp>
    </p:spTree>
    <p:extLst>
      <p:ext uri="{BB962C8B-B14F-4D97-AF65-F5344CB8AC3E}">
        <p14:creationId xmlns:p14="http://schemas.microsoft.com/office/powerpoint/2010/main" val="11436857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2" name="Rectangle 4"/>
          <p:cNvSpPr>
            <a:spLocks noGrp="1" noChangeArrowheads="1"/>
          </p:cNvSpPr>
          <p:nvPr>
            <p:ph type="ctrTitle"/>
          </p:nvPr>
        </p:nvSpPr>
        <p:spPr>
          <a:xfrm>
            <a:off x="220582" y="1809585"/>
            <a:ext cx="7772400" cy="1470025"/>
          </a:xfrm>
        </p:spPr>
        <p:txBody>
          <a:bodyPr/>
          <a:lstStyle/>
          <a:p>
            <a:r>
              <a:rPr lang="en-US" altLang="id-ID" b="1" dirty="0" smtClean="0">
                <a:solidFill>
                  <a:srgbClr val="7030A0"/>
                </a:solidFill>
              </a:rPr>
              <a:t>D</a:t>
            </a:r>
            <a:r>
              <a:rPr lang="id-ID" altLang="id-ID" b="1" dirty="0" smtClean="0">
                <a:solidFill>
                  <a:srgbClr val="7030A0"/>
                </a:solidFill>
              </a:rPr>
              <a:t>i</a:t>
            </a:r>
            <a:r>
              <a:rPr lang="en-US" altLang="id-ID" b="1" dirty="0" err="1" smtClean="0">
                <a:solidFill>
                  <a:srgbClr val="7030A0"/>
                </a:solidFill>
              </a:rPr>
              <a:t>slipidemi</a:t>
            </a:r>
            <a:endParaRPr lang="en-US" altLang="id-ID" b="1" dirty="0">
              <a:solidFill>
                <a:srgbClr val="7030A0"/>
              </a:solidFill>
            </a:endParaRPr>
          </a:p>
        </p:txBody>
      </p:sp>
    </p:spTree>
    <p:extLst>
      <p:ext uri="{BB962C8B-B14F-4D97-AF65-F5344CB8AC3E}">
        <p14:creationId xmlns:p14="http://schemas.microsoft.com/office/powerpoint/2010/main" val="42223883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603204" y="130847"/>
            <a:ext cx="7124700" cy="923925"/>
          </a:xfrm>
        </p:spPr>
        <p:txBody>
          <a:bodyPr/>
          <a:lstStyle/>
          <a:p>
            <a:r>
              <a:rPr lang="en-US" altLang="id-ID" sz="4000" b="1" dirty="0" err="1" smtClean="0">
                <a:solidFill>
                  <a:srgbClr val="7030A0"/>
                </a:solidFill>
                <a:cs typeface="Trebuchet MS" pitchFamily="34" charset="0"/>
              </a:rPr>
              <a:t>Derajat</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gangguan</a:t>
            </a:r>
            <a:r>
              <a:rPr lang="en-US" altLang="id-ID" sz="4000" b="1" dirty="0" smtClean="0">
                <a:solidFill>
                  <a:srgbClr val="7030A0"/>
                </a:solidFill>
                <a:cs typeface="Trebuchet MS" pitchFamily="34" charset="0"/>
              </a:rPr>
              <a:t> </a:t>
            </a:r>
            <a:r>
              <a:rPr lang="en-US" altLang="id-ID" sz="4000" b="1" dirty="0" err="1" smtClean="0">
                <a:solidFill>
                  <a:srgbClr val="7030A0"/>
                </a:solidFill>
                <a:cs typeface="Trebuchet MS" pitchFamily="34" charset="0"/>
              </a:rPr>
              <a:t>trigliserida</a:t>
            </a:r>
            <a:endParaRPr lang="en-US" altLang="id-ID" sz="4000" b="1" dirty="0" smtClean="0">
              <a:solidFill>
                <a:srgbClr val="7030A0"/>
              </a:solidFill>
              <a:cs typeface="Trebuchet MS" pitchFamily="34" charset="0"/>
            </a:endParaRPr>
          </a:p>
        </p:txBody>
      </p:sp>
      <p:sp>
        <p:nvSpPr>
          <p:cNvPr id="5" name="Rectangle 3"/>
          <p:cNvSpPr>
            <a:spLocks noGrp="1" noChangeArrowheads="1"/>
          </p:cNvSpPr>
          <p:nvPr>
            <p:ph idx="1"/>
          </p:nvPr>
        </p:nvSpPr>
        <p:spPr>
          <a:xfrm>
            <a:off x="1009650" y="1806575"/>
            <a:ext cx="7124700" cy="4052888"/>
          </a:xfrm>
        </p:spPr>
        <p:txBody>
          <a:bodyPr/>
          <a:lstStyle/>
          <a:p>
            <a:r>
              <a:rPr lang="en-US" altLang="id-ID" dirty="0" err="1" smtClean="0"/>
              <a:t>Derajat</a:t>
            </a:r>
            <a:r>
              <a:rPr lang="en-US" altLang="id-ID" dirty="0" smtClean="0"/>
              <a:t> 1: 200 – 399 mg/</a:t>
            </a:r>
            <a:r>
              <a:rPr lang="en-US" altLang="id-ID" dirty="0" err="1" smtClean="0"/>
              <a:t>dL</a:t>
            </a:r>
            <a:endParaRPr lang="en-US" altLang="id-ID" dirty="0" smtClean="0"/>
          </a:p>
          <a:p>
            <a:r>
              <a:rPr lang="en-US" altLang="id-ID" dirty="0" err="1" smtClean="0"/>
              <a:t>Derajat</a:t>
            </a:r>
            <a:r>
              <a:rPr lang="en-US" altLang="id-ID" dirty="0" smtClean="0"/>
              <a:t> 2: 400 – 750 mg/</a:t>
            </a:r>
            <a:r>
              <a:rPr lang="en-US" altLang="id-ID" dirty="0" err="1" smtClean="0"/>
              <a:t>dL</a:t>
            </a:r>
            <a:endParaRPr lang="en-US" altLang="id-ID" dirty="0" smtClean="0"/>
          </a:p>
          <a:p>
            <a:r>
              <a:rPr lang="en-US" altLang="id-ID" dirty="0" err="1" smtClean="0"/>
              <a:t>Derajat</a:t>
            </a:r>
            <a:r>
              <a:rPr lang="en-US" altLang="id-ID" dirty="0" smtClean="0"/>
              <a:t> 3: 751 – 1200 mg/</a:t>
            </a:r>
            <a:r>
              <a:rPr lang="en-US" altLang="id-ID" dirty="0" err="1" smtClean="0"/>
              <a:t>dL</a:t>
            </a:r>
            <a:endParaRPr lang="en-US" altLang="id-ID" dirty="0" smtClean="0"/>
          </a:p>
          <a:p>
            <a:r>
              <a:rPr lang="en-US" altLang="id-ID" dirty="0" err="1" smtClean="0"/>
              <a:t>Derajat</a:t>
            </a:r>
            <a:r>
              <a:rPr lang="en-US" altLang="id-ID" dirty="0" smtClean="0"/>
              <a:t> 4: &gt; 1200 mg/</a:t>
            </a:r>
            <a:r>
              <a:rPr lang="en-US" altLang="id-ID" dirty="0" err="1" smtClean="0"/>
              <a:t>dL</a:t>
            </a:r>
            <a:endParaRPr lang="en-US" altLang="id-ID" dirty="0" smtClean="0"/>
          </a:p>
        </p:txBody>
      </p:sp>
    </p:spTree>
    <p:extLst>
      <p:ext uri="{BB962C8B-B14F-4D97-AF65-F5344CB8AC3E}">
        <p14:creationId xmlns:p14="http://schemas.microsoft.com/office/powerpoint/2010/main" val="38254792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42208" y="88232"/>
            <a:ext cx="8229600" cy="1020763"/>
          </a:xfrm>
        </p:spPr>
        <p:txBody>
          <a:bodyPr/>
          <a:lstStyle/>
          <a:p>
            <a:pPr eaLnBrk="1" hangingPunct="1"/>
            <a:r>
              <a:rPr lang="id-ID" altLang="id-ID" sz="3600" b="1" dirty="0" smtClean="0">
                <a:solidFill>
                  <a:srgbClr val="7030A0"/>
                </a:solidFill>
                <a:latin typeface="Arial" pitchFamily="34" charset="0"/>
                <a:cs typeface="Arial" pitchFamily="34" charset="0"/>
              </a:rPr>
              <a:t>Efek Lipid dari </a:t>
            </a:r>
            <a:r>
              <a:rPr lang="en-US" altLang="id-ID" sz="3600" b="1" dirty="0" smtClean="0">
                <a:solidFill>
                  <a:srgbClr val="7030A0"/>
                </a:solidFill>
                <a:latin typeface="Arial" pitchFamily="34" charset="0"/>
                <a:cs typeface="Arial" pitchFamily="34" charset="0"/>
              </a:rPr>
              <a:t>PI</a:t>
            </a:r>
            <a:endParaRPr lang="en-US" altLang="id-ID" sz="3600" b="1" dirty="0" smtClean="0">
              <a:solidFill>
                <a:srgbClr val="7030A0"/>
              </a:solidFill>
            </a:endParaRPr>
          </a:p>
        </p:txBody>
      </p:sp>
      <p:graphicFrame>
        <p:nvGraphicFramePr>
          <p:cNvPr id="5" name="Group 74"/>
          <p:cNvGraphicFramePr>
            <a:graphicFrameLocks noGrp="1"/>
          </p:cNvGraphicFramePr>
          <p:nvPr>
            <p:ph idx="1"/>
            <p:extLst>
              <p:ext uri="{D42A27DB-BD31-4B8C-83A1-F6EECF244321}">
                <p14:modId xmlns:p14="http://schemas.microsoft.com/office/powerpoint/2010/main" val="1387691137"/>
              </p:ext>
            </p:extLst>
          </p:nvPr>
        </p:nvGraphicFramePr>
        <p:xfrm>
          <a:off x="966534" y="1279356"/>
          <a:ext cx="8001000" cy="4657728"/>
        </p:xfrm>
        <a:graphic>
          <a:graphicData uri="http://schemas.openxmlformats.org/drawingml/2006/table">
            <a:tbl>
              <a:tblPr/>
              <a:tblGrid>
                <a:gridCol w="3065463"/>
                <a:gridCol w="1870075"/>
                <a:gridCol w="1420812"/>
                <a:gridCol w="1644650"/>
              </a:tblGrid>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200" b="1" i="0" u="none" strike="noStrike" cap="none" normalizeH="0" baseline="0" dirty="0" smtClean="0">
                          <a:ln>
                            <a:noFill/>
                          </a:ln>
                          <a:solidFill>
                            <a:srgbClr val="FFFFFF"/>
                          </a:solidFill>
                          <a:effectLst/>
                          <a:latin typeface="Arial" charset="0"/>
                          <a:cs typeface="Arial" charset="0"/>
                        </a:rPr>
                        <a:t>Obat</a:t>
                      </a:r>
                      <a:endParaRPr kumimoji="0" lang="en-US" sz="22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FFFFF"/>
                          </a:solidFill>
                          <a:effectLst/>
                          <a:latin typeface="Arial" charset="0"/>
                          <a:cs typeface="Arial" charset="0"/>
                        </a:rPr>
                        <a:t>TG / VLDL-C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smtClean="0">
                          <a:ln>
                            <a:noFill/>
                          </a:ln>
                          <a:solidFill>
                            <a:srgbClr val="FFFFFF"/>
                          </a:solidFill>
                          <a:effectLst/>
                          <a:latin typeface="Arial" charset="0"/>
                          <a:cs typeface="Arial" charset="0"/>
                        </a:rPr>
                        <a:t>LDL-C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smtClean="0">
                          <a:ln>
                            <a:noFill/>
                          </a:ln>
                          <a:solidFill>
                            <a:srgbClr val="FFFFFF"/>
                          </a:solidFill>
                          <a:effectLst/>
                          <a:latin typeface="Arial" charset="0"/>
                          <a:cs typeface="Arial" charset="0"/>
                        </a:rPr>
                        <a:t>HDL-C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Times New Roman" pitchFamily="1" charset="0"/>
                        </a:rPr>
                        <a:t>Ritonavir</a:t>
                      </a:r>
                      <a:endParaRPr kumimoji="0" lang="en-US" sz="1800" b="0" i="0" u="none" strike="noStrike" cap="none" normalizeH="0" baseline="0" smtClean="0">
                        <a:ln>
                          <a:noFill/>
                        </a:ln>
                        <a:solidFill>
                          <a:srgbClr val="000000"/>
                        </a:solidFill>
                        <a:effectLst/>
                        <a:latin typeface="Arial"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Lopinavir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r>
                        <a:rPr kumimoji="0" lang="en-US" sz="1800" b="0" i="0" u="none" strike="noStrike" cap="none" normalizeH="0" baseline="0" smtClean="0">
                          <a:ln>
                            <a:noFill/>
                          </a:ln>
                          <a:solidFill>
                            <a:srgbClr val="000000"/>
                          </a:solidFill>
                          <a:effectLst/>
                          <a:latin typeface="Arial" charset="0"/>
                          <a:cs typeface="Times New Roman" pitchFamily="1" charset="0"/>
                        </a:rPr>
                        <a:t>/</a:t>
                      </a: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Tipranavir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9888">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Saquinavir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Fosamprenavir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9888">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Indinavir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Darunavir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r>
                        <a:rPr kumimoji="0" lang="en-US" sz="1800" b="0" i="0" u="none" strike="noStrike" cap="none" normalizeH="0" baseline="0" smtClean="0">
                          <a:ln>
                            <a:noFill/>
                          </a:ln>
                          <a:solidFill>
                            <a:srgbClr val="000000"/>
                          </a:solidFill>
                          <a:effectLst/>
                          <a:latin typeface="Arial" charset="0"/>
                          <a:cs typeface="Times New Roman" pitchFamily="1" charset="0"/>
                        </a:rPr>
                        <a:t>/</a:t>
                      </a: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r>
                        <a:rPr kumimoji="0" lang="en-US" sz="1800" b="0" i="0" u="none" strike="noStrike" cap="none" normalizeH="0" baseline="0" smtClean="0">
                          <a:ln>
                            <a:noFill/>
                          </a:ln>
                          <a:solidFill>
                            <a:srgbClr val="000000"/>
                          </a:solidFill>
                          <a:effectLst/>
                          <a:latin typeface="Arial" charset="0"/>
                          <a:cs typeface="Times New Roman" pitchFamily="1" charset="0"/>
                        </a:rPr>
                        <a:t>?</a:t>
                      </a:r>
                      <a:endPar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Atazanavir / ritonavir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r>
                        <a:rPr kumimoji="0" lang="en-US" sz="1800" b="0" i="0" u="none" strike="noStrike" cap="none" normalizeH="0" baseline="0" smtClean="0">
                          <a:ln>
                            <a:noFill/>
                          </a:ln>
                          <a:solidFill>
                            <a:srgbClr val="000000"/>
                          </a:solidFill>
                          <a:effectLst/>
                          <a:latin typeface="Arial" charset="0"/>
                          <a:cs typeface="Times New Roman" pitchFamily="1" charset="0"/>
                        </a:rPr>
                        <a:t>/</a:t>
                      </a: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9888">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Nelfinavir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r>
                        <a:rPr kumimoji="0" lang="en-US" sz="1800" b="0" i="0" u="none" strike="noStrike" cap="none" normalizeH="0" baseline="0" smtClean="0">
                          <a:ln>
                            <a:noFill/>
                          </a:ln>
                          <a:solidFill>
                            <a:srgbClr val="000000"/>
                          </a:solidFill>
                          <a:effectLst/>
                          <a:latin typeface="Arial" charset="0"/>
                          <a:cs typeface="Times New Roman" pitchFamily="1" charset="0"/>
                        </a:rPr>
                        <a:t>?</a:t>
                      </a:r>
                      <a:endPar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Atazanavir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r>
                        <a:rPr kumimoji="0" lang="en-US" sz="1800" b="0" i="0" u="none" strike="noStrike" cap="none" normalizeH="0" baseline="0" smtClean="0">
                          <a:ln>
                            <a:noFill/>
                          </a:ln>
                          <a:solidFill>
                            <a:srgbClr val="000000"/>
                          </a:solidFill>
                          <a:effectLst/>
                          <a:latin typeface="Arial" charset="0"/>
                          <a:cs typeface="Times New Roman" pitchFamily="1" charset="0"/>
                        </a:rPr>
                        <a:t>?</a:t>
                      </a:r>
                      <a:endPar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9888">
                <a:tc>
                  <a:txBody>
                    <a:bodyPr/>
                    <a:lstStyle/>
                    <a:p>
                      <a:pPr marL="173038" marR="0" lvl="0" indent="-173038" algn="l" defTabSz="914400" rtl="0" eaLnBrk="1" fontAlgn="base" latinLnBrk="0" hangingPunct="1">
                        <a:lnSpc>
                          <a:spcPct val="100000"/>
                        </a:lnSpc>
                        <a:spcBef>
                          <a:spcPct val="0"/>
                        </a:spcBef>
                        <a:spcAft>
                          <a:spcPct val="0"/>
                        </a:spcAft>
                        <a:buClrTx/>
                        <a:buSzTx/>
                        <a:buFont typeface="Wingdings" pitchFamily="2" charset="2"/>
                        <a:buNone/>
                        <a:tabLst>
                          <a:tab pos="457200" algn="l"/>
                        </a:tabLst>
                      </a:pPr>
                      <a:r>
                        <a:rPr kumimoji="0" lang="en-US" sz="1800" b="0" i="0" u="none" strike="noStrike" cap="none" normalizeH="0" baseline="0" smtClean="0">
                          <a:ln>
                            <a:noFill/>
                          </a:ln>
                          <a:solidFill>
                            <a:srgbClr val="000000"/>
                          </a:solidFill>
                          <a:effectLst/>
                          <a:latin typeface="Arial" charset="0"/>
                          <a:cs typeface="Arial" charset="0"/>
                        </a:rPr>
                        <a:t>Indinavir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cs typeface="Times New Roman" pitchFamily="1" charset="0"/>
                          <a:sym typeface="Symbol" pitchFamily="1"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6" name="Text Box 71"/>
          <p:cNvSpPr txBox="1">
            <a:spLocks noChangeArrowheads="1"/>
          </p:cNvSpPr>
          <p:nvPr/>
        </p:nvSpPr>
        <p:spPr bwMode="auto">
          <a:xfrm>
            <a:off x="1295400" y="5943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id-ID" altLang="id-ID"/>
          </a:p>
        </p:txBody>
      </p:sp>
      <p:sp>
        <p:nvSpPr>
          <p:cNvPr id="7" name="Text Box 72"/>
          <p:cNvSpPr txBox="1">
            <a:spLocks noChangeArrowheads="1"/>
          </p:cNvSpPr>
          <p:nvPr/>
        </p:nvSpPr>
        <p:spPr bwMode="auto">
          <a:xfrm>
            <a:off x="886324" y="6047872"/>
            <a:ext cx="8077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id-ID" sz="1400" dirty="0"/>
              <a:t>Table created by Stefan </a:t>
            </a:r>
            <a:r>
              <a:rPr lang="en-US" altLang="id-ID" sz="1400" dirty="0" err="1"/>
              <a:t>Mauss</a:t>
            </a:r>
            <a:r>
              <a:rPr lang="en-US" altLang="id-ID" sz="1400" dirty="0"/>
              <a:t>, MD (Center for HIV and </a:t>
            </a:r>
            <a:r>
              <a:rPr lang="en-US" altLang="id-ID" sz="1400" dirty="0" err="1"/>
              <a:t>Hepatogastroenterology</a:t>
            </a:r>
            <a:r>
              <a:rPr lang="en-US" altLang="id-ID" sz="1400" dirty="0"/>
              <a:t>, Düsseldorf, Germany), using the author’s best judgment about the relative lipid effects of the agents listed, based on accumulated studies to date. Used with permission of the author.</a:t>
            </a:r>
            <a:endParaRPr lang="en-US" altLang="id-ID" sz="1200" dirty="0"/>
          </a:p>
        </p:txBody>
      </p:sp>
    </p:spTree>
    <p:extLst>
      <p:ext uri="{BB962C8B-B14F-4D97-AF65-F5344CB8AC3E}">
        <p14:creationId xmlns:p14="http://schemas.microsoft.com/office/powerpoint/2010/main" val="9029297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id-ID" altLang="id-ID" sz="3200"/>
          </a:p>
        </p:txBody>
      </p:sp>
      <p:graphicFrame>
        <p:nvGraphicFramePr>
          <p:cNvPr id="5" name="Content Placeholder 3"/>
          <p:cNvGraphicFramePr>
            <a:graphicFrameLocks/>
          </p:cNvGraphicFramePr>
          <p:nvPr>
            <p:extLst>
              <p:ext uri="{D42A27DB-BD31-4B8C-83A1-F6EECF244321}">
                <p14:modId xmlns:p14="http://schemas.microsoft.com/office/powerpoint/2010/main" val="3655866624"/>
              </p:ext>
            </p:extLst>
          </p:nvPr>
        </p:nvGraphicFramePr>
        <p:xfrm>
          <a:off x="838200" y="1828800"/>
          <a:ext cx="7543800" cy="3870816"/>
        </p:xfrm>
        <a:graphic>
          <a:graphicData uri="http://schemas.openxmlformats.org/drawingml/2006/table">
            <a:tbl>
              <a:tblPr/>
              <a:tblGrid>
                <a:gridCol w="3962400"/>
                <a:gridCol w="3581400"/>
              </a:tblGrid>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rgbClr val="000000"/>
                          </a:solidFill>
                          <a:effectLst/>
                          <a:latin typeface="Arial" charset="0"/>
                          <a:cs typeface="Arial" charset="0"/>
                        </a:rPr>
                        <a:t>P</a:t>
                      </a:r>
                      <a:r>
                        <a:rPr kumimoji="0" lang="en-US" sz="2000" b="0" i="0" u="none" strike="noStrike" cap="none" normalizeH="0" baseline="0" dirty="0" err="1" smtClean="0">
                          <a:ln>
                            <a:noFill/>
                          </a:ln>
                          <a:solidFill>
                            <a:srgbClr val="000000"/>
                          </a:solidFill>
                          <a:effectLst/>
                          <a:latin typeface="Arial" charset="0"/>
                          <a:cs typeface="Arial" charset="0"/>
                        </a:rPr>
                        <a:t>oten</a:t>
                      </a:r>
                      <a:r>
                        <a:rPr kumimoji="0" lang="id-ID" sz="2000" b="0" i="0" u="none" strike="noStrike" cap="none" normalizeH="0" baseline="0" dirty="0" smtClean="0">
                          <a:ln>
                            <a:noFill/>
                          </a:ln>
                          <a:solidFill>
                            <a:srgbClr val="000000"/>
                          </a:solidFill>
                          <a:effectLst/>
                          <a:latin typeface="Arial" charset="0"/>
                          <a:cs typeface="Arial" charset="0"/>
                        </a:rPr>
                        <a:t>s</a:t>
                      </a:r>
                      <a:r>
                        <a:rPr kumimoji="0" lang="en-US" sz="2000" b="0" i="0" u="none" strike="noStrike" cap="none" normalizeH="0" baseline="0" dirty="0" smtClean="0">
                          <a:ln>
                            <a:noFill/>
                          </a:ln>
                          <a:solidFill>
                            <a:srgbClr val="000000"/>
                          </a:solidFill>
                          <a:effectLst/>
                          <a:latin typeface="Arial" charset="0"/>
                          <a:cs typeface="Arial" charset="0"/>
                        </a:rPr>
                        <a:t> </a:t>
                      </a:r>
                      <a:r>
                        <a:rPr kumimoji="0" lang="en-US" sz="2000" b="0" i="0" u="none" strike="noStrike" cap="none" normalizeH="0" baseline="0" dirty="0" err="1" smtClean="0">
                          <a:ln>
                            <a:noFill/>
                          </a:ln>
                          <a:solidFill>
                            <a:srgbClr val="000000"/>
                          </a:solidFill>
                          <a:effectLst/>
                          <a:latin typeface="Arial" charset="0"/>
                          <a:cs typeface="Arial" charset="0"/>
                        </a:rPr>
                        <a:t>intera</a:t>
                      </a:r>
                      <a:r>
                        <a:rPr kumimoji="0" lang="id-ID" sz="2000" b="0" i="0" u="none" strike="noStrike" cap="none" normalizeH="0" baseline="0" dirty="0" smtClean="0">
                          <a:ln>
                            <a:noFill/>
                          </a:ln>
                          <a:solidFill>
                            <a:srgbClr val="000000"/>
                          </a:solidFill>
                          <a:effectLst/>
                          <a:latin typeface="Arial" charset="0"/>
                          <a:cs typeface="Arial" charset="0"/>
                        </a:rPr>
                        <a:t>ks</a:t>
                      </a:r>
                      <a:r>
                        <a:rPr kumimoji="0" lang="en-US" sz="2000" b="0" i="0" u="none" strike="noStrike" cap="none" normalizeH="0" baseline="0" dirty="0" err="1" smtClean="0">
                          <a:ln>
                            <a:noFill/>
                          </a:ln>
                          <a:solidFill>
                            <a:srgbClr val="000000"/>
                          </a:solidFill>
                          <a:effectLst/>
                          <a:latin typeface="Arial" charset="0"/>
                          <a:cs typeface="Arial" charset="0"/>
                        </a:rPr>
                        <a:t>i</a:t>
                      </a:r>
                      <a:r>
                        <a:rPr kumimoji="0" lang="id-ID" sz="2000" b="0" i="0" u="none" strike="noStrike" cap="none" normalizeH="0" baseline="0" dirty="0" smtClean="0">
                          <a:ln>
                            <a:noFill/>
                          </a:ln>
                          <a:solidFill>
                            <a:srgbClr val="000000"/>
                          </a:solidFill>
                          <a:effectLst/>
                          <a:latin typeface="Arial" charset="0"/>
                          <a:cs typeface="Arial" charset="0"/>
                        </a:rPr>
                        <a:t> rendah</a:t>
                      </a:r>
                      <a:endParaRPr kumimoji="0" lang="en-US" sz="2000" b="0" i="0" u="none" strike="noStrike" cap="none" normalizeH="0" baseline="0" dirty="0" smtClean="0">
                        <a:ln>
                          <a:noFill/>
                        </a:ln>
                        <a:solidFill>
                          <a:schemeClr val="tx1"/>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Fibrates</a:t>
                      </a:r>
                      <a:endParaRPr kumimoji="0" lang="en-US" sz="2000" b="0" i="0" u="none" strike="noStrike" cap="none" normalizeH="0" baseline="0" smtClean="0">
                        <a:ln>
                          <a:noFill/>
                        </a:ln>
                        <a:solidFill>
                          <a:schemeClr val="tx1"/>
                        </a:solidFill>
                        <a:effectLst/>
                        <a:latin typeface="Arial" charset="0"/>
                        <a:cs typeface="Arial" charset="0"/>
                      </a:endParaRP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E9EDF4"/>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Pravastatin</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0D8E8"/>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Fluvastatin</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E9EDF4"/>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Fish oil</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0D8E8"/>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Niacin*</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E9EDF4"/>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rgbClr val="000000"/>
                          </a:solidFill>
                          <a:effectLst/>
                          <a:latin typeface="Arial" charset="0"/>
                          <a:cs typeface="Arial" charset="0"/>
                        </a:rPr>
                        <a:t>Mulai dosis terendah</a:t>
                      </a:r>
                      <a:r>
                        <a:rPr kumimoji="0" lang="en-US" sz="2000" b="0" i="0" u="none" strike="noStrike" cap="none" normalizeH="0" baseline="0" dirty="0" smtClean="0">
                          <a:ln>
                            <a:noFill/>
                          </a:ln>
                          <a:solidFill>
                            <a:srgbClr val="000000"/>
                          </a:solidFill>
                          <a:effectLst/>
                          <a:latin typeface="Arial" charset="0"/>
                          <a:cs typeface="Arial" charset="0"/>
                        </a:rPr>
                        <a:t>; </a:t>
                      </a:r>
                      <a:r>
                        <a:rPr kumimoji="0" lang="id-ID" sz="2000" b="0" i="0" u="none" strike="noStrike" cap="none" normalizeH="0" baseline="0" dirty="0" smtClean="0">
                          <a:ln>
                            <a:noFill/>
                          </a:ln>
                          <a:solidFill>
                            <a:srgbClr val="000000"/>
                          </a:solidFill>
                          <a:effectLst/>
                          <a:latin typeface="Arial" charset="0"/>
                          <a:cs typeface="Arial" charset="0"/>
                        </a:rPr>
                        <a:t>gunakan hati2</a:t>
                      </a:r>
                      <a:endParaRPr kumimoji="0" lang="en-US" sz="2000" b="0" i="0" u="none" strike="noStrike" cap="none" normalizeH="0" baseline="0" dirty="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Atorvastatin </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0D8E8"/>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Rosuvastatin</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E9EDF4"/>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rgbClr val="000000"/>
                          </a:solidFill>
                          <a:effectLst/>
                          <a:latin typeface="Arial" charset="0"/>
                          <a:cs typeface="Arial" charset="0"/>
                        </a:rPr>
                        <a:t>K</a:t>
                      </a:r>
                      <a:r>
                        <a:rPr kumimoji="0" lang="en-US" sz="2000" b="0" i="0" u="none" strike="noStrike" cap="none" normalizeH="0" baseline="0" dirty="0" err="1" smtClean="0">
                          <a:ln>
                            <a:noFill/>
                          </a:ln>
                          <a:solidFill>
                            <a:srgbClr val="000000"/>
                          </a:solidFill>
                          <a:effectLst/>
                          <a:latin typeface="Arial" charset="0"/>
                          <a:cs typeface="Arial" charset="0"/>
                        </a:rPr>
                        <a:t>ontraindi</a:t>
                      </a:r>
                      <a:r>
                        <a:rPr kumimoji="0" lang="id-ID" sz="2000" b="0" i="0" u="none" strike="noStrike" cap="none" normalizeH="0" baseline="0" dirty="0" smtClean="0">
                          <a:ln>
                            <a:noFill/>
                          </a:ln>
                          <a:solidFill>
                            <a:srgbClr val="000000"/>
                          </a:solidFill>
                          <a:effectLst/>
                          <a:latin typeface="Arial" charset="0"/>
                          <a:cs typeface="Arial" charset="0"/>
                        </a:rPr>
                        <a:t>k</a:t>
                      </a:r>
                      <a:r>
                        <a:rPr kumimoji="0" lang="en-US" sz="2000" b="0" i="0" u="none" strike="noStrike" cap="none" normalizeH="0" baseline="0" dirty="0" smtClean="0">
                          <a:ln>
                            <a:noFill/>
                          </a:ln>
                          <a:solidFill>
                            <a:srgbClr val="000000"/>
                          </a:solidFill>
                          <a:effectLst/>
                          <a:latin typeface="Arial" charset="0"/>
                          <a:cs typeface="Arial" charset="0"/>
                        </a:rPr>
                        <a:t>a</a:t>
                      </a:r>
                      <a:r>
                        <a:rPr kumimoji="0" lang="id-ID" sz="2000" b="0" i="0" u="none" strike="noStrike" cap="none" normalizeH="0" baseline="0" dirty="0" smtClean="0">
                          <a:ln>
                            <a:noFill/>
                          </a:ln>
                          <a:solidFill>
                            <a:srgbClr val="000000"/>
                          </a:solidFill>
                          <a:effectLst/>
                          <a:latin typeface="Arial" charset="0"/>
                          <a:cs typeface="Arial" charset="0"/>
                        </a:rPr>
                        <a:t>si dgn </a:t>
                      </a:r>
                      <a:r>
                        <a:rPr kumimoji="0" lang="en-US" sz="2000" b="0" i="0" u="none" strike="noStrike" cap="none" normalizeH="0" baseline="0" dirty="0" smtClean="0">
                          <a:ln>
                            <a:noFill/>
                          </a:ln>
                          <a:solidFill>
                            <a:srgbClr val="000000"/>
                          </a:solidFill>
                          <a:effectLst/>
                          <a:latin typeface="Arial" charset="0"/>
                          <a:cs typeface="Arial" charset="0"/>
                        </a:rPr>
                        <a:t>PI</a:t>
                      </a: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Lovastatin</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0D8E8"/>
                    </a:solidFill>
                  </a:tcPr>
                </a:tc>
              </a:tr>
              <a:tr h="39616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latin typeface="Arial" charset="0"/>
                        <a:cs typeface="Arial" charset="0"/>
                      </a:endParaRPr>
                    </a:p>
                  </a:txBody>
                  <a:tcPr marT="45712" marB="45712"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Arial" charset="0"/>
                        </a:rPr>
                        <a:t>Simvastatin</a:t>
                      </a:r>
                    </a:p>
                  </a:txBody>
                  <a:tcPr marT="45712" marB="45712"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E9EDF4"/>
                    </a:solidFill>
                  </a:tcPr>
                </a:tc>
              </a:tr>
            </a:tbl>
          </a:graphicData>
        </a:graphic>
      </p:graphicFrame>
      <p:sp>
        <p:nvSpPr>
          <p:cNvPr id="6" name="TextBox 4"/>
          <p:cNvSpPr txBox="1">
            <a:spLocks noChangeArrowheads="1"/>
          </p:cNvSpPr>
          <p:nvPr/>
        </p:nvSpPr>
        <p:spPr bwMode="auto">
          <a:xfrm>
            <a:off x="838200" y="6172200"/>
            <a:ext cx="617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id-ID" sz="1400" dirty="0"/>
              <a:t>* In rare cases, can induce insulin resistance.</a:t>
            </a:r>
          </a:p>
        </p:txBody>
      </p:sp>
      <p:sp>
        <p:nvSpPr>
          <p:cNvPr id="7" name="Rectangle 24"/>
          <p:cNvSpPr>
            <a:spLocks noGrp="1"/>
          </p:cNvSpPr>
          <p:nvPr>
            <p:ph type="title" idx="4294967295"/>
          </p:nvPr>
        </p:nvSpPr>
        <p:spPr>
          <a:xfrm>
            <a:off x="810124" y="66092"/>
            <a:ext cx="8229600" cy="1143000"/>
          </a:xfrm>
        </p:spPr>
        <p:txBody>
          <a:bodyPr/>
          <a:lstStyle/>
          <a:p>
            <a:r>
              <a:rPr lang="en-US" altLang="id-ID" sz="3600" b="1" dirty="0" smtClean="0">
                <a:solidFill>
                  <a:srgbClr val="7030A0"/>
                </a:solidFill>
                <a:latin typeface="Arial" pitchFamily="34" charset="0"/>
              </a:rPr>
              <a:t>Lipid-Lowering Therapy: </a:t>
            </a:r>
            <a:br>
              <a:rPr lang="en-US" altLang="id-ID" sz="3600" b="1" dirty="0" smtClean="0">
                <a:solidFill>
                  <a:srgbClr val="7030A0"/>
                </a:solidFill>
                <a:latin typeface="Arial" pitchFamily="34" charset="0"/>
              </a:rPr>
            </a:br>
            <a:r>
              <a:rPr lang="en-US" altLang="id-ID" sz="3200" b="1" dirty="0" err="1" smtClean="0">
                <a:solidFill>
                  <a:srgbClr val="7030A0"/>
                </a:solidFill>
                <a:latin typeface="Arial" pitchFamily="34" charset="0"/>
              </a:rPr>
              <a:t>Intera</a:t>
            </a:r>
            <a:r>
              <a:rPr lang="id-ID" altLang="id-ID" sz="3200" b="1" dirty="0" smtClean="0">
                <a:solidFill>
                  <a:srgbClr val="7030A0"/>
                </a:solidFill>
                <a:latin typeface="Arial" pitchFamily="34" charset="0"/>
              </a:rPr>
              <a:t>ks</a:t>
            </a:r>
            <a:r>
              <a:rPr lang="en-US" altLang="id-ID" sz="3200" b="1" dirty="0" err="1" smtClean="0">
                <a:solidFill>
                  <a:srgbClr val="7030A0"/>
                </a:solidFill>
                <a:latin typeface="Arial" pitchFamily="34" charset="0"/>
              </a:rPr>
              <a:t>i</a:t>
            </a:r>
            <a:r>
              <a:rPr lang="id-ID" altLang="id-ID" sz="3200" b="1" dirty="0" smtClean="0">
                <a:solidFill>
                  <a:srgbClr val="7030A0"/>
                </a:solidFill>
                <a:latin typeface="Arial" pitchFamily="34" charset="0"/>
              </a:rPr>
              <a:t> Obat dengan </a:t>
            </a:r>
            <a:r>
              <a:rPr lang="en-US" altLang="id-ID" sz="3200" b="1" dirty="0" smtClean="0">
                <a:solidFill>
                  <a:srgbClr val="7030A0"/>
                </a:solidFill>
                <a:latin typeface="Arial" pitchFamily="34" charset="0"/>
              </a:rPr>
              <a:t>ART</a:t>
            </a:r>
          </a:p>
        </p:txBody>
      </p:sp>
    </p:spTree>
    <p:extLst>
      <p:ext uri="{BB962C8B-B14F-4D97-AF65-F5344CB8AC3E}">
        <p14:creationId xmlns:p14="http://schemas.microsoft.com/office/powerpoint/2010/main" val="27309011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body" idx="1"/>
          </p:nvPr>
        </p:nvSpPr>
        <p:spPr>
          <a:xfrm>
            <a:off x="794082" y="1600200"/>
            <a:ext cx="8349918" cy="4267200"/>
          </a:xfrm>
        </p:spPr>
        <p:txBody>
          <a:bodyPr>
            <a:normAutofit/>
          </a:bodyPr>
          <a:lstStyle/>
          <a:p>
            <a:pPr>
              <a:lnSpc>
                <a:spcPct val="110000"/>
              </a:lnSpc>
            </a:pPr>
            <a:r>
              <a:rPr lang="id-ID" altLang="id-ID" sz="2800" dirty="0" smtClean="0"/>
              <a:t>Kebanyakan PI meningkatkan </a:t>
            </a:r>
            <a:r>
              <a:rPr lang="en-US" altLang="id-ID" sz="2800" dirty="0" err="1" smtClean="0"/>
              <a:t>trigl</a:t>
            </a:r>
            <a:r>
              <a:rPr lang="id-ID" altLang="id-ID" sz="2800" dirty="0" smtClean="0"/>
              <a:t>is</a:t>
            </a:r>
            <a:r>
              <a:rPr lang="en-US" altLang="id-ID" sz="2800" dirty="0" err="1" smtClean="0"/>
              <a:t>erid</a:t>
            </a:r>
            <a:r>
              <a:rPr lang="id-ID" altLang="id-ID" sz="2800" dirty="0" smtClean="0"/>
              <a:t>a</a:t>
            </a:r>
            <a:r>
              <a:rPr lang="en-US" altLang="id-ID" sz="2800" dirty="0" smtClean="0"/>
              <a:t> </a:t>
            </a:r>
            <a:r>
              <a:rPr lang="id-ID" altLang="id-ID" sz="2800" dirty="0" smtClean="0"/>
              <a:t>d</a:t>
            </a:r>
            <a:r>
              <a:rPr lang="en-US" altLang="id-ID" sz="2800" dirty="0" smtClean="0"/>
              <a:t>an </a:t>
            </a:r>
            <a:r>
              <a:rPr lang="en-US" altLang="id-ID" sz="2800" dirty="0"/>
              <a:t>LDL </a:t>
            </a:r>
            <a:r>
              <a:rPr lang="id-ID" altLang="id-ID" sz="2800" dirty="0" smtClean="0"/>
              <a:t>tetapi sedikit efek terhadap </a:t>
            </a:r>
            <a:r>
              <a:rPr lang="en-US" altLang="id-ID" sz="2800" dirty="0" smtClean="0"/>
              <a:t>HDL</a:t>
            </a:r>
            <a:endParaRPr lang="en-US" altLang="id-ID" sz="2800" dirty="0"/>
          </a:p>
          <a:p>
            <a:pPr>
              <a:lnSpc>
                <a:spcPct val="110000"/>
              </a:lnSpc>
            </a:pPr>
            <a:r>
              <a:rPr lang="en-US" altLang="id-ID" sz="2800" dirty="0" smtClean="0"/>
              <a:t>NNRTI </a:t>
            </a:r>
            <a:r>
              <a:rPr lang="id-ID" altLang="id-ID" sz="2800" dirty="0" smtClean="0"/>
              <a:t>d</a:t>
            </a:r>
            <a:r>
              <a:rPr lang="en-US" altLang="id-ID" sz="2800" dirty="0" smtClean="0"/>
              <a:t>ad </a:t>
            </a:r>
            <a:r>
              <a:rPr lang="en-US" altLang="id-ID" sz="2800" dirty="0" err="1"/>
              <a:t>stavudine</a:t>
            </a:r>
            <a:r>
              <a:rPr lang="en-US" altLang="id-ID" sz="2800" dirty="0"/>
              <a:t> </a:t>
            </a:r>
            <a:r>
              <a:rPr lang="id-ID" altLang="id-ID" sz="2800" dirty="0" smtClean="0"/>
              <a:t>juga ada hubungan dgn efek </a:t>
            </a:r>
            <a:r>
              <a:rPr lang="en-US" altLang="id-ID" sz="2800" dirty="0" smtClean="0"/>
              <a:t>d</a:t>
            </a:r>
            <a:r>
              <a:rPr lang="id-ID" altLang="id-ID" sz="2800" dirty="0" smtClean="0"/>
              <a:t>i</a:t>
            </a:r>
            <a:r>
              <a:rPr lang="en-US" altLang="id-ID" sz="2800" dirty="0" err="1" smtClean="0"/>
              <a:t>slipidemi</a:t>
            </a:r>
            <a:endParaRPr lang="en-US" altLang="id-ID" sz="2800" dirty="0"/>
          </a:p>
          <a:p>
            <a:pPr>
              <a:lnSpc>
                <a:spcPct val="110000"/>
              </a:lnSpc>
            </a:pPr>
            <a:r>
              <a:rPr lang="id-ID" altLang="id-ID" sz="2800" dirty="0" smtClean="0"/>
              <a:t>Infeksi </a:t>
            </a:r>
            <a:r>
              <a:rPr lang="en-US" altLang="id-ID" sz="2800" dirty="0" smtClean="0"/>
              <a:t>HIV </a:t>
            </a:r>
            <a:r>
              <a:rPr lang="id-ID" altLang="id-ID" sz="2800" dirty="0" smtClean="0"/>
              <a:t>d</a:t>
            </a:r>
            <a:r>
              <a:rPr lang="en-US" altLang="id-ID" sz="2800" dirty="0" smtClean="0"/>
              <a:t>an </a:t>
            </a:r>
            <a:r>
              <a:rPr lang="id-ID" altLang="id-ID" sz="2800" dirty="0" smtClean="0"/>
              <a:t>ART berbasis </a:t>
            </a:r>
            <a:r>
              <a:rPr lang="en-US" altLang="id-ID" sz="2800" dirty="0" smtClean="0"/>
              <a:t>PI </a:t>
            </a:r>
            <a:r>
              <a:rPr lang="id-ID" altLang="id-ID" sz="2800" dirty="0" smtClean="0"/>
              <a:t>bergubungan dengan profil dislipidemi yang </a:t>
            </a:r>
            <a:r>
              <a:rPr lang="en-US" altLang="id-ID" sz="2800" dirty="0" smtClean="0"/>
              <a:t>pro-</a:t>
            </a:r>
            <a:r>
              <a:rPr lang="en-US" altLang="id-ID" sz="2800" dirty="0" err="1" smtClean="0"/>
              <a:t>atherogenic</a:t>
            </a:r>
            <a:endParaRPr lang="en-US" altLang="id-ID" sz="2800" dirty="0"/>
          </a:p>
          <a:p>
            <a:pPr>
              <a:lnSpc>
                <a:spcPct val="110000"/>
              </a:lnSpc>
            </a:pPr>
            <a:r>
              <a:rPr lang="id-ID" altLang="id-ID" sz="2800" dirty="0" smtClean="0"/>
              <a:t>Sebagian bukti menunjukkan bahwa ART berbasis </a:t>
            </a:r>
            <a:r>
              <a:rPr lang="en-US" altLang="id-ID" sz="2800" dirty="0" smtClean="0"/>
              <a:t>PI </a:t>
            </a:r>
            <a:r>
              <a:rPr lang="id-ID" altLang="id-ID" sz="2800" dirty="0" smtClean="0"/>
              <a:t>meningkatkan risiko penyakit jantung koroner</a:t>
            </a:r>
            <a:r>
              <a:rPr lang="en-US" altLang="id-ID" sz="2800" dirty="0" smtClean="0"/>
              <a:t> (</a:t>
            </a:r>
            <a:r>
              <a:rPr lang="en-US" altLang="id-ID" sz="2800" dirty="0"/>
              <a:t>CAD)</a:t>
            </a:r>
            <a:r>
              <a:rPr lang="en-US" altLang="id-ID" sz="2800" baseline="30000" dirty="0"/>
              <a:t>2-4</a:t>
            </a:r>
          </a:p>
        </p:txBody>
      </p:sp>
      <p:sp>
        <p:nvSpPr>
          <p:cNvPr id="656387" name="Rectangle 3"/>
          <p:cNvSpPr>
            <a:spLocks noGrp="1" noChangeArrowheads="1"/>
          </p:cNvSpPr>
          <p:nvPr>
            <p:ph type="title"/>
          </p:nvPr>
        </p:nvSpPr>
        <p:spPr>
          <a:xfrm>
            <a:off x="794082" y="4012"/>
            <a:ext cx="8229600" cy="1143000"/>
          </a:xfrm>
          <a:noFill/>
          <a:ln/>
        </p:spPr>
        <p:txBody>
          <a:bodyPr>
            <a:normAutofit/>
          </a:bodyPr>
          <a:lstStyle/>
          <a:p>
            <a:r>
              <a:rPr lang="en-US" altLang="id-ID" b="1" dirty="0" smtClean="0">
                <a:solidFill>
                  <a:srgbClr val="7030A0"/>
                </a:solidFill>
              </a:rPr>
              <a:t>To</a:t>
            </a:r>
            <a:r>
              <a:rPr lang="id-ID" altLang="id-ID" b="1" dirty="0" smtClean="0">
                <a:solidFill>
                  <a:srgbClr val="7030A0"/>
                </a:solidFill>
              </a:rPr>
              <a:t>ks</a:t>
            </a:r>
            <a:r>
              <a:rPr lang="en-US" altLang="id-ID" b="1" dirty="0" err="1" smtClean="0">
                <a:solidFill>
                  <a:srgbClr val="7030A0"/>
                </a:solidFill>
              </a:rPr>
              <a:t>i</a:t>
            </a:r>
            <a:r>
              <a:rPr lang="id-ID" altLang="id-ID" b="1" dirty="0" smtClean="0">
                <a:solidFill>
                  <a:srgbClr val="7030A0"/>
                </a:solidFill>
              </a:rPr>
              <a:t>s</a:t>
            </a:r>
            <a:r>
              <a:rPr lang="en-US" altLang="id-ID" b="1" dirty="0" smtClean="0">
                <a:solidFill>
                  <a:srgbClr val="7030A0"/>
                </a:solidFill>
              </a:rPr>
              <a:t>it</a:t>
            </a:r>
            <a:r>
              <a:rPr lang="id-ID" altLang="id-ID" b="1" dirty="0" smtClean="0">
                <a:solidFill>
                  <a:srgbClr val="7030A0"/>
                </a:solidFill>
              </a:rPr>
              <a:t>a</a:t>
            </a:r>
            <a:r>
              <a:rPr lang="en-US" altLang="id-ID" b="1" dirty="0" smtClean="0">
                <a:solidFill>
                  <a:srgbClr val="7030A0"/>
                </a:solidFill>
              </a:rPr>
              <a:t>s</a:t>
            </a:r>
            <a:r>
              <a:rPr lang="id-ID" altLang="id-ID" b="1" dirty="0" smtClean="0">
                <a:solidFill>
                  <a:srgbClr val="7030A0"/>
                </a:solidFill>
              </a:rPr>
              <a:t> </a:t>
            </a:r>
            <a:r>
              <a:rPr lang="en-US" altLang="id-ID" b="1" dirty="0" smtClean="0">
                <a:solidFill>
                  <a:srgbClr val="7030A0"/>
                </a:solidFill>
              </a:rPr>
              <a:t>HIV/ART:</a:t>
            </a:r>
            <a:r>
              <a:rPr lang="id-ID" altLang="id-ID" b="1" dirty="0" smtClean="0">
                <a:solidFill>
                  <a:srgbClr val="7030A0"/>
                </a:solidFill>
              </a:rPr>
              <a:t> </a:t>
            </a:r>
            <a:r>
              <a:rPr lang="en-US" altLang="id-ID" b="1" dirty="0" smtClean="0">
                <a:solidFill>
                  <a:srgbClr val="7030A0"/>
                </a:solidFill>
              </a:rPr>
              <a:t>D</a:t>
            </a:r>
            <a:r>
              <a:rPr lang="id-ID" altLang="id-ID" b="1" dirty="0" smtClean="0">
                <a:solidFill>
                  <a:srgbClr val="7030A0"/>
                </a:solidFill>
              </a:rPr>
              <a:t>i</a:t>
            </a:r>
            <a:r>
              <a:rPr lang="en-US" altLang="id-ID" b="1" dirty="0" err="1" smtClean="0">
                <a:solidFill>
                  <a:srgbClr val="7030A0"/>
                </a:solidFill>
              </a:rPr>
              <a:t>slipidemi</a:t>
            </a:r>
            <a:endParaRPr lang="en-US" altLang="id-ID" b="1" dirty="0">
              <a:solidFill>
                <a:srgbClr val="7030A0"/>
              </a:solidFill>
            </a:endParaRPr>
          </a:p>
        </p:txBody>
      </p:sp>
      <p:sp>
        <p:nvSpPr>
          <p:cNvPr id="656388" name="Text Box 4"/>
          <p:cNvSpPr txBox="1">
            <a:spLocks noChangeArrowheads="1"/>
          </p:cNvSpPr>
          <p:nvPr/>
        </p:nvSpPr>
        <p:spPr bwMode="auto">
          <a:xfrm>
            <a:off x="0" y="5702300"/>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id-ID" altLang="id-ID" sz="1400"/>
          </a:p>
        </p:txBody>
      </p:sp>
      <p:sp>
        <p:nvSpPr>
          <p:cNvPr id="656389" name="Text Box 5"/>
          <p:cNvSpPr txBox="1">
            <a:spLocks noChangeArrowheads="1"/>
          </p:cNvSpPr>
          <p:nvPr/>
        </p:nvSpPr>
        <p:spPr bwMode="auto">
          <a:xfrm>
            <a:off x="4648200" y="5715000"/>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id-ID" altLang="id-ID" sz="1400">
              <a:solidFill>
                <a:schemeClr val="tx2"/>
              </a:solidFill>
            </a:endParaRPr>
          </a:p>
        </p:txBody>
      </p:sp>
      <p:sp>
        <p:nvSpPr>
          <p:cNvPr id="656390" name="Text Box 6"/>
          <p:cNvSpPr txBox="1">
            <a:spLocks noChangeArrowheads="1"/>
          </p:cNvSpPr>
          <p:nvPr/>
        </p:nvSpPr>
        <p:spPr bwMode="auto">
          <a:xfrm>
            <a:off x="457200" y="6276975"/>
            <a:ext cx="43846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defRPr sz="2400">
                <a:solidFill>
                  <a:schemeClr val="tx1"/>
                </a:solidFill>
                <a:latin typeface="Times New Roman" pitchFamily="18" charset="0"/>
              </a:defRPr>
            </a:lvl1pPr>
            <a:lvl2pPr marL="914400" indent="-457200" eaLnBrk="0" hangingPunct="0">
              <a:defRPr sz="2400">
                <a:solidFill>
                  <a:schemeClr val="tx1"/>
                </a:solidFill>
                <a:latin typeface="Times New Roman" pitchFamily="18" charset="0"/>
              </a:defRPr>
            </a:lvl2pPr>
            <a:lvl3pPr marL="1371600" indent="-457200" eaLnBrk="0" hangingPunct="0">
              <a:defRPr sz="2400">
                <a:solidFill>
                  <a:schemeClr val="tx1"/>
                </a:solidFill>
                <a:latin typeface="Times New Roman" pitchFamily="18" charset="0"/>
              </a:defRPr>
            </a:lvl3pPr>
            <a:lvl4pPr marL="1828800" indent="-457200" eaLnBrk="0" hangingPunct="0">
              <a:defRPr sz="2400">
                <a:solidFill>
                  <a:schemeClr val="tx1"/>
                </a:solidFill>
                <a:latin typeface="Times New Roman" pitchFamily="18" charset="0"/>
              </a:defRPr>
            </a:lvl4pPr>
            <a:lvl5pPr marL="2286000" indent="-457200" eaLnBrk="0" hangingPunct="0">
              <a:defRPr sz="2400">
                <a:solidFill>
                  <a:schemeClr val="tx1"/>
                </a:solidFill>
                <a:latin typeface="Times New Roman" pitchFamily="18" charset="0"/>
              </a:defRPr>
            </a:lvl5pPr>
            <a:lvl6pPr marL="2743200" indent="-457200" eaLnBrk="0" fontAlgn="base" hangingPunct="0">
              <a:spcBef>
                <a:spcPct val="0"/>
              </a:spcBef>
              <a:spcAft>
                <a:spcPct val="0"/>
              </a:spcAft>
              <a:defRPr sz="2400">
                <a:solidFill>
                  <a:schemeClr val="tx1"/>
                </a:solidFill>
                <a:latin typeface="Times New Roman" pitchFamily="18" charset="0"/>
              </a:defRPr>
            </a:lvl6pPr>
            <a:lvl7pPr marL="3200400" indent="-457200" eaLnBrk="0" fontAlgn="base" hangingPunct="0">
              <a:spcBef>
                <a:spcPct val="0"/>
              </a:spcBef>
              <a:spcAft>
                <a:spcPct val="0"/>
              </a:spcAft>
              <a:defRPr sz="2400">
                <a:solidFill>
                  <a:schemeClr val="tx1"/>
                </a:solidFill>
                <a:latin typeface="Times New Roman" pitchFamily="18" charset="0"/>
              </a:defRPr>
            </a:lvl7pPr>
            <a:lvl8pPr marL="3657600" indent="-457200" eaLnBrk="0" fontAlgn="base" hangingPunct="0">
              <a:spcBef>
                <a:spcPct val="0"/>
              </a:spcBef>
              <a:spcAft>
                <a:spcPct val="0"/>
              </a:spcAft>
              <a:defRPr sz="2400">
                <a:solidFill>
                  <a:schemeClr val="tx1"/>
                </a:solidFill>
                <a:latin typeface="Times New Roman" pitchFamily="18" charset="0"/>
              </a:defRPr>
            </a:lvl8pPr>
            <a:lvl9pPr marL="4114800" indent="-4572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id-ID" sz="1600">
                <a:solidFill>
                  <a:schemeClr val="tx2"/>
                </a:solidFill>
              </a:rPr>
              <a:t>1. Schambelan M et al.  </a:t>
            </a:r>
            <a:r>
              <a:rPr lang="en-US" altLang="id-ID" sz="1600" i="1">
                <a:solidFill>
                  <a:schemeClr val="tx2"/>
                </a:solidFill>
              </a:rPr>
              <a:t>JAIDS</a:t>
            </a:r>
            <a:r>
              <a:rPr lang="en-US" altLang="id-ID" sz="1600">
                <a:solidFill>
                  <a:schemeClr val="tx2"/>
                </a:solidFill>
              </a:rPr>
              <a:t> 2002; 31(3):257-75.</a:t>
            </a:r>
          </a:p>
          <a:p>
            <a:pPr eaLnBrk="1" hangingPunct="1"/>
            <a:r>
              <a:rPr lang="en-US" altLang="id-ID" sz="1600">
                <a:solidFill>
                  <a:schemeClr val="tx2"/>
                </a:solidFill>
              </a:rPr>
              <a:t>2. 11</a:t>
            </a:r>
            <a:r>
              <a:rPr lang="en-US" altLang="id-ID" sz="1600" baseline="30000">
                <a:solidFill>
                  <a:schemeClr val="tx2"/>
                </a:solidFill>
              </a:rPr>
              <a:t>th</a:t>
            </a:r>
            <a:r>
              <a:rPr lang="en-US" altLang="id-ID" sz="1600">
                <a:solidFill>
                  <a:schemeClr val="tx2"/>
                </a:solidFill>
              </a:rPr>
              <a:t> CROI, 2004, Abstract 739.</a:t>
            </a:r>
          </a:p>
        </p:txBody>
      </p:sp>
      <p:sp>
        <p:nvSpPr>
          <p:cNvPr id="656391" name="Text Box 7"/>
          <p:cNvSpPr txBox="1">
            <a:spLocks noChangeArrowheads="1"/>
          </p:cNvSpPr>
          <p:nvPr/>
        </p:nvSpPr>
        <p:spPr bwMode="auto">
          <a:xfrm>
            <a:off x="5165725" y="6234113"/>
            <a:ext cx="29908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3. </a:t>
            </a:r>
            <a:r>
              <a:rPr lang="en-US" altLang="id-ID">
                <a:solidFill>
                  <a:schemeClr val="tx2"/>
                </a:solidFill>
              </a:rPr>
              <a:t>11th CROI, 2004, Abstract 736.</a:t>
            </a:r>
          </a:p>
          <a:p>
            <a:r>
              <a:rPr lang="en-US" altLang="id-ID">
                <a:solidFill>
                  <a:schemeClr val="tx2"/>
                </a:solidFill>
              </a:rPr>
              <a:t>4. 11</a:t>
            </a:r>
            <a:r>
              <a:rPr lang="en-US" altLang="id-ID" baseline="30000">
                <a:solidFill>
                  <a:schemeClr val="tx2"/>
                </a:solidFill>
              </a:rPr>
              <a:t>th</a:t>
            </a:r>
            <a:r>
              <a:rPr lang="en-US" altLang="id-ID">
                <a:solidFill>
                  <a:schemeClr val="tx2"/>
                </a:solidFill>
              </a:rPr>
              <a:t> CROI, 2004, Abstract 737.</a:t>
            </a:r>
            <a:r>
              <a:rPr lang="en-US" altLang="id-ID"/>
              <a:t> </a:t>
            </a:r>
          </a:p>
        </p:txBody>
      </p:sp>
    </p:spTree>
    <p:extLst>
      <p:ext uri="{BB962C8B-B14F-4D97-AF65-F5344CB8AC3E}">
        <p14:creationId xmlns:p14="http://schemas.microsoft.com/office/powerpoint/2010/main" val="2200413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ChangeArrowheads="1"/>
          </p:cNvSpPr>
          <p:nvPr>
            <p:ph type="title"/>
          </p:nvPr>
        </p:nvSpPr>
        <p:spPr>
          <a:xfrm>
            <a:off x="858250" y="50050"/>
            <a:ext cx="8229600" cy="1143000"/>
          </a:xfrm>
        </p:spPr>
        <p:txBody>
          <a:bodyPr>
            <a:normAutofit/>
          </a:bodyPr>
          <a:lstStyle/>
          <a:p>
            <a:r>
              <a:rPr lang="id-ID" altLang="id-ID" sz="3600" b="1" dirty="0" smtClean="0">
                <a:solidFill>
                  <a:srgbClr val="7030A0"/>
                </a:solidFill>
              </a:rPr>
              <a:t>Faktor </a:t>
            </a:r>
            <a:r>
              <a:rPr lang="en-US" altLang="id-ID" sz="3600" b="1" dirty="0" err="1" smtClean="0">
                <a:solidFill>
                  <a:srgbClr val="7030A0"/>
                </a:solidFill>
              </a:rPr>
              <a:t>Ris</a:t>
            </a:r>
            <a:r>
              <a:rPr lang="id-ID" altLang="id-ID" sz="3600" b="1" dirty="0" smtClean="0">
                <a:solidFill>
                  <a:srgbClr val="7030A0"/>
                </a:solidFill>
              </a:rPr>
              <a:t>i</a:t>
            </a:r>
            <a:r>
              <a:rPr lang="en-US" altLang="id-ID" sz="3600" b="1" dirty="0" smtClean="0">
                <a:solidFill>
                  <a:srgbClr val="7030A0"/>
                </a:solidFill>
              </a:rPr>
              <a:t>k</a:t>
            </a:r>
            <a:r>
              <a:rPr lang="id-ID" altLang="id-ID" sz="3600" b="1" dirty="0" smtClean="0">
                <a:solidFill>
                  <a:srgbClr val="7030A0"/>
                </a:solidFill>
              </a:rPr>
              <a:t>o</a:t>
            </a:r>
            <a:r>
              <a:rPr lang="en-US" altLang="id-ID" sz="3600" b="1" dirty="0" smtClean="0">
                <a:solidFill>
                  <a:srgbClr val="7030A0"/>
                </a:solidFill>
              </a:rPr>
              <a:t> </a:t>
            </a:r>
            <a:r>
              <a:rPr lang="id-ID" altLang="id-ID" sz="3600" b="1" dirty="0" smtClean="0">
                <a:solidFill>
                  <a:srgbClr val="7030A0"/>
                </a:solidFill>
              </a:rPr>
              <a:t>utk </a:t>
            </a:r>
            <a:r>
              <a:rPr lang="en-US" altLang="id-ID" sz="3600" b="1" dirty="0" smtClean="0">
                <a:solidFill>
                  <a:srgbClr val="7030A0"/>
                </a:solidFill>
              </a:rPr>
              <a:t>MI </a:t>
            </a:r>
            <a:r>
              <a:rPr lang="id-ID" altLang="id-ID" sz="3600" b="1" dirty="0" smtClean="0">
                <a:solidFill>
                  <a:srgbClr val="7030A0"/>
                </a:solidFill>
              </a:rPr>
              <a:t>pd Odha dgn </a:t>
            </a:r>
            <a:r>
              <a:rPr lang="en-US" altLang="id-ID" sz="3600" b="1" dirty="0" smtClean="0">
                <a:solidFill>
                  <a:srgbClr val="7030A0"/>
                </a:solidFill>
              </a:rPr>
              <a:t>ART</a:t>
            </a:r>
            <a:endParaRPr lang="en-US" altLang="id-ID" sz="3600" b="1" dirty="0">
              <a:solidFill>
                <a:srgbClr val="7030A0"/>
              </a:solidFill>
            </a:endParaRPr>
          </a:p>
        </p:txBody>
      </p:sp>
      <p:graphicFrame>
        <p:nvGraphicFramePr>
          <p:cNvPr id="988195" name="Group 35"/>
          <p:cNvGraphicFramePr>
            <a:graphicFrameLocks noGrp="1"/>
          </p:cNvGraphicFramePr>
          <p:nvPr>
            <p:ph idx="1"/>
            <p:extLst>
              <p:ext uri="{D42A27DB-BD31-4B8C-83A1-F6EECF244321}">
                <p14:modId xmlns:p14="http://schemas.microsoft.com/office/powerpoint/2010/main" val="3153638151"/>
              </p:ext>
            </p:extLst>
          </p:nvPr>
        </p:nvGraphicFramePr>
        <p:xfrm>
          <a:off x="794082" y="2510590"/>
          <a:ext cx="8229600" cy="2940050"/>
        </p:xfrm>
        <a:graphic>
          <a:graphicData uri="http://schemas.openxmlformats.org/drawingml/2006/table">
            <a:tbl>
              <a:tblPr/>
              <a:tblGrid>
                <a:gridCol w="6096000"/>
                <a:gridCol w="2133600"/>
              </a:tblGrid>
              <a:tr h="6096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altLang="id-ID" sz="2800" b="0" i="0" u="none" strike="noStrike" cap="none" normalizeH="0" baseline="0" dirty="0" smtClean="0">
                          <a:ln>
                            <a:noFill/>
                          </a:ln>
                          <a:solidFill>
                            <a:schemeClr val="tx1"/>
                          </a:solidFill>
                          <a:effectLst/>
                          <a:latin typeface="Times New Roman" pitchFamily="18" charset="0"/>
                        </a:rPr>
                        <a:t>Penggunaan </a:t>
                      </a:r>
                      <a:r>
                        <a:rPr kumimoji="0" lang="en-US" altLang="id-ID" sz="2800" b="0" i="0" u="none" strike="noStrike" cap="none" normalizeH="0" baseline="0" dirty="0" smtClean="0">
                          <a:ln>
                            <a:noFill/>
                          </a:ln>
                          <a:solidFill>
                            <a:schemeClr val="tx1"/>
                          </a:solidFill>
                          <a:effectLst/>
                          <a:latin typeface="Times New Roman" pitchFamily="18" charset="0"/>
                        </a:rPr>
                        <a:t>ART (per additional year)</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Times New Roman" pitchFamily="18" charset="0"/>
                        </a:rPr>
                        <a:t>1.26**</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372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altLang="id-ID" sz="2800" b="0" i="0" u="none" strike="noStrike" cap="none" normalizeH="0" baseline="0" dirty="0" smtClean="0">
                          <a:ln>
                            <a:noFill/>
                          </a:ln>
                          <a:solidFill>
                            <a:schemeClr val="tx1"/>
                          </a:solidFill>
                          <a:effectLst/>
                          <a:latin typeface="Times New Roman" pitchFamily="18" charset="0"/>
                        </a:rPr>
                        <a:t>Umur</a:t>
                      </a:r>
                      <a:r>
                        <a:rPr kumimoji="0" lang="en-US" altLang="id-ID" sz="2800" b="0" i="0" u="none" strike="noStrike" cap="none" normalizeH="0" baseline="0" dirty="0" smtClean="0">
                          <a:ln>
                            <a:noFill/>
                          </a:ln>
                          <a:solidFill>
                            <a:schemeClr val="tx1"/>
                          </a:solidFill>
                          <a:effectLst/>
                          <a:latin typeface="Times New Roman" pitchFamily="18" charset="0"/>
                        </a:rPr>
                        <a:t> (per additional 5 </a:t>
                      </a:r>
                      <a:r>
                        <a:rPr kumimoji="0" lang="en-US" altLang="id-ID" sz="2800" b="0" i="0" u="none" strike="noStrike" cap="none" normalizeH="0" baseline="0" dirty="0" err="1" smtClean="0">
                          <a:ln>
                            <a:noFill/>
                          </a:ln>
                          <a:solidFill>
                            <a:schemeClr val="tx1"/>
                          </a:solidFill>
                          <a:effectLst/>
                          <a:latin typeface="Times New Roman" pitchFamily="18" charset="0"/>
                        </a:rPr>
                        <a:t>yrs</a:t>
                      </a:r>
                      <a:r>
                        <a:rPr kumimoji="0" lang="en-US" altLang="id-ID" sz="2800" b="0" i="0" u="none" strike="noStrike" cap="none" normalizeH="0" baseline="0" dirty="0" smtClean="0">
                          <a:ln>
                            <a:noFill/>
                          </a:ln>
                          <a:solidFill>
                            <a:schemeClr val="tx1"/>
                          </a:solidFill>
                          <a:effectLst/>
                          <a:latin typeface="Times New Roman" pitchFamily="18" charset="0"/>
                        </a:rPr>
                        <a: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Times New Roman" pitchFamily="18" charset="0"/>
                        </a:rPr>
                        <a:t>1.38</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737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altLang="id-ID" sz="2800" b="0" i="0" u="none" strike="noStrike" cap="none" normalizeH="0" baseline="0" dirty="0" smtClean="0">
                          <a:ln>
                            <a:noFill/>
                          </a:ln>
                          <a:solidFill>
                            <a:schemeClr val="tx1"/>
                          </a:solidFill>
                          <a:effectLst/>
                          <a:latin typeface="Times New Roman" pitchFamily="18" charset="0"/>
                        </a:rPr>
                        <a:t>Lelaki</a:t>
                      </a:r>
                      <a:endParaRPr kumimoji="0" lang="en-US" altLang="id-ID" sz="28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Times New Roman" pitchFamily="18" charset="0"/>
                        </a:rPr>
                        <a:t>1.99</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785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altLang="id-ID" sz="2800" b="0" i="0" u="none" strike="noStrike" cap="none" normalizeH="0" baseline="0" dirty="0" smtClean="0">
                          <a:ln>
                            <a:noFill/>
                          </a:ln>
                          <a:solidFill>
                            <a:schemeClr val="tx1"/>
                          </a:solidFill>
                          <a:effectLst/>
                          <a:latin typeface="Times New Roman" pitchFamily="18" charset="0"/>
                        </a:rPr>
                        <a:t>Perokok sekarang atau dahulu</a:t>
                      </a:r>
                      <a:endParaRPr kumimoji="0" lang="en-US" altLang="id-ID" sz="28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Times New Roman" pitchFamily="18" charset="0"/>
                        </a:rPr>
                        <a:t>2.17</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15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altLang="id-ID" sz="2800" b="0" i="0" u="none" strike="noStrike" cap="none" normalizeH="0" baseline="0" dirty="0" smtClean="0">
                          <a:ln>
                            <a:noFill/>
                          </a:ln>
                          <a:solidFill>
                            <a:schemeClr val="tx1"/>
                          </a:solidFill>
                          <a:effectLst/>
                          <a:latin typeface="Times New Roman" pitchFamily="18" charset="0"/>
                        </a:rPr>
                        <a:t>Riwayat sebelumnya </a:t>
                      </a:r>
                      <a:r>
                        <a:rPr kumimoji="0" lang="en-US" altLang="id-ID" sz="2800" b="0" i="0" u="none" strike="noStrike" cap="none" normalizeH="0" baseline="0" dirty="0" smtClean="0">
                          <a:ln>
                            <a:noFill/>
                          </a:ln>
                          <a:solidFill>
                            <a:schemeClr val="tx1"/>
                          </a:solidFill>
                          <a:effectLst/>
                          <a:latin typeface="Times New Roman" pitchFamily="18" charset="0"/>
                        </a:rPr>
                        <a:t>CAD</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800" b="0" i="0" u="none" strike="noStrike" cap="none" normalizeH="0" baseline="0" smtClean="0">
                          <a:ln>
                            <a:noFill/>
                          </a:ln>
                          <a:solidFill>
                            <a:schemeClr val="tx1"/>
                          </a:solidFill>
                          <a:effectLst/>
                          <a:latin typeface="Times New Roman" pitchFamily="18" charset="0"/>
                        </a:rPr>
                        <a:t>5.84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88186" name="Text Box 26"/>
          <p:cNvSpPr txBox="1">
            <a:spLocks noChangeArrowheads="1"/>
          </p:cNvSpPr>
          <p:nvPr/>
        </p:nvSpPr>
        <p:spPr bwMode="auto">
          <a:xfrm>
            <a:off x="1556082" y="1977190"/>
            <a:ext cx="18199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id-ID" altLang="id-ID" sz="2400" b="1" i="1" dirty="0" smtClean="0">
                <a:solidFill>
                  <a:schemeClr val="tx1"/>
                </a:solidFill>
              </a:rPr>
              <a:t>Faktor </a:t>
            </a:r>
            <a:r>
              <a:rPr lang="en-US" altLang="id-ID" sz="2400" b="1" i="1" dirty="0" err="1" smtClean="0">
                <a:solidFill>
                  <a:schemeClr val="tx1"/>
                </a:solidFill>
              </a:rPr>
              <a:t>Ris</a:t>
            </a:r>
            <a:r>
              <a:rPr lang="id-ID" altLang="id-ID" sz="2400" b="1" i="1" dirty="0" smtClean="0">
                <a:solidFill>
                  <a:schemeClr val="tx1"/>
                </a:solidFill>
              </a:rPr>
              <a:t>i</a:t>
            </a:r>
            <a:r>
              <a:rPr lang="en-US" altLang="id-ID" sz="2400" b="1" i="1" dirty="0" smtClean="0">
                <a:solidFill>
                  <a:schemeClr val="tx1"/>
                </a:solidFill>
              </a:rPr>
              <a:t>k</a:t>
            </a:r>
            <a:r>
              <a:rPr lang="id-ID" altLang="id-ID" sz="2400" b="1" i="1" dirty="0" smtClean="0">
                <a:solidFill>
                  <a:schemeClr val="tx1"/>
                </a:solidFill>
              </a:rPr>
              <a:t>o</a:t>
            </a:r>
            <a:endParaRPr lang="en-US" altLang="id-ID" sz="2400" b="1" i="1" dirty="0">
              <a:solidFill>
                <a:schemeClr val="tx1"/>
              </a:solidFill>
            </a:endParaRPr>
          </a:p>
        </p:txBody>
      </p:sp>
      <p:sp>
        <p:nvSpPr>
          <p:cNvPr id="988187" name="Text Box 27"/>
          <p:cNvSpPr txBox="1">
            <a:spLocks noChangeArrowheads="1"/>
          </p:cNvSpPr>
          <p:nvPr/>
        </p:nvSpPr>
        <p:spPr bwMode="auto">
          <a:xfrm>
            <a:off x="6753726" y="1977190"/>
            <a:ext cx="237949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sz="2400" b="1" i="1" dirty="0">
                <a:solidFill>
                  <a:schemeClr val="tx1"/>
                </a:solidFill>
              </a:rPr>
              <a:t>Relative Risk </a:t>
            </a:r>
            <a:r>
              <a:rPr lang="en-US" altLang="id-ID" sz="2400" b="1" i="1" dirty="0" smtClean="0">
                <a:solidFill>
                  <a:schemeClr val="tx1"/>
                </a:solidFill>
              </a:rPr>
              <a:t>MI</a:t>
            </a:r>
            <a:r>
              <a:rPr lang="en-US" altLang="id-ID" sz="2400" b="1" i="1" dirty="0">
                <a:solidFill>
                  <a:schemeClr val="tx1"/>
                </a:solidFill>
              </a:rPr>
              <a:t>*</a:t>
            </a:r>
          </a:p>
        </p:txBody>
      </p:sp>
      <p:sp>
        <p:nvSpPr>
          <p:cNvPr id="988196" name="Text Box 36"/>
          <p:cNvSpPr txBox="1">
            <a:spLocks noChangeArrowheads="1"/>
          </p:cNvSpPr>
          <p:nvPr/>
        </p:nvSpPr>
        <p:spPr bwMode="auto">
          <a:xfrm>
            <a:off x="1828800" y="6635750"/>
            <a:ext cx="533400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1pPr>
            <a:lvl2pPr marL="414338"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2pPr>
            <a:lvl3pPr marL="828675"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3pPr>
            <a:lvl4pPr marL="1244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4pPr>
            <a:lvl5pPr marL="1658938"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5pPr>
            <a:lvl6pPr marL="2116138"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6pPr>
            <a:lvl7pPr marL="2573338"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7pPr>
            <a:lvl8pPr marL="3030538"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8pPr>
            <a:lvl9pPr marL="3487738"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Lst>
              <a:defRPr sz="2400">
                <a:solidFill>
                  <a:schemeClr val="tx1"/>
                </a:solidFill>
                <a:latin typeface="Times New Roman" pitchFamily="18" charset="0"/>
              </a:defRPr>
            </a:lvl9pPr>
          </a:lstStyle>
          <a:p>
            <a:pPr eaLnBrk="1">
              <a:lnSpc>
                <a:spcPct val="97000"/>
              </a:lnSpc>
              <a:buClr>
                <a:srgbClr val="FFFFFF"/>
              </a:buClr>
              <a:buSzPct val="45000"/>
              <a:buFont typeface="StarSymbol" charset="0"/>
              <a:buNone/>
            </a:pPr>
            <a:r>
              <a:rPr lang="en-GB" altLang="id-ID" sz="1500" b="1">
                <a:solidFill>
                  <a:schemeClr val="tx2"/>
                </a:solidFill>
                <a:latin typeface="Arial" pitchFamily="34" charset="0"/>
              </a:rPr>
              <a:t>The DAD Study Group,  N Engl J Med 2003;349:1993-2003</a:t>
            </a:r>
          </a:p>
        </p:txBody>
      </p:sp>
      <p:sp>
        <p:nvSpPr>
          <p:cNvPr id="988197" name="Text Box 37"/>
          <p:cNvSpPr txBox="1">
            <a:spLocks noChangeArrowheads="1"/>
          </p:cNvSpPr>
          <p:nvPr/>
        </p:nvSpPr>
        <p:spPr bwMode="auto">
          <a:xfrm>
            <a:off x="3765882" y="5482390"/>
            <a:ext cx="2054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tx1"/>
                </a:solidFill>
              </a:rPr>
              <a:t>* Multivariate analysis</a:t>
            </a:r>
          </a:p>
        </p:txBody>
      </p:sp>
      <p:sp>
        <p:nvSpPr>
          <p:cNvPr id="988198" name="Text Box 38"/>
          <p:cNvSpPr txBox="1">
            <a:spLocks noChangeArrowheads="1"/>
          </p:cNvSpPr>
          <p:nvPr/>
        </p:nvSpPr>
        <p:spPr bwMode="auto">
          <a:xfrm>
            <a:off x="3765882" y="5710990"/>
            <a:ext cx="3357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tx1"/>
                </a:solidFill>
              </a:rPr>
              <a:t>** revised to 1.17 on further follow-up</a:t>
            </a:r>
          </a:p>
        </p:txBody>
      </p:sp>
    </p:spTree>
    <p:extLst>
      <p:ext uri="{BB962C8B-B14F-4D97-AF65-F5344CB8AC3E}">
        <p14:creationId xmlns:p14="http://schemas.microsoft.com/office/powerpoint/2010/main" val="210822986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2"/>
          <p:cNvSpPr>
            <a:spLocks noGrp="1" noChangeArrowheads="1"/>
          </p:cNvSpPr>
          <p:nvPr>
            <p:ph type="body" idx="1"/>
          </p:nvPr>
        </p:nvSpPr>
        <p:spPr>
          <a:xfrm>
            <a:off x="761998" y="1678491"/>
            <a:ext cx="8229600" cy="4022725"/>
          </a:xfrm>
        </p:spPr>
        <p:txBody>
          <a:bodyPr>
            <a:normAutofit/>
          </a:bodyPr>
          <a:lstStyle/>
          <a:p>
            <a:r>
              <a:rPr lang="id-ID" altLang="id-ID" dirty="0" smtClean="0"/>
              <a:t>Sering membaik dengn mengeluarkan obat penyebab dari paduan</a:t>
            </a:r>
            <a:endParaRPr lang="en-US" altLang="id-ID" baseline="30000" dirty="0"/>
          </a:p>
          <a:p>
            <a:endParaRPr lang="en-US" altLang="id-ID" dirty="0"/>
          </a:p>
          <a:p>
            <a:r>
              <a:rPr lang="en-US" altLang="id-ID" dirty="0" smtClean="0"/>
              <a:t>T</a:t>
            </a:r>
            <a:r>
              <a:rPr lang="id-ID" altLang="id-ID" dirty="0" smtClean="0"/>
              <a:t>erapi dgn </a:t>
            </a:r>
            <a:r>
              <a:rPr lang="en-US" altLang="id-ID" dirty="0" smtClean="0"/>
              <a:t>fibrates </a:t>
            </a:r>
            <a:r>
              <a:rPr lang="id-ID" altLang="id-ID" dirty="0" smtClean="0"/>
              <a:t>d</a:t>
            </a:r>
            <a:r>
              <a:rPr lang="en-US" altLang="id-ID" dirty="0" smtClean="0"/>
              <a:t>an/</a:t>
            </a:r>
            <a:r>
              <a:rPr lang="id-ID" altLang="id-ID" dirty="0" smtClean="0"/>
              <a:t>atau </a:t>
            </a:r>
            <a:r>
              <a:rPr lang="en-US" altLang="id-ID" dirty="0" smtClean="0"/>
              <a:t>statin </a:t>
            </a:r>
            <a:r>
              <a:rPr lang="id-ID" altLang="id-ID" dirty="0" smtClean="0"/>
              <a:t>sering diperlukan</a:t>
            </a:r>
            <a:endParaRPr lang="en-US" altLang="id-ID" dirty="0"/>
          </a:p>
          <a:p>
            <a:endParaRPr lang="en-US" altLang="id-ID" dirty="0"/>
          </a:p>
          <a:p>
            <a:r>
              <a:rPr lang="id-ID" altLang="id-ID" dirty="0" smtClean="0"/>
              <a:t>Hati-hati akan interaksi obat</a:t>
            </a:r>
            <a:r>
              <a:rPr lang="en-US" altLang="id-ID" dirty="0" smtClean="0"/>
              <a:t>, </a:t>
            </a:r>
            <a:r>
              <a:rPr lang="en-US" altLang="id-ID" dirty="0" err="1" smtClean="0"/>
              <a:t>ris</a:t>
            </a:r>
            <a:r>
              <a:rPr lang="id-ID" altLang="id-ID" dirty="0" smtClean="0"/>
              <a:t>i</a:t>
            </a:r>
            <a:r>
              <a:rPr lang="en-US" altLang="id-ID" dirty="0" smtClean="0"/>
              <a:t>k</a:t>
            </a:r>
            <a:r>
              <a:rPr lang="id-ID" altLang="id-ID" dirty="0" smtClean="0"/>
              <a:t>o</a:t>
            </a:r>
            <a:r>
              <a:rPr lang="en-US" altLang="id-ID" dirty="0" smtClean="0"/>
              <a:t> m</a:t>
            </a:r>
            <a:r>
              <a:rPr lang="id-ID" altLang="id-ID" dirty="0" smtClean="0"/>
              <a:t>i</a:t>
            </a:r>
            <a:r>
              <a:rPr lang="en-US" altLang="id-ID" dirty="0" err="1" smtClean="0"/>
              <a:t>ositis</a:t>
            </a:r>
            <a:endParaRPr lang="en-US" altLang="id-ID" dirty="0"/>
          </a:p>
        </p:txBody>
      </p:sp>
      <p:sp>
        <p:nvSpPr>
          <p:cNvPr id="660483" name="Rectangle 3"/>
          <p:cNvSpPr>
            <a:spLocks noGrp="1" noChangeArrowheads="1"/>
          </p:cNvSpPr>
          <p:nvPr>
            <p:ph type="title"/>
          </p:nvPr>
        </p:nvSpPr>
        <p:spPr>
          <a:xfrm>
            <a:off x="826166" y="50050"/>
            <a:ext cx="8229600" cy="1143000"/>
          </a:xfrm>
          <a:noFill/>
          <a:ln/>
        </p:spPr>
        <p:txBody>
          <a:bodyPr>
            <a:normAutofit/>
          </a:bodyPr>
          <a:lstStyle/>
          <a:p>
            <a:r>
              <a:rPr lang="en-US" altLang="id-ID" b="1" dirty="0">
                <a:solidFill>
                  <a:srgbClr val="7030A0"/>
                </a:solidFill>
              </a:rPr>
              <a:t>ART- </a:t>
            </a:r>
            <a:r>
              <a:rPr lang="id-ID" altLang="id-ID" b="1" dirty="0" smtClean="0">
                <a:solidFill>
                  <a:srgbClr val="7030A0"/>
                </a:solidFill>
              </a:rPr>
              <a:t>terkait </a:t>
            </a:r>
            <a:r>
              <a:rPr lang="en-US" altLang="id-ID" b="1" dirty="0" smtClean="0">
                <a:solidFill>
                  <a:srgbClr val="7030A0"/>
                </a:solidFill>
              </a:rPr>
              <a:t>D</a:t>
            </a:r>
            <a:r>
              <a:rPr lang="id-ID" altLang="id-ID" b="1" dirty="0" smtClean="0">
                <a:solidFill>
                  <a:srgbClr val="7030A0"/>
                </a:solidFill>
              </a:rPr>
              <a:t>i</a:t>
            </a:r>
            <a:r>
              <a:rPr lang="en-US" altLang="id-ID" b="1" dirty="0" err="1" smtClean="0">
                <a:solidFill>
                  <a:srgbClr val="7030A0"/>
                </a:solidFill>
              </a:rPr>
              <a:t>slipidemi</a:t>
            </a:r>
            <a:r>
              <a:rPr lang="en-US" altLang="id-ID" b="1" dirty="0" smtClean="0">
                <a:solidFill>
                  <a:srgbClr val="7030A0"/>
                </a:solidFill>
              </a:rPr>
              <a:t>: T</a:t>
            </a:r>
            <a:r>
              <a:rPr lang="id-ID" altLang="id-ID" b="1" dirty="0" smtClean="0">
                <a:solidFill>
                  <a:srgbClr val="7030A0"/>
                </a:solidFill>
              </a:rPr>
              <a:t>erapi</a:t>
            </a:r>
            <a:endParaRPr lang="en-US" altLang="id-ID" b="1" dirty="0">
              <a:solidFill>
                <a:srgbClr val="7030A0"/>
              </a:solidFill>
            </a:endParaRPr>
          </a:p>
        </p:txBody>
      </p:sp>
    </p:spTree>
    <p:extLst>
      <p:ext uri="{BB962C8B-B14F-4D97-AF65-F5344CB8AC3E}">
        <p14:creationId xmlns:p14="http://schemas.microsoft.com/office/powerpoint/2010/main" val="31310060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10124" y="1924"/>
            <a:ext cx="8229600" cy="1143000"/>
          </a:xfrm>
        </p:spPr>
        <p:txBody>
          <a:bodyPr/>
          <a:lstStyle/>
          <a:p>
            <a:pPr eaLnBrk="1" hangingPunct="1"/>
            <a:r>
              <a:rPr lang="en-US" altLang="id-ID" sz="3600" b="1" dirty="0" smtClean="0">
                <a:solidFill>
                  <a:srgbClr val="7030A0"/>
                </a:solidFill>
                <a:latin typeface="Arial" pitchFamily="34" charset="0"/>
                <a:cs typeface="Arial" pitchFamily="34" charset="0"/>
              </a:rPr>
              <a:t>Management of Dyslipidemia</a:t>
            </a:r>
          </a:p>
        </p:txBody>
      </p:sp>
      <p:sp>
        <p:nvSpPr>
          <p:cNvPr id="5" name="TextBox 3"/>
          <p:cNvSpPr txBox="1">
            <a:spLocks noChangeArrowheads="1"/>
          </p:cNvSpPr>
          <p:nvPr/>
        </p:nvSpPr>
        <p:spPr bwMode="auto">
          <a:xfrm>
            <a:off x="886324" y="1981200"/>
            <a:ext cx="3810000" cy="422275"/>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sz="2000" b="1"/>
              <a:t>Apply NCEP guidelines</a:t>
            </a:r>
          </a:p>
        </p:txBody>
      </p:sp>
      <p:sp>
        <p:nvSpPr>
          <p:cNvPr id="6" name="TextBox 4"/>
          <p:cNvSpPr txBox="1">
            <a:spLocks noChangeArrowheads="1"/>
          </p:cNvSpPr>
          <p:nvPr/>
        </p:nvSpPr>
        <p:spPr bwMode="auto">
          <a:xfrm>
            <a:off x="810124" y="2895600"/>
            <a:ext cx="1219200" cy="650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a:t>Lifestyle changes</a:t>
            </a:r>
          </a:p>
        </p:txBody>
      </p:sp>
      <p:sp>
        <p:nvSpPr>
          <p:cNvPr id="7" name="TextBox 5"/>
          <p:cNvSpPr txBox="1">
            <a:spLocks noChangeArrowheads="1"/>
          </p:cNvSpPr>
          <p:nvPr/>
        </p:nvSpPr>
        <p:spPr bwMode="auto">
          <a:xfrm>
            <a:off x="3248524" y="2590800"/>
            <a:ext cx="2743200"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a:t>Lifestyle + lipid-lowering therapy (statin); Consider fibrates if TGs are main concern </a:t>
            </a:r>
          </a:p>
        </p:txBody>
      </p:sp>
      <p:sp>
        <p:nvSpPr>
          <p:cNvPr id="8" name="TextBox 8"/>
          <p:cNvSpPr txBox="1">
            <a:spLocks noChangeArrowheads="1"/>
          </p:cNvSpPr>
          <p:nvPr/>
        </p:nvSpPr>
        <p:spPr bwMode="auto">
          <a:xfrm>
            <a:off x="7515724" y="2895600"/>
            <a:ext cx="1447800" cy="650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a:t>ART substitution</a:t>
            </a:r>
          </a:p>
        </p:txBody>
      </p:sp>
      <p:sp>
        <p:nvSpPr>
          <p:cNvPr id="9" name="TextBox 9"/>
          <p:cNvSpPr txBox="1">
            <a:spLocks noChangeArrowheads="1"/>
          </p:cNvSpPr>
          <p:nvPr/>
        </p:nvSpPr>
        <p:spPr bwMode="auto">
          <a:xfrm>
            <a:off x="886324" y="4572000"/>
            <a:ext cx="4419600" cy="392113"/>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b="1"/>
              <a:t>Challenges of lipid-lowering therapy</a:t>
            </a:r>
          </a:p>
        </p:txBody>
      </p:sp>
      <p:sp>
        <p:nvSpPr>
          <p:cNvPr id="10" name="TextBox 10"/>
          <p:cNvSpPr txBox="1">
            <a:spLocks noChangeArrowheads="1"/>
          </p:cNvSpPr>
          <p:nvPr/>
        </p:nvSpPr>
        <p:spPr bwMode="auto">
          <a:xfrm>
            <a:off x="962524" y="5257800"/>
            <a:ext cx="1676400" cy="650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a:t>Multiple medications</a:t>
            </a:r>
          </a:p>
        </p:txBody>
      </p:sp>
      <p:sp>
        <p:nvSpPr>
          <p:cNvPr id="11" name="TextBox 11"/>
          <p:cNvSpPr txBox="1">
            <a:spLocks noChangeArrowheads="1"/>
          </p:cNvSpPr>
          <p:nvPr/>
        </p:nvSpPr>
        <p:spPr bwMode="auto">
          <a:xfrm>
            <a:off x="2867524" y="5257800"/>
            <a:ext cx="2590800" cy="650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a:t>Drug-drug interactions (statins, PIs)</a:t>
            </a:r>
          </a:p>
        </p:txBody>
      </p:sp>
      <p:sp>
        <p:nvSpPr>
          <p:cNvPr id="12" name="TextBox 12"/>
          <p:cNvSpPr txBox="1">
            <a:spLocks noChangeArrowheads="1"/>
          </p:cNvSpPr>
          <p:nvPr/>
        </p:nvSpPr>
        <p:spPr bwMode="auto">
          <a:xfrm>
            <a:off x="5686924" y="5257800"/>
            <a:ext cx="2895600" cy="650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id-ID"/>
              <a:t>Difficulty reaching NCEP goals despite therapy</a:t>
            </a:r>
          </a:p>
        </p:txBody>
      </p:sp>
      <p:sp>
        <p:nvSpPr>
          <p:cNvPr id="13" name="Right Arrow 12"/>
          <p:cNvSpPr/>
          <p:nvPr/>
        </p:nvSpPr>
        <p:spPr>
          <a:xfrm>
            <a:off x="2181724" y="3048000"/>
            <a:ext cx="990600" cy="304800"/>
          </a:xfrm>
          <a:prstGeom prst="rightArrow">
            <a:avLst/>
          </a:prstGeom>
          <a:solidFill>
            <a:srgbClr val="66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ight Arrow 13"/>
          <p:cNvSpPr/>
          <p:nvPr/>
        </p:nvSpPr>
        <p:spPr>
          <a:xfrm>
            <a:off x="6296524" y="3048000"/>
            <a:ext cx="990600" cy="304800"/>
          </a:xfrm>
          <a:prstGeom prst="rightArrow">
            <a:avLst/>
          </a:prstGeom>
          <a:solidFill>
            <a:srgbClr val="6600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Text Box 16"/>
          <p:cNvSpPr txBox="1">
            <a:spLocks noChangeArrowheads="1"/>
          </p:cNvSpPr>
          <p:nvPr/>
        </p:nvSpPr>
        <p:spPr bwMode="auto">
          <a:xfrm>
            <a:off x="962524" y="6248400"/>
            <a:ext cx="777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id-ID" sz="1400"/>
              <a:t>NCEP = National Cholesterol Education Program.</a:t>
            </a:r>
            <a:endParaRPr lang="en-US" altLang="id-ID" sz="1200"/>
          </a:p>
        </p:txBody>
      </p:sp>
    </p:spTree>
    <p:extLst>
      <p:ext uri="{BB962C8B-B14F-4D97-AF65-F5344CB8AC3E}">
        <p14:creationId xmlns:p14="http://schemas.microsoft.com/office/powerpoint/2010/main" val="26366351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a:xfrm>
            <a:off x="795251" y="133853"/>
            <a:ext cx="8243888" cy="908884"/>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r>
              <a:rPr lang="id-ID" altLang="id-ID" sz="3600" b="1" dirty="0" smtClean="0">
                <a:solidFill>
                  <a:srgbClr val="7030A0"/>
                </a:solidFill>
              </a:rPr>
              <a:t>Obat Penurun </a:t>
            </a:r>
            <a:r>
              <a:rPr lang="en-US" altLang="id-ID" sz="3600" b="1" dirty="0" smtClean="0">
                <a:solidFill>
                  <a:srgbClr val="7030A0"/>
                </a:solidFill>
              </a:rPr>
              <a:t>Lipid </a:t>
            </a:r>
            <a:r>
              <a:rPr lang="id-ID" altLang="id-ID" sz="3600" b="1" dirty="0" smtClean="0">
                <a:solidFill>
                  <a:srgbClr val="7030A0"/>
                </a:solidFill>
              </a:rPr>
              <a:t>d</a:t>
            </a:r>
            <a:r>
              <a:rPr lang="en-US" altLang="id-ID" sz="3600" b="1" dirty="0" smtClean="0">
                <a:solidFill>
                  <a:srgbClr val="7030A0"/>
                </a:solidFill>
              </a:rPr>
              <a:t>an </a:t>
            </a:r>
            <a:r>
              <a:rPr lang="id-ID" altLang="id-ID" sz="3600" b="1" dirty="0" smtClean="0">
                <a:solidFill>
                  <a:srgbClr val="7030A0"/>
                </a:solidFill>
              </a:rPr>
              <a:t>terapi </a:t>
            </a:r>
            <a:r>
              <a:rPr lang="en-US" altLang="id-ID" sz="3600" b="1" dirty="0" smtClean="0">
                <a:solidFill>
                  <a:srgbClr val="7030A0"/>
                </a:solidFill>
              </a:rPr>
              <a:t>ARV:</a:t>
            </a:r>
            <a:r>
              <a:rPr lang="en-US" altLang="id-ID" sz="3600" b="1" dirty="0">
                <a:solidFill>
                  <a:srgbClr val="7030A0"/>
                </a:solidFill>
              </a:rPr>
              <a:t/>
            </a:r>
            <a:br>
              <a:rPr lang="en-US" altLang="id-ID" sz="3600" b="1" dirty="0">
                <a:solidFill>
                  <a:srgbClr val="7030A0"/>
                </a:solidFill>
              </a:rPr>
            </a:br>
            <a:r>
              <a:rPr lang="en-US" altLang="id-ID" sz="3600" b="1" dirty="0" smtClean="0">
                <a:solidFill>
                  <a:srgbClr val="7030A0"/>
                </a:solidFill>
              </a:rPr>
              <a:t>Potential </a:t>
            </a:r>
            <a:r>
              <a:rPr lang="id-ID" altLang="id-ID" sz="3600" b="1" dirty="0" smtClean="0">
                <a:solidFill>
                  <a:srgbClr val="7030A0"/>
                </a:solidFill>
              </a:rPr>
              <a:t>Interaksi Obat yg Berbahaya</a:t>
            </a:r>
            <a:endParaRPr lang="en-US" altLang="id-ID" sz="3200" b="1" dirty="0">
              <a:solidFill>
                <a:srgbClr val="7030A0"/>
              </a:solidFill>
            </a:endParaRPr>
          </a:p>
        </p:txBody>
      </p:sp>
      <p:sp>
        <p:nvSpPr>
          <p:cNvPr id="661507" name="Rectangle 3"/>
          <p:cNvSpPr>
            <a:spLocks noChangeArrowheads="1"/>
          </p:cNvSpPr>
          <p:nvPr/>
        </p:nvSpPr>
        <p:spPr bwMode="auto">
          <a:xfrm>
            <a:off x="912813" y="5740400"/>
            <a:ext cx="4087812" cy="23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661508" name="Rectangle 4"/>
          <p:cNvSpPr>
            <a:spLocks noChangeArrowheads="1"/>
          </p:cNvSpPr>
          <p:nvPr/>
        </p:nvSpPr>
        <p:spPr bwMode="auto">
          <a:xfrm>
            <a:off x="5000625" y="4025900"/>
            <a:ext cx="11779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0" hangingPunct="0">
              <a:spcBef>
                <a:spcPct val="50000"/>
              </a:spcBef>
            </a:pPr>
            <a:r>
              <a:rPr lang="en-US" altLang="id-ID" sz="2000">
                <a:latin typeface="Arial" pitchFamily="34" charset="0"/>
              </a:rPr>
              <a:t> </a:t>
            </a:r>
          </a:p>
        </p:txBody>
      </p:sp>
      <p:sp>
        <p:nvSpPr>
          <p:cNvPr id="661509" name="Rectangle 5"/>
          <p:cNvSpPr>
            <a:spLocks noChangeArrowheads="1"/>
          </p:cNvSpPr>
          <p:nvPr/>
        </p:nvSpPr>
        <p:spPr bwMode="auto">
          <a:xfrm>
            <a:off x="882650" y="5999163"/>
            <a:ext cx="31067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661510" name="Rectangle 6"/>
          <p:cNvSpPr>
            <a:spLocks noChangeArrowheads="1"/>
          </p:cNvSpPr>
          <p:nvPr/>
        </p:nvSpPr>
        <p:spPr bwMode="auto">
          <a:xfrm>
            <a:off x="2978150" y="4910138"/>
            <a:ext cx="3187700" cy="187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6525" tIns="136525" rIns="136525" bIns="136525"/>
          <a:lstStyle/>
          <a:p>
            <a:pPr eaLnBrk="0" hangingPunct="0">
              <a:spcBef>
                <a:spcPct val="23000"/>
              </a:spcBef>
            </a:pPr>
            <a:r>
              <a:rPr lang="en-US" altLang="id-ID" sz="2800">
                <a:latin typeface="Arial" pitchFamily="34" charset="0"/>
              </a:rPr>
              <a:t/>
            </a:r>
            <a:br>
              <a:rPr lang="en-US" altLang="id-ID" sz="2800">
                <a:latin typeface="Arial" pitchFamily="34" charset="0"/>
              </a:rPr>
            </a:br>
            <a:endParaRPr lang="en-US" altLang="id-ID" sz="2800">
              <a:latin typeface="Arial" pitchFamily="34" charset="0"/>
            </a:endParaRPr>
          </a:p>
        </p:txBody>
      </p:sp>
      <p:sp>
        <p:nvSpPr>
          <p:cNvPr id="661511" name="Rectangle 7"/>
          <p:cNvSpPr>
            <a:spLocks noChangeArrowheads="1"/>
          </p:cNvSpPr>
          <p:nvPr/>
        </p:nvSpPr>
        <p:spPr bwMode="auto">
          <a:xfrm>
            <a:off x="1110914" y="1495926"/>
            <a:ext cx="19050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0" hangingPunct="0">
              <a:spcBef>
                <a:spcPct val="50000"/>
              </a:spcBef>
            </a:pPr>
            <a:r>
              <a:rPr lang="id-ID" altLang="id-ID" sz="2800" b="1" u="sng" dirty="0" smtClean="0"/>
              <a:t>Obat</a:t>
            </a:r>
            <a:endParaRPr lang="en-US" altLang="id-ID" sz="2800" b="1" u="sng" dirty="0"/>
          </a:p>
        </p:txBody>
      </p:sp>
      <p:sp>
        <p:nvSpPr>
          <p:cNvPr id="661512" name="Rectangle 8"/>
          <p:cNvSpPr>
            <a:spLocks noGrp="1" noChangeArrowheads="1"/>
          </p:cNvSpPr>
          <p:nvPr>
            <p:ph type="body" idx="1"/>
          </p:nvPr>
        </p:nvSpPr>
        <p:spPr>
          <a:xfrm>
            <a:off x="846220" y="1981200"/>
            <a:ext cx="3521075" cy="4202113"/>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lnSpcReduction="10000"/>
          </a:bodyPr>
          <a:lstStyle/>
          <a:p>
            <a:pPr>
              <a:lnSpc>
                <a:spcPct val="125000"/>
              </a:lnSpc>
              <a:spcBef>
                <a:spcPct val="23000"/>
              </a:spcBef>
              <a:buFontTx/>
              <a:buNone/>
            </a:pPr>
            <a:r>
              <a:rPr lang="en-US" altLang="id-ID" sz="2400" dirty="0"/>
              <a:t>Pravastatin </a:t>
            </a:r>
          </a:p>
          <a:p>
            <a:pPr>
              <a:lnSpc>
                <a:spcPct val="125000"/>
              </a:lnSpc>
              <a:spcBef>
                <a:spcPct val="23000"/>
              </a:spcBef>
              <a:buFontTx/>
              <a:buNone/>
            </a:pPr>
            <a:r>
              <a:rPr lang="en-US" altLang="id-ID" sz="2400" dirty="0"/>
              <a:t>Atorvastatin</a:t>
            </a:r>
          </a:p>
          <a:p>
            <a:pPr>
              <a:lnSpc>
                <a:spcPct val="125000"/>
              </a:lnSpc>
              <a:spcBef>
                <a:spcPct val="23000"/>
              </a:spcBef>
              <a:buFontTx/>
              <a:buNone/>
            </a:pPr>
            <a:r>
              <a:rPr lang="en-US" altLang="id-ID" sz="2400" dirty="0"/>
              <a:t>Lovastatin</a:t>
            </a:r>
          </a:p>
          <a:p>
            <a:pPr>
              <a:lnSpc>
                <a:spcPct val="125000"/>
              </a:lnSpc>
              <a:spcBef>
                <a:spcPct val="23000"/>
              </a:spcBef>
              <a:buFontTx/>
              <a:buNone/>
            </a:pPr>
            <a:r>
              <a:rPr lang="en-US" altLang="id-ID" sz="2400" dirty="0"/>
              <a:t>Simvastatin</a:t>
            </a:r>
          </a:p>
          <a:p>
            <a:pPr>
              <a:lnSpc>
                <a:spcPct val="125000"/>
              </a:lnSpc>
              <a:spcBef>
                <a:spcPct val="23000"/>
              </a:spcBef>
              <a:buFontTx/>
              <a:buNone/>
            </a:pPr>
            <a:r>
              <a:rPr lang="en-US" altLang="id-ID" sz="2400" dirty="0" err="1"/>
              <a:t>Gemfibrozil</a:t>
            </a:r>
            <a:endParaRPr lang="en-US" altLang="id-ID" sz="2400" dirty="0"/>
          </a:p>
          <a:p>
            <a:pPr>
              <a:lnSpc>
                <a:spcPct val="125000"/>
              </a:lnSpc>
              <a:spcBef>
                <a:spcPct val="23000"/>
              </a:spcBef>
              <a:buFontTx/>
              <a:buNone/>
            </a:pPr>
            <a:r>
              <a:rPr lang="en-US" altLang="id-ID" sz="2400" dirty="0" err="1"/>
              <a:t>Fenofibrate</a:t>
            </a:r>
            <a:endParaRPr lang="en-US" altLang="id-ID" sz="2400" dirty="0"/>
          </a:p>
          <a:p>
            <a:pPr>
              <a:lnSpc>
                <a:spcPct val="125000"/>
              </a:lnSpc>
              <a:spcBef>
                <a:spcPct val="23000"/>
              </a:spcBef>
              <a:buFontTx/>
              <a:buNone/>
            </a:pPr>
            <a:r>
              <a:rPr lang="en-US" altLang="id-ID" sz="2400" dirty="0"/>
              <a:t>Niacin</a:t>
            </a:r>
          </a:p>
          <a:p>
            <a:pPr>
              <a:lnSpc>
                <a:spcPct val="125000"/>
              </a:lnSpc>
              <a:spcBef>
                <a:spcPct val="23000"/>
              </a:spcBef>
              <a:buFontTx/>
              <a:buNone/>
            </a:pPr>
            <a:r>
              <a:rPr lang="en-US" altLang="id-ID" sz="2400" dirty="0"/>
              <a:t>Bile </a:t>
            </a:r>
            <a:r>
              <a:rPr lang="en-US" altLang="id-ID" sz="2400" dirty="0" err="1"/>
              <a:t>sequestrants</a:t>
            </a:r>
            <a:endParaRPr lang="en-US" altLang="id-ID" sz="2400" dirty="0"/>
          </a:p>
        </p:txBody>
      </p:sp>
      <p:sp>
        <p:nvSpPr>
          <p:cNvPr id="661513" name="Rectangle 9"/>
          <p:cNvSpPr>
            <a:spLocks noChangeArrowheads="1"/>
          </p:cNvSpPr>
          <p:nvPr/>
        </p:nvSpPr>
        <p:spPr bwMode="auto">
          <a:xfrm>
            <a:off x="4343400" y="1981200"/>
            <a:ext cx="4572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125000"/>
              </a:lnSpc>
              <a:spcBef>
                <a:spcPct val="23000"/>
              </a:spcBef>
            </a:pPr>
            <a:r>
              <a:rPr lang="id-ID" altLang="id-ID" dirty="0" smtClean="0"/>
              <a:t>Tdk perlu penyesuaian dosis</a:t>
            </a:r>
            <a:endParaRPr lang="en-US" altLang="id-ID" dirty="0"/>
          </a:p>
          <a:p>
            <a:pPr>
              <a:lnSpc>
                <a:spcPct val="125000"/>
              </a:lnSpc>
              <a:spcBef>
                <a:spcPct val="23000"/>
              </a:spcBef>
            </a:pPr>
            <a:r>
              <a:rPr lang="id-ID" altLang="id-ID" dirty="0" smtClean="0"/>
              <a:t>Titrasi Dosis</a:t>
            </a:r>
            <a:endParaRPr lang="en-US" altLang="id-ID" dirty="0"/>
          </a:p>
          <a:p>
            <a:pPr>
              <a:lnSpc>
                <a:spcPct val="125000"/>
              </a:lnSpc>
              <a:spcBef>
                <a:spcPct val="23000"/>
              </a:spcBef>
            </a:pPr>
            <a:r>
              <a:rPr lang="id-ID" altLang="id-ID" dirty="0" smtClean="0"/>
              <a:t>Hindari</a:t>
            </a:r>
            <a:endParaRPr lang="en-US" altLang="id-ID" dirty="0"/>
          </a:p>
          <a:p>
            <a:pPr>
              <a:lnSpc>
                <a:spcPct val="125000"/>
              </a:lnSpc>
              <a:spcBef>
                <a:spcPct val="23000"/>
              </a:spcBef>
            </a:pPr>
            <a:r>
              <a:rPr lang="id-ID" altLang="id-ID" dirty="0" smtClean="0"/>
              <a:t>Hindari</a:t>
            </a:r>
            <a:endParaRPr lang="en-US" altLang="id-ID" dirty="0"/>
          </a:p>
          <a:p>
            <a:pPr>
              <a:lnSpc>
                <a:spcPct val="125000"/>
              </a:lnSpc>
              <a:spcBef>
                <a:spcPct val="23000"/>
              </a:spcBef>
            </a:pPr>
            <a:r>
              <a:rPr lang="id-ID" altLang="id-ID" dirty="0"/>
              <a:t>Tdk perlu penyesuaian dosis </a:t>
            </a:r>
            <a:endParaRPr lang="id-ID" altLang="id-ID" dirty="0" smtClean="0"/>
          </a:p>
          <a:p>
            <a:pPr>
              <a:lnSpc>
                <a:spcPct val="125000"/>
              </a:lnSpc>
              <a:spcBef>
                <a:spcPct val="23000"/>
              </a:spcBef>
            </a:pPr>
            <a:r>
              <a:rPr lang="id-ID" altLang="id-ID" dirty="0"/>
              <a:t>Tdk perlu penyesuaian dosis</a:t>
            </a:r>
            <a:endParaRPr lang="en-US" altLang="id-ID" dirty="0"/>
          </a:p>
          <a:p>
            <a:pPr>
              <a:lnSpc>
                <a:spcPct val="125000"/>
              </a:lnSpc>
              <a:spcBef>
                <a:spcPct val="23000"/>
              </a:spcBef>
            </a:pPr>
            <a:r>
              <a:rPr lang="id-ID" altLang="id-ID" dirty="0" smtClean="0"/>
              <a:t>Berhubungan dgn resistensi </a:t>
            </a:r>
            <a:r>
              <a:rPr lang="en-US" altLang="id-ID" dirty="0" smtClean="0"/>
              <a:t>insulin</a:t>
            </a:r>
            <a:endParaRPr lang="en-US" altLang="id-ID" dirty="0"/>
          </a:p>
          <a:p>
            <a:pPr>
              <a:lnSpc>
                <a:spcPct val="125000"/>
              </a:lnSpc>
              <a:spcBef>
                <a:spcPct val="23000"/>
              </a:spcBef>
            </a:pPr>
            <a:r>
              <a:rPr lang="id-ID" altLang="id-ID" dirty="0" smtClean="0"/>
              <a:t>Hindari</a:t>
            </a:r>
            <a:endParaRPr lang="en-US" altLang="id-ID" dirty="0"/>
          </a:p>
        </p:txBody>
      </p:sp>
      <p:sp>
        <p:nvSpPr>
          <p:cNvPr id="661514" name="Rectangle 10"/>
          <p:cNvSpPr>
            <a:spLocks noChangeArrowheads="1"/>
          </p:cNvSpPr>
          <p:nvPr/>
        </p:nvSpPr>
        <p:spPr bwMode="auto">
          <a:xfrm>
            <a:off x="4114800" y="1524000"/>
            <a:ext cx="34290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algn="ctr" eaLnBrk="0" hangingPunct="0">
              <a:spcBef>
                <a:spcPct val="50000"/>
              </a:spcBef>
            </a:pPr>
            <a:r>
              <a:rPr lang="id-ID" altLang="id-ID" sz="2800" b="1" u="sng" dirty="0" smtClean="0"/>
              <a:t>Anjuran</a:t>
            </a:r>
            <a:endParaRPr lang="en-US" altLang="id-ID" sz="2800" b="1" u="sng" dirty="0"/>
          </a:p>
        </p:txBody>
      </p:sp>
      <p:sp>
        <p:nvSpPr>
          <p:cNvPr id="661515" name="Rectangle 11"/>
          <p:cNvSpPr>
            <a:spLocks noChangeArrowheads="1"/>
          </p:cNvSpPr>
          <p:nvPr/>
        </p:nvSpPr>
        <p:spPr bwMode="auto">
          <a:xfrm>
            <a:off x="1981200" y="6477000"/>
            <a:ext cx="502920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0" hangingPunct="0">
              <a:spcBef>
                <a:spcPct val="50000"/>
              </a:spcBef>
            </a:pPr>
            <a:r>
              <a:rPr lang="en-US" altLang="id-ID"/>
              <a:t>Dube MP et al.  Clin Infect Dis 2000;31:1216-24.</a:t>
            </a:r>
          </a:p>
        </p:txBody>
      </p:sp>
    </p:spTree>
    <p:extLst>
      <p:ext uri="{BB962C8B-B14F-4D97-AF65-F5344CB8AC3E}">
        <p14:creationId xmlns:p14="http://schemas.microsoft.com/office/powerpoint/2010/main" val="3780895204"/>
      </p:ext>
    </p:extLst>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9810" y="-24062"/>
            <a:ext cx="8454189" cy="1331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a:spcBef>
                <a:spcPct val="0"/>
              </a:spcBef>
              <a:spcAft>
                <a:spcPct val="0"/>
              </a:spcAft>
              <a:buClrTx/>
              <a:buFontTx/>
              <a:buNone/>
            </a:pPr>
            <a:r>
              <a:rPr lang="en-US" altLang="id-ID" sz="3200" b="1" dirty="0">
                <a:solidFill>
                  <a:srgbClr val="7030A0"/>
                </a:solidFill>
                <a:latin typeface="Arial" charset="0"/>
              </a:rPr>
              <a:t>Monitoring lipid </a:t>
            </a:r>
            <a:r>
              <a:rPr lang="en-US" altLang="id-ID" sz="3200" b="1" dirty="0" err="1">
                <a:solidFill>
                  <a:srgbClr val="7030A0"/>
                </a:solidFill>
                <a:latin typeface="Arial" charset="0"/>
              </a:rPr>
              <a:t>pada</a:t>
            </a:r>
            <a:r>
              <a:rPr lang="en-US" altLang="id-ID" sz="3200" b="1" dirty="0">
                <a:solidFill>
                  <a:srgbClr val="7030A0"/>
                </a:solidFill>
                <a:latin typeface="Arial" charset="0"/>
              </a:rPr>
              <a:t> </a:t>
            </a:r>
            <a:r>
              <a:rPr lang="en-US" altLang="id-ID" sz="3200" b="1" dirty="0" err="1">
                <a:solidFill>
                  <a:srgbClr val="7030A0"/>
                </a:solidFill>
                <a:latin typeface="Arial" charset="0"/>
              </a:rPr>
              <a:t>pasien</a:t>
            </a:r>
            <a:r>
              <a:rPr lang="en-US" altLang="id-ID" sz="3200" b="1" dirty="0">
                <a:solidFill>
                  <a:srgbClr val="7030A0"/>
                </a:solidFill>
                <a:latin typeface="Arial" charset="0"/>
              </a:rPr>
              <a:t> </a:t>
            </a:r>
            <a:r>
              <a:rPr lang="en-US" altLang="id-ID" sz="3200" b="1" dirty="0" err="1">
                <a:solidFill>
                  <a:srgbClr val="7030A0"/>
                </a:solidFill>
                <a:latin typeface="Arial" charset="0"/>
              </a:rPr>
              <a:t>dgn</a:t>
            </a:r>
            <a:r>
              <a:rPr lang="en-US" altLang="id-ID" sz="3200" b="1" dirty="0">
                <a:solidFill>
                  <a:srgbClr val="7030A0"/>
                </a:solidFill>
                <a:latin typeface="Arial" charset="0"/>
              </a:rPr>
              <a:t> ART</a:t>
            </a:r>
          </a:p>
        </p:txBody>
      </p:sp>
      <p:sp>
        <p:nvSpPr>
          <p:cNvPr id="5" name="Rectangle 3"/>
          <p:cNvSpPr>
            <a:spLocks noChangeArrowheads="1"/>
          </p:cNvSpPr>
          <p:nvPr/>
        </p:nvSpPr>
        <p:spPr bwMode="auto">
          <a:xfrm>
            <a:off x="773026" y="1677738"/>
            <a:ext cx="8370973"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fontAlgn="base">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Aft>
                <a:spcPct val="0"/>
              </a:spcAft>
              <a:buClr>
                <a:schemeClr val="tx1"/>
              </a:buClr>
              <a:buFontTx/>
              <a:buChar char="•"/>
            </a:pPr>
            <a:r>
              <a:rPr lang="en-US" altLang="en-US" sz="3200" dirty="0" err="1">
                <a:latin typeface="Arial" charset="0"/>
              </a:rPr>
              <a:t>Pasien</a:t>
            </a:r>
            <a:r>
              <a:rPr lang="en-US" altLang="en-US" sz="3200" dirty="0">
                <a:latin typeface="Arial" charset="0"/>
              </a:rPr>
              <a:t> </a:t>
            </a:r>
            <a:r>
              <a:rPr lang="en-US" altLang="en-US" sz="3200" dirty="0" err="1">
                <a:latin typeface="Arial" charset="0"/>
              </a:rPr>
              <a:t>sebaiknya</a:t>
            </a:r>
            <a:r>
              <a:rPr lang="en-US" altLang="en-US" sz="3200" dirty="0">
                <a:latin typeface="Arial" charset="0"/>
              </a:rPr>
              <a:t> </a:t>
            </a:r>
            <a:r>
              <a:rPr lang="en-US" altLang="en-US" sz="3200" dirty="0" err="1">
                <a:latin typeface="Arial" charset="0"/>
              </a:rPr>
              <a:t>mempunyai</a:t>
            </a:r>
            <a:r>
              <a:rPr lang="en-US" altLang="en-US" sz="3200" dirty="0">
                <a:latin typeface="Arial" charset="0"/>
              </a:rPr>
              <a:t> </a:t>
            </a:r>
            <a:r>
              <a:rPr lang="en-US" altLang="en-US" sz="3200" dirty="0" err="1">
                <a:latin typeface="Arial" charset="0"/>
              </a:rPr>
              <a:t>nilai</a:t>
            </a:r>
            <a:r>
              <a:rPr lang="en-US" altLang="en-US" sz="3200" dirty="0">
                <a:latin typeface="Arial" charset="0"/>
              </a:rPr>
              <a:t> </a:t>
            </a:r>
            <a:r>
              <a:rPr lang="en-US" altLang="en-US" sz="3200" b="1" dirty="0" err="1">
                <a:latin typeface="Arial" charset="0"/>
              </a:rPr>
              <a:t>dasar</a:t>
            </a:r>
            <a:r>
              <a:rPr lang="en-US" altLang="en-US" sz="3200" b="1" dirty="0">
                <a:latin typeface="Arial" charset="0"/>
              </a:rPr>
              <a:t> </a:t>
            </a:r>
            <a:r>
              <a:rPr lang="en-US" altLang="en-US" sz="3200" dirty="0" err="1">
                <a:latin typeface="Arial" charset="0"/>
              </a:rPr>
              <a:t>dan</a:t>
            </a:r>
            <a:r>
              <a:rPr lang="en-US" altLang="en-US" sz="3200" b="1" dirty="0">
                <a:latin typeface="Arial" charset="0"/>
              </a:rPr>
              <a:t> </a:t>
            </a:r>
            <a:r>
              <a:rPr lang="en-US" altLang="en-US" sz="3200" b="1" dirty="0" err="1">
                <a:latin typeface="Arial" charset="0"/>
              </a:rPr>
              <a:t>setiap</a:t>
            </a:r>
            <a:r>
              <a:rPr lang="en-US" altLang="en-US" sz="3200" b="1" dirty="0">
                <a:latin typeface="Arial" charset="0"/>
              </a:rPr>
              <a:t> 6-bulan </a:t>
            </a:r>
            <a:r>
              <a:rPr lang="en-US" altLang="en-US" sz="3200" dirty="0" err="1">
                <a:latin typeface="Arial" charset="0"/>
              </a:rPr>
              <a:t>dari</a:t>
            </a:r>
            <a:r>
              <a:rPr lang="en-US" altLang="en-US" sz="3200" dirty="0">
                <a:latin typeface="Arial" charset="0"/>
              </a:rPr>
              <a:t> </a:t>
            </a:r>
            <a:r>
              <a:rPr lang="en-US" altLang="en-US" sz="3200" dirty="0" err="1">
                <a:latin typeface="Arial" charset="0"/>
              </a:rPr>
              <a:t>penilaian</a:t>
            </a:r>
            <a:r>
              <a:rPr lang="en-US" altLang="en-US" sz="3200" dirty="0">
                <a:latin typeface="Arial" charset="0"/>
              </a:rPr>
              <a:t> lipid </a:t>
            </a:r>
            <a:r>
              <a:rPr lang="en-US" altLang="en-US" sz="3200" dirty="0" err="1">
                <a:latin typeface="Arial" charset="0"/>
              </a:rPr>
              <a:t>jika</a:t>
            </a:r>
            <a:r>
              <a:rPr lang="en-US" altLang="en-US" sz="3200" dirty="0">
                <a:latin typeface="Arial" charset="0"/>
              </a:rPr>
              <a:t> </a:t>
            </a:r>
            <a:r>
              <a:rPr lang="en-US" altLang="en-US" sz="3200" dirty="0" err="1">
                <a:latin typeface="Arial" charset="0"/>
              </a:rPr>
              <a:t>mendapat</a:t>
            </a:r>
            <a:r>
              <a:rPr lang="en-US" altLang="en-US" sz="3200" dirty="0">
                <a:latin typeface="Arial" charset="0"/>
              </a:rPr>
              <a:t> </a:t>
            </a:r>
            <a:r>
              <a:rPr lang="en-US" altLang="en-US" sz="3200" dirty="0" err="1">
                <a:latin typeface="Arial" charset="0"/>
              </a:rPr>
              <a:t>terapi</a:t>
            </a:r>
            <a:r>
              <a:rPr lang="en-US" altLang="en-US" sz="3200" dirty="0">
                <a:latin typeface="Arial" charset="0"/>
              </a:rPr>
              <a:t>  ART </a:t>
            </a:r>
            <a:r>
              <a:rPr lang="en-US" altLang="en-US" sz="3200" dirty="0" err="1">
                <a:latin typeface="Arial" charset="0"/>
              </a:rPr>
              <a:t>dengan</a:t>
            </a:r>
            <a:r>
              <a:rPr lang="en-US" altLang="en-US" sz="3200" dirty="0">
                <a:latin typeface="Arial" charset="0"/>
              </a:rPr>
              <a:t> PI </a:t>
            </a:r>
            <a:r>
              <a:rPr lang="en-US" altLang="en-US" sz="3200" dirty="0" err="1">
                <a:latin typeface="Arial" charset="0"/>
              </a:rPr>
              <a:t>atau</a:t>
            </a:r>
            <a:r>
              <a:rPr lang="en-US" altLang="en-US" sz="3200" dirty="0">
                <a:latin typeface="Arial" charset="0"/>
              </a:rPr>
              <a:t> EFV</a:t>
            </a:r>
            <a:endParaRPr lang="en-US" altLang="en-US" sz="2000" dirty="0">
              <a:latin typeface="Arial" charset="0"/>
            </a:endParaRPr>
          </a:p>
          <a:p>
            <a:pPr>
              <a:spcAft>
                <a:spcPct val="0"/>
              </a:spcAft>
              <a:buClr>
                <a:schemeClr val="tx1"/>
              </a:buClr>
              <a:buFontTx/>
              <a:buChar char="•"/>
            </a:pPr>
            <a:endParaRPr lang="en-US" altLang="en-US" sz="2800" dirty="0">
              <a:latin typeface="Arial" charset="0"/>
            </a:endParaRPr>
          </a:p>
          <a:p>
            <a:pPr>
              <a:spcAft>
                <a:spcPct val="0"/>
              </a:spcAft>
              <a:buClr>
                <a:schemeClr val="tx1"/>
              </a:buClr>
              <a:buFontTx/>
              <a:buChar char="•"/>
            </a:pPr>
            <a:r>
              <a:rPr lang="en-US" altLang="en-US" sz="3200" dirty="0" err="1">
                <a:latin typeface="Arial" charset="0"/>
              </a:rPr>
              <a:t>Periksa</a:t>
            </a:r>
            <a:r>
              <a:rPr lang="en-US" altLang="en-US" sz="3200" dirty="0">
                <a:latin typeface="Arial" charset="0"/>
              </a:rPr>
              <a:t> </a:t>
            </a:r>
            <a:r>
              <a:rPr lang="en-US" altLang="en-US" sz="3200" dirty="0" err="1">
                <a:latin typeface="Arial" charset="0"/>
              </a:rPr>
              <a:t>kadar</a:t>
            </a:r>
            <a:r>
              <a:rPr lang="en-US" altLang="en-US" sz="3200" dirty="0">
                <a:latin typeface="Arial" charset="0"/>
              </a:rPr>
              <a:t> </a:t>
            </a:r>
            <a:r>
              <a:rPr lang="en-US" altLang="en-US" sz="3200" dirty="0" err="1">
                <a:latin typeface="Arial" charset="0"/>
              </a:rPr>
              <a:t>gula</a:t>
            </a:r>
            <a:r>
              <a:rPr lang="en-US" altLang="en-US" sz="3200" dirty="0">
                <a:latin typeface="Arial" charset="0"/>
              </a:rPr>
              <a:t> </a:t>
            </a:r>
            <a:r>
              <a:rPr lang="en-US" altLang="en-US" sz="3200" dirty="0" err="1">
                <a:latin typeface="Arial" charset="0"/>
              </a:rPr>
              <a:t>darah</a:t>
            </a:r>
            <a:r>
              <a:rPr lang="en-US" altLang="en-US" sz="3200" dirty="0">
                <a:latin typeface="Arial" charset="0"/>
              </a:rPr>
              <a:t> </a:t>
            </a:r>
            <a:r>
              <a:rPr lang="en-US" altLang="en-US" sz="3200" dirty="0" err="1">
                <a:latin typeface="Arial" charset="0"/>
              </a:rPr>
              <a:t>puasa</a:t>
            </a:r>
            <a:r>
              <a:rPr lang="en-US" altLang="en-US" sz="3200" dirty="0">
                <a:latin typeface="Arial" charset="0"/>
              </a:rPr>
              <a:t> </a:t>
            </a:r>
            <a:r>
              <a:rPr lang="en-US" altLang="en-US" sz="3200" dirty="0" err="1">
                <a:latin typeface="Arial" charset="0"/>
              </a:rPr>
              <a:t>jika</a:t>
            </a:r>
            <a:r>
              <a:rPr lang="en-US" altLang="en-US" sz="3200" dirty="0">
                <a:latin typeface="Arial" charset="0"/>
              </a:rPr>
              <a:t> </a:t>
            </a:r>
            <a:r>
              <a:rPr lang="en-US" altLang="en-US" sz="3200" dirty="0" err="1">
                <a:latin typeface="Arial" charset="0"/>
              </a:rPr>
              <a:t>diduga</a:t>
            </a:r>
            <a:r>
              <a:rPr lang="en-US" altLang="en-US" sz="3200" dirty="0">
                <a:latin typeface="Arial" charset="0"/>
              </a:rPr>
              <a:t> diabetes.</a:t>
            </a:r>
            <a:endParaRPr lang="en-US" altLang="id-ID" sz="3200" dirty="0">
              <a:latin typeface="Arial" charset="0"/>
            </a:endParaRPr>
          </a:p>
        </p:txBody>
      </p:sp>
    </p:spTree>
    <p:extLst>
      <p:ext uri="{BB962C8B-B14F-4D97-AF65-F5344CB8AC3E}">
        <p14:creationId xmlns:p14="http://schemas.microsoft.com/office/powerpoint/2010/main" val="8728749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2" name="Rectangle 4"/>
          <p:cNvSpPr>
            <a:spLocks noGrp="1" noChangeArrowheads="1"/>
          </p:cNvSpPr>
          <p:nvPr>
            <p:ph type="ctrTitle"/>
          </p:nvPr>
        </p:nvSpPr>
        <p:spPr>
          <a:xfrm>
            <a:off x="284750" y="1841669"/>
            <a:ext cx="7772400" cy="1470025"/>
          </a:xfrm>
        </p:spPr>
        <p:txBody>
          <a:bodyPr/>
          <a:lstStyle/>
          <a:p>
            <a:r>
              <a:rPr lang="id-ID" altLang="id-ID" b="1" dirty="0" smtClean="0">
                <a:solidFill>
                  <a:srgbClr val="7030A0"/>
                </a:solidFill>
              </a:rPr>
              <a:t>Resistensi </a:t>
            </a:r>
            <a:r>
              <a:rPr lang="en-US" altLang="id-ID" b="1" dirty="0" smtClean="0">
                <a:solidFill>
                  <a:srgbClr val="7030A0"/>
                </a:solidFill>
              </a:rPr>
              <a:t>Insulin</a:t>
            </a:r>
            <a:endParaRPr lang="en-US" altLang="id-ID" b="1" dirty="0">
              <a:solidFill>
                <a:srgbClr val="7030A0"/>
              </a:solidFill>
            </a:endParaRPr>
          </a:p>
        </p:txBody>
      </p:sp>
    </p:spTree>
    <p:extLst>
      <p:ext uri="{BB962C8B-B14F-4D97-AF65-F5344CB8AC3E}">
        <p14:creationId xmlns:p14="http://schemas.microsoft.com/office/powerpoint/2010/main" val="9241516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Grp="1" noChangeArrowheads="1"/>
          </p:cNvSpPr>
          <p:nvPr>
            <p:ph type="title"/>
          </p:nvPr>
        </p:nvSpPr>
        <p:spPr>
          <a:xfrm>
            <a:off x="778040" y="50050"/>
            <a:ext cx="8229600" cy="1143000"/>
          </a:xfrm>
        </p:spPr>
        <p:txBody>
          <a:bodyPr/>
          <a:lstStyle/>
          <a:p>
            <a:r>
              <a:rPr lang="id-ID" altLang="id-ID" b="1" dirty="0" smtClean="0">
                <a:solidFill>
                  <a:srgbClr val="7030A0"/>
                </a:solidFill>
              </a:rPr>
              <a:t>Resistensi </a:t>
            </a:r>
            <a:r>
              <a:rPr lang="en-US" altLang="id-ID" b="1" dirty="0" smtClean="0">
                <a:solidFill>
                  <a:srgbClr val="7030A0"/>
                </a:solidFill>
              </a:rPr>
              <a:t>Insulin</a:t>
            </a:r>
            <a:endParaRPr lang="en-US" altLang="id-ID" b="1" dirty="0">
              <a:solidFill>
                <a:srgbClr val="7030A0"/>
              </a:solidFill>
            </a:endParaRPr>
          </a:p>
        </p:txBody>
      </p:sp>
      <p:sp>
        <p:nvSpPr>
          <p:cNvPr id="1007619" name="Rectangle 3"/>
          <p:cNvSpPr>
            <a:spLocks noGrp="1" noChangeArrowheads="1"/>
          </p:cNvSpPr>
          <p:nvPr>
            <p:ph type="body" idx="1"/>
          </p:nvPr>
        </p:nvSpPr>
        <p:spPr>
          <a:xfrm>
            <a:off x="745956" y="1632284"/>
            <a:ext cx="8229600" cy="4525963"/>
          </a:xfrm>
        </p:spPr>
        <p:txBody>
          <a:bodyPr>
            <a:normAutofit/>
          </a:bodyPr>
          <a:lstStyle/>
          <a:p>
            <a:pPr>
              <a:lnSpc>
                <a:spcPct val="90000"/>
              </a:lnSpc>
            </a:pPr>
            <a:r>
              <a:rPr lang="id-ID" altLang="id-ID" dirty="0" smtClean="0"/>
              <a:t>Keadaan dimana peningkatan kadar insulin diperlukan utk menggunakan respon biologi normal</a:t>
            </a:r>
            <a:r>
              <a:rPr lang="en-US" altLang="id-ID" baseline="30000" dirty="0" smtClean="0"/>
              <a:t>1</a:t>
            </a:r>
            <a:endParaRPr lang="en-US" altLang="id-ID" baseline="30000" dirty="0"/>
          </a:p>
          <a:p>
            <a:pPr>
              <a:lnSpc>
                <a:spcPct val="90000"/>
              </a:lnSpc>
            </a:pPr>
            <a:r>
              <a:rPr lang="id-ID" altLang="id-ID" dirty="0" smtClean="0"/>
              <a:t>Yg khas berkaitan dgn peningkatan kadar insulin puasa, tetapi secara klinis ambang relevan kadar insulin tdk dapat ditentukan</a:t>
            </a:r>
            <a:endParaRPr lang="en-US" altLang="id-ID" dirty="0"/>
          </a:p>
          <a:p>
            <a:pPr>
              <a:lnSpc>
                <a:spcPct val="90000"/>
              </a:lnSpc>
            </a:pPr>
            <a:r>
              <a:rPr lang="id-ID" altLang="id-ID" dirty="0" smtClean="0"/>
              <a:t>Resistensi insulin harus dicurigai jika terdapat peningkatan kadar gula puasa atau gangguan toleransi glukosa</a:t>
            </a:r>
            <a:endParaRPr lang="en-US" altLang="id-ID" dirty="0"/>
          </a:p>
        </p:txBody>
      </p:sp>
      <p:sp>
        <p:nvSpPr>
          <p:cNvPr id="1007620" name="Text Box 4"/>
          <p:cNvSpPr txBox="1">
            <a:spLocks noChangeArrowheads="1"/>
          </p:cNvSpPr>
          <p:nvPr/>
        </p:nvSpPr>
        <p:spPr bwMode="auto">
          <a:xfrm>
            <a:off x="1447800" y="6521450"/>
            <a:ext cx="5989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1. Olefsky JM.  Ellenberg &amp; Rifkin’s Diabetes Mellitus (1997):513-52.</a:t>
            </a:r>
          </a:p>
        </p:txBody>
      </p:sp>
    </p:spTree>
    <p:extLst>
      <p:ext uri="{BB962C8B-B14F-4D97-AF65-F5344CB8AC3E}">
        <p14:creationId xmlns:p14="http://schemas.microsoft.com/office/powerpoint/2010/main" val="19282065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362574" y="98763"/>
            <a:ext cx="7124700" cy="923925"/>
          </a:xfrm>
        </p:spPr>
        <p:txBody>
          <a:bodyPr/>
          <a:lstStyle/>
          <a:p>
            <a:r>
              <a:rPr lang="en-US" altLang="id-ID" sz="4000" b="1" smtClean="0">
                <a:solidFill>
                  <a:srgbClr val="7030A0"/>
                </a:solidFill>
                <a:cs typeface="Trebuchet MS" pitchFamily="34" charset="0"/>
              </a:rPr>
              <a:t>Derajat hiperglikemi</a:t>
            </a:r>
          </a:p>
        </p:txBody>
      </p:sp>
      <p:sp>
        <p:nvSpPr>
          <p:cNvPr id="5" name="Rectangle 3"/>
          <p:cNvSpPr>
            <a:spLocks noGrp="1" noChangeArrowheads="1"/>
          </p:cNvSpPr>
          <p:nvPr>
            <p:ph idx="1"/>
          </p:nvPr>
        </p:nvSpPr>
        <p:spPr>
          <a:xfrm>
            <a:off x="817146" y="1662197"/>
            <a:ext cx="7124700" cy="4052888"/>
          </a:xfrm>
        </p:spPr>
        <p:txBody>
          <a:bodyPr/>
          <a:lstStyle/>
          <a:p>
            <a:r>
              <a:rPr lang="en-US" altLang="id-ID" dirty="0" err="1" smtClean="0"/>
              <a:t>Derajat</a:t>
            </a:r>
            <a:r>
              <a:rPr lang="en-US" altLang="id-ID" dirty="0" smtClean="0"/>
              <a:t> 1: 116 – 160 mg/</a:t>
            </a:r>
            <a:r>
              <a:rPr lang="en-US" altLang="id-ID" dirty="0" err="1" smtClean="0"/>
              <a:t>dL</a:t>
            </a:r>
            <a:endParaRPr lang="en-US" altLang="id-ID" dirty="0" smtClean="0"/>
          </a:p>
          <a:p>
            <a:r>
              <a:rPr lang="en-US" altLang="id-ID" dirty="0" err="1" smtClean="0"/>
              <a:t>Derajat</a:t>
            </a:r>
            <a:r>
              <a:rPr lang="en-US" altLang="id-ID" dirty="0" smtClean="0"/>
              <a:t> 2: 161 – 250 mg/</a:t>
            </a:r>
            <a:r>
              <a:rPr lang="en-US" altLang="id-ID" dirty="0" err="1" smtClean="0"/>
              <a:t>dL</a:t>
            </a:r>
            <a:endParaRPr lang="en-US" altLang="id-ID" dirty="0" smtClean="0"/>
          </a:p>
          <a:p>
            <a:r>
              <a:rPr lang="en-US" altLang="id-ID" dirty="0" err="1" smtClean="0"/>
              <a:t>Derajat</a:t>
            </a:r>
            <a:r>
              <a:rPr lang="en-US" altLang="id-ID" dirty="0" smtClean="0"/>
              <a:t> 3: 251 – 500 mg/</a:t>
            </a:r>
            <a:r>
              <a:rPr lang="en-US" altLang="id-ID" dirty="0" err="1" smtClean="0"/>
              <a:t>dL</a:t>
            </a:r>
            <a:endParaRPr lang="en-US" altLang="id-ID" dirty="0" smtClean="0"/>
          </a:p>
          <a:p>
            <a:r>
              <a:rPr lang="en-US" altLang="id-ID" dirty="0" err="1" smtClean="0"/>
              <a:t>Derajat</a:t>
            </a:r>
            <a:r>
              <a:rPr lang="en-US" altLang="id-ID" dirty="0" smtClean="0"/>
              <a:t> 4: &gt; 500 mg/</a:t>
            </a:r>
            <a:r>
              <a:rPr lang="en-US" altLang="id-ID" dirty="0" err="1" smtClean="0"/>
              <a:t>dL</a:t>
            </a:r>
            <a:endParaRPr lang="en-US" altLang="id-ID" dirty="0" smtClean="0"/>
          </a:p>
        </p:txBody>
      </p:sp>
    </p:spTree>
    <p:extLst>
      <p:ext uri="{BB962C8B-B14F-4D97-AF65-F5344CB8AC3E}">
        <p14:creationId xmlns:p14="http://schemas.microsoft.com/office/powerpoint/2010/main" val="9162934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38" name="Rectangle 2"/>
          <p:cNvSpPr>
            <a:spLocks noGrp="1" noChangeArrowheads="1"/>
          </p:cNvSpPr>
          <p:nvPr>
            <p:ph type="title"/>
          </p:nvPr>
        </p:nvSpPr>
        <p:spPr>
          <a:xfrm>
            <a:off x="810124" y="17966"/>
            <a:ext cx="8229600" cy="1143000"/>
          </a:xfrm>
        </p:spPr>
        <p:txBody>
          <a:bodyPr>
            <a:normAutofit fontScale="90000"/>
          </a:bodyPr>
          <a:lstStyle/>
          <a:p>
            <a:r>
              <a:rPr lang="en-US" altLang="id-ID" b="1" dirty="0" smtClean="0">
                <a:solidFill>
                  <a:srgbClr val="7030A0"/>
                </a:solidFill>
              </a:rPr>
              <a:t>To</a:t>
            </a:r>
            <a:r>
              <a:rPr lang="id-ID" altLang="id-ID" b="1" dirty="0" smtClean="0">
                <a:solidFill>
                  <a:srgbClr val="7030A0"/>
                </a:solidFill>
              </a:rPr>
              <a:t>ks</a:t>
            </a:r>
            <a:r>
              <a:rPr lang="en-US" altLang="id-ID" b="1" dirty="0" err="1" smtClean="0">
                <a:solidFill>
                  <a:srgbClr val="7030A0"/>
                </a:solidFill>
              </a:rPr>
              <a:t>i</a:t>
            </a:r>
            <a:r>
              <a:rPr lang="id-ID" altLang="id-ID" b="1" dirty="0" smtClean="0">
                <a:solidFill>
                  <a:srgbClr val="7030A0"/>
                </a:solidFill>
              </a:rPr>
              <a:t>s</a:t>
            </a:r>
            <a:r>
              <a:rPr lang="en-US" altLang="id-ID" b="1" dirty="0" smtClean="0">
                <a:solidFill>
                  <a:srgbClr val="7030A0"/>
                </a:solidFill>
              </a:rPr>
              <a:t>it</a:t>
            </a:r>
            <a:r>
              <a:rPr lang="id-ID" altLang="id-ID" b="1" dirty="0" smtClean="0">
                <a:solidFill>
                  <a:srgbClr val="7030A0"/>
                </a:solidFill>
              </a:rPr>
              <a:t>a</a:t>
            </a:r>
            <a:r>
              <a:rPr lang="en-US" altLang="id-ID" b="1" dirty="0" smtClean="0">
                <a:solidFill>
                  <a:srgbClr val="7030A0"/>
                </a:solidFill>
              </a:rPr>
              <a:t>s</a:t>
            </a:r>
            <a:r>
              <a:rPr lang="id-ID" altLang="id-ID" b="1" dirty="0" smtClean="0">
                <a:solidFill>
                  <a:srgbClr val="7030A0"/>
                </a:solidFill>
              </a:rPr>
              <a:t> </a:t>
            </a:r>
            <a:r>
              <a:rPr lang="en-US" altLang="id-ID" b="1" dirty="0" smtClean="0">
                <a:solidFill>
                  <a:srgbClr val="7030A0"/>
                </a:solidFill>
              </a:rPr>
              <a:t>HIV/ART:</a:t>
            </a:r>
            <a:r>
              <a:rPr lang="id-ID" altLang="id-ID" b="1" dirty="0" smtClean="0">
                <a:solidFill>
                  <a:srgbClr val="7030A0"/>
                </a:solidFill>
              </a:rPr>
              <a:t> Resistensi </a:t>
            </a:r>
            <a:r>
              <a:rPr lang="en-US" altLang="id-ID" b="1" dirty="0" smtClean="0">
                <a:solidFill>
                  <a:srgbClr val="7030A0"/>
                </a:solidFill>
              </a:rPr>
              <a:t>Insulin</a:t>
            </a:r>
            <a:endParaRPr lang="en-US" altLang="id-ID" b="1" dirty="0">
              <a:solidFill>
                <a:srgbClr val="7030A0"/>
              </a:solidFill>
            </a:endParaRPr>
          </a:p>
        </p:txBody>
      </p:sp>
      <p:sp>
        <p:nvSpPr>
          <p:cNvPr id="833539" name="Rectangle 3"/>
          <p:cNvSpPr>
            <a:spLocks noGrp="1" noChangeArrowheads="1"/>
          </p:cNvSpPr>
          <p:nvPr>
            <p:ph type="body" idx="1"/>
          </p:nvPr>
        </p:nvSpPr>
        <p:spPr>
          <a:xfrm>
            <a:off x="794082" y="1596190"/>
            <a:ext cx="8229600" cy="4343400"/>
          </a:xfrm>
        </p:spPr>
        <p:txBody>
          <a:bodyPr>
            <a:noAutofit/>
          </a:bodyPr>
          <a:lstStyle/>
          <a:p>
            <a:pPr>
              <a:lnSpc>
                <a:spcPct val="110000"/>
              </a:lnSpc>
            </a:pPr>
            <a:r>
              <a:rPr lang="id-ID" altLang="id-ID" sz="2800" dirty="0" smtClean="0"/>
              <a:t>Mekanisme langsung</a:t>
            </a:r>
            <a:r>
              <a:rPr lang="en-US" altLang="id-ID" sz="2800" dirty="0" smtClean="0"/>
              <a:t>: </a:t>
            </a:r>
            <a:r>
              <a:rPr lang="id-ID" altLang="id-ID" sz="2800" dirty="0" smtClean="0"/>
              <a:t>diinduksi oleh obat</a:t>
            </a:r>
            <a:endParaRPr lang="en-US" altLang="id-ID" sz="2800" dirty="0" smtClean="0"/>
          </a:p>
          <a:p>
            <a:pPr lvl="1">
              <a:lnSpc>
                <a:spcPct val="110000"/>
              </a:lnSpc>
            </a:pPr>
            <a:r>
              <a:rPr lang="en-US" altLang="id-ID" sz="2400" dirty="0" smtClean="0"/>
              <a:t>PI </a:t>
            </a:r>
            <a:r>
              <a:rPr lang="id-ID" altLang="id-ID" sz="2400" dirty="0" smtClean="0"/>
              <a:t>mempunyai efek langsung thd metabolisme </a:t>
            </a:r>
            <a:r>
              <a:rPr lang="en-US" altLang="id-ID" sz="2400" dirty="0" err="1" smtClean="0"/>
              <a:t>glucos</a:t>
            </a:r>
            <a:r>
              <a:rPr lang="id-ID" altLang="id-ID" sz="2400" dirty="0" smtClean="0"/>
              <a:t>a</a:t>
            </a:r>
            <a:r>
              <a:rPr lang="en-US" altLang="id-ID" sz="2400" baseline="30000" dirty="0" smtClean="0"/>
              <a:t>1</a:t>
            </a:r>
            <a:endParaRPr lang="en-US" altLang="id-ID" sz="2400" dirty="0" smtClean="0"/>
          </a:p>
          <a:p>
            <a:pPr lvl="1">
              <a:lnSpc>
                <a:spcPct val="110000"/>
              </a:lnSpc>
            </a:pPr>
            <a:r>
              <a:rPr lang="en-US" altLang="id-ID" sz="2400" dirty="0" err="1" smtClean="0"/>
              <a:t>Efavirenz</a:t>
            </a:r>
            <a:r>
              <a:rPr lang="en-US" altLang="id-ID" sz="2400" dirty="0"/>
              <a:t>, </a:t>
            </a:r>
            <a:r>
              <a:rPr lang="id-ID" altLang="id-ID" sz="2400" dirty="0" smtClean="0"/>
              <a:t>memberikan efek serupam tetapi tidak</a:t>
            </a:r>
            <a:r>
              <a:rPr lang="en-US" altLang="id-ID" sz="2400" dirty="0" smtClean="0"/>
              <a:t> nevirapine</a:t>
            </a:r>
            <a:r>
              <a:rPr lang="en-US" altLang="id-ID" sz="2400" baseline="30000" dirty="0" smtClean="0"/>
              <a:t>4</a:t>
            </a:r>
            <a:endParaRPr lang="en-US" altLang="id-ID" sz="2400" baseline="30000" dirty="0"/>
          </a:p>
          <a:p>
            <a:pPr lvl="1">
              <a:lnSpc>
                <a:spcPct val="110000"/>
              </a:lnSpc>
            </a:pPr>
            <a:r>
              <a:rPr lang="en-US" altLang="id-ID" sz="2400" dirty="0" smtClean="0"/>
              <a:t>NRTI </a:t>
            </a:r>
            <a:r>
              <a:rPr lang="id-ID" altLang="id-ID" sz="2400" dirty="0" smtClean="0"/>
              <a:t>saat ini dikenal sebagai faktor risiko</a:t>
            </a:r>
            <a:r>
              <a:rPr lang="en-US" altLang="id-ID" sz="2400" baseline="30000" dirty="0" smtClean="0"/>
              <a:t>5</a:t>
            </a:r>
            <a:endParaRPr lang="en-US" altLang="id-ID" sz="2400" baseline="30000" dirty="0"/>
          </a:p>
          <a:p>
            <a:pPr lvl="1">
              <a:lnSpc>
                <a:spcPct val="110000"/>
              </a:lnSpc>
            </a:pPr>
            <a:r>
              <a:rPr lang="en-US" altLang="id-ID" sz="2400" dirty="0" smtClean="0"/>
              <a:t>Me</a:t>
            </a:r>
            <a:r>
              <a:rPr lang="id-ID" altLang="id-ID" sz="2400" dirty="0" smtClean="0"/>
              <a:t>k</a:t>
            </a:r>
            <a:r>
              <a:rPr lang="en-US" altLang="id-ID" sz="2400" dirty="0" err="1" smtClean="0"/>
              <a:t>anism</a:t>
            </a:r>
            <a:r>
              <a:rPr lang="id-ID" altLang="id-ID" sz="2400" dirty="0" smtClean="0"/>
              <a:t>e</a:t>
            </a:r>
            <a:r>
              <a:rPr lang="en-US" altLang="id-ID" sz="2400" dirty="0" smtClean="0"/>
              <a:t>: </a:t>
            </a:r>
            <a:endParaRPr lang="en-US" altLang="id-ID" sz="2400" dirty="0"/>
          </a:p>
          <a:p>
            <a:pPr lvl="2">
              <a:lnSpc>
                <a:spcPct val="110000"/>
              </a:lnSpc>
            </a:pPr>
            <a:r>
              <a:rPr lang="en-US" altLang="id-ID" sz="2000" dirty="0" err="1" smtClean="0"/>
              <a:t>inhibi</a:t>
            </a:r>
            <a:r>
              <a:rPr lang="id-ID" altLang="id-ID" sz="2000" dirty="0" smtClean="0"/>
              <a:t>s</a:t>
            </a:r>
            <a:r>
              <a:rPr lang="en-US" altLang="id-ID" sz="2000" dirty="0" err="1" smtClean="0"/>
              <a:t>i</a:t>
            </a:r>
            <a:r>
              <a:rPr lang="en-US" altLang="id-ID" sz="2000" dirty="0" smtClean="0"/>
              <a:t> </a:t>
            </a:r>
            <a:r>
              <a:rPr lang="id-ID" altLang="id-ID" sz="2000" dirty="0" smtClean="0"/>
              <a:t>transporter glokosa GLUT4 yg diatur insulin</a:t>
            </a:r>
            <a:r>
              <a:rPr lang="en-US" altLang="id-ID" sz="2000" baseline="30000" dirty="0" smtClean="0"/>
              <a:t> </a:t>
            </a:r>
            <a:r>
              <a:rPr lang="en-US" altLang="id-ID" sz="2000" dirty="0"/>
              <a:t>? </a:t>
            </a:r>
            <a:r>
              <a:rPr lang="en-US" altLang="id-ID" sz="2000" baseline="30000" dirty="0"/>
              <a:t>6</a:t>
            </a:r>
          </a:p>
          <a:p>
            <a:pPr lvl="2">
              <a:lnSpc>
                <a:spcPct val="110000"/>
              </a:lnSpc>
            </a:pPr>
            <a:r>
              <a:rPr lang="en-US" altLang="id-ID" sz="2000" dirty="0" err="1" smtClean="0"/>
              <a:t>Inhibi</a:t>
            </a:r>
            <a:r>
              <a:rPr lang="id-ID" altLang="id-ID" sz="2000" dirty="0" smtClean="0"/>
              <a:t>s</a:t>
            </a:r>
            <a:r>
              <a:rPr lang="en-US" altLang="id-ID" sz="2000" dirty="0" err="1" smtClean="0"/>
              <a:t>i</a:t>
            </a:r>
            <a:r>
              <a:rPr lang="en-US" altLang="id-ID" sz="2000" dirty="0" smtClean="0"/>
              <a:t> </a:t>
            </a:r>
            <a:r>
              <a:rPr lang="en-US" altLang="id-ID" sz="2000" dirty="0"/>
              <a:t>peroxisome proliferator-activated receptor gamma? </a:t>
            </a:r>
            <a:r>
              <a:rPr lang="en-US" altLang="id-ID" sz="2000" baseline="30000" dirty="0"/>
              <a:t>7,8</a:t>
            </a:r>
          </a:p>
        </p:txBody>
      </p:sp>
      <p:sp>
        <p:nvSpPr>
          <p:cNvPr id="833540" name="Text Box 4"/>
          <p:cNvSpPr txBox="1">
            <a:spLocks noChangeArrowheads="1"/>
          </p:cNvSpPr>
          <p:nvPr/>
        </p:nvSpPr>
        <p:spPr bwMode="auto">
          <a:xfrm>
            <a:off x="0" y="5788025"/>
            <a:ext cx="464978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id-ID">
                <a:solidFill>
                  <a:schemeClr val="tx2"/>
                </a:solidFill>
              </a:rPr>
              <a:t>1. Dube MP et al.  JAIDS 2000;27:130-4.</a:t>
            </a:r>
          </a:p>
          <a:p>
            <a:pPr eaLnBrk="0" hangingPunct="0"/>
            <a:r>
              <a:rPr lang="en-US" altLang="id-ID">
                <a:solidFill>
                  <a:schemeClr val="tx2"/>
                </a:solidFill>
              </a:rPr>
              <a:t>2. Noor MA et al.  AIDS 2001;15:4.</a:t>
            </a:r>
          </a:p>
          <a:p>
            <a:pPr eaLnBrk="0" hangingPunct="0"/>
            <a:r>
              <a:rPr lang="en-US" altLang="id-ID">
                <a:solidFill>
                  <a:schemeClr val="tx2"/>
                </a:solidFill>
              </a:rPr>
              <a:t>3. Dube MP et al.  Antivir Ther 2001;6(4):11. Abst 14.</a:t>
            </a:r>
          </a:p>
          <a:p>
            <a:r>
              <a:rPr lang="en-US" altLang="id-ID">
                <a:solidFill>
                  <a:schemeClr val="tx2"/>
                </a:solidFill>
              </a:rPr>
              <a:t>4. Mehta et al, 9th CROI, 2002, Abstract 679.</a:t>
            </a:r>
          </a:p>
        </p:txBody>
      </p:sp>
      <p:sp>
        <p:nvSpPr>
          <p:cNvPr id="833541" name="Text Box 5"/>
          <p:cNvSpPr txBox="1">
            <a:spLocks noChangeArrowheads="1"/>
          </p:cNvSpPr>
          <p:nvPr/>
        </p:nvSpPr>
        <p:spPr bwMode="auto">
          <a:xfrm>
            <a:off x="4724400" y="5788025"/>
            <a:ext cx="414178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solidFill>
                  <a:schemeClr val="tx2"/>
                </a:solidFill>
              </a:rPr>
              <a:t>5. Brown TT et al.  </a:t>
            </a:r>
            <a:r>
              <a:rPr lang="en-US" altLang="id-ID"/>
              <a:t>AIDS 2005, 19</a:t>
            </a:r>
            <a:r>
              <a:rPr lang="en-US" altLang="id-ID" i="1"/>
              <a:t>:</a:t>
            </a:r>
            <a:r>
              <a:rPr lang="en-US" altLang="id-ID"/>
              <a:t>1375–1383</a:t>
            </a:r>
            <a:endParaRPr lang="en-US" altLang="id-ID">
              <a:solidFill>
                <a:schemeClr val="tx2"/>
              </a:solidFill>
            </a:endParaRPr>
          </a:p>
          <a:p>
            <a:r>
              <a:rPr lang="en-US" altLang="id-ID">
                <a:solidFill>
                  <a:schemeClr val="tx2"/>
                </a:solidFill>
              </a:rPr>
              <a:t>6. Murata H et al.  J Biol Chem 2000;275:251-4.</a:t>
            </a:r>
          </a:p>
          <a:p>
            <a:r>
              <a:rPr lang="en-US" altLang="id-ID">
                <a:solidFill>
                  <a:schemeClr val="tx2"/>
                </a:solidFill>
              </a:rPr>
              <a:t>7. Caron M et al. </a:t>
            </a:r>
            <a:r>
              <a:rPr lang="en-US" altLang="id-ID" i="1"/>
              <a:t>Diabetes </a:t>
            </a:r>
            <a:r>
              <a:rPr lang="en-US" altLang="id-ID"/>
              <a:t>2001;50:1378–88</a:t>
            </a:r>
          </a:p>
          <a:p>
            <a:r>
              <a:rPr lang="en-US" altLang="id-ID"/>
              <a:t>8. Miserez AR et al. </a:t>
            </a:r>
            <a:r>
              <a:rPr lang="en-US" altLang="id-ID" i="1"/>
              <a:t>AIDS </a:t>
            </a:r>
            <a:r>
              <a:rPr lang="en-US" altLang="id-ID"/>
              <a:t>2002;16:1587–94.</a:t>
            </a:r>
          </a:p>
        </p:txBody>
      </p:sp>
    </p:spTree>
    <p:extLst>
      <p:ext uri="{BB962C8B-B14F-4D97-AF65-F5344CB8AC3E}">
        <p14:creationId xmlns:p14="http://schemas.microsoft.com/office/powerpoint/2010/main" val="12862210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14" name="Rectangle 2"/>
          <p:cNvSpPr>
            <a:spLocks noGrp="1" noChangeArrowheads="1"/>
          </p:cNvSpPr>
          <p:nvPr>
            <p:ph type="title"/>
          </p:nvPr>
        </p:nvSpPr>
        <p:spPr>
          <a:xfrm>
            <a:off x="778040" y="98176"/>
            <a:ext cx="8229600" cy="1143000"/>
          </a:xfrm>
        </p:spPr>
        <p:txBody>
          <a:bodyPr>
            <a:normAutofit/>
          </a:bodyPr>
          <a:lstStyle/>
          <a:p>
            <a:r>
              <a:rPr lang="id-ID" altLang="id-ID" b="1" dirty="0" smtClean="0">
                <a:solidFill>
                  <a:srgbClr val="7030A0"/>
                </a:solidFill>
              </a:rPr>
              <a:t>Resistensi </a:t>
            </a:r>
            <a:r>
              <a:rPr lang="en-US" altLang="id-ID" b="1" dirty="0" smtClean="0">
                <a:solidFill>
                  <a:srgbClr val="7030A0"/>
                </a:solidFill>
              </a:rPr>
              <a:t>Insulin: </a:t>
            </a:r>
            <a:r>
              <a:rPr lang="id-ID" altLang="id-ID" b="1" dirty="0" smtClean="0">
                <a:solidFill>
                  <a:srgbClr val="7030A0"/>
                </a:solidFill>
              </a:rPr>
              <a:t>Terapi</a:t>
            </a:r>
            <a:endParaRPr lang="en-US" altLang="id-ID" b="1" dirty="0">
              <a:solidFill>
                <a:srgbClr val="7030A0"/>
              </a:solidFill>
            </a:endParaRPr>
          </a:p>
        </p:txBody>
      </p:sp>
      <p:sp>
        <p:nvSpPr>
          <p:cNvPr id="986115" name="Rectangle 3"/>
          <p:cNvSpPr>
            <a:spLocks noGrp="1" noChangeArrowheads="1"/>
          </p:cNvSpPr>
          <p:nvPr>
            <p:ph type="body" idx="1"/>
          </p:nvPr>
        </p:nvSpPr>
        <p:spPr>
          <a:xfrm>
            <a:off x="778040" y="1600200"/>
            <a:ext cx="8229600" cy="4525963"/>
          </a:xfrm>
        </p:spPr>
        <p:txBody>
          <a:bodyPr>
            <a:normAutofit/>
          </a:bodyPr>
          <a:lstStyle/>
          <a:p>
            <a:r>
              <a:rPr lang="id-ID" altLang="id-ID" dirty="0" smtClean="0"/>
              <a:t>Pertimbangkan utk menggunakan </a:t>
            </a:r>
            <a:r>
              <a:rPr lang="en-US" altLang="id-ID" dirty="0" smtClean="0"/>
              <a:t>PI </a:t>
            </a:r>
            <a:r>
              <a:rPr lang="id-ID" altLang="id-ID" dirty="0" smtClean="0"/>
              <a:t>utk pasien dgn </a:t>
            </a:r>
            <a:r>
              <a:rPr lang="en-US" altLang="id-ID" dirty="0" smtClean="0"/>
              <a:t>pre-existing </a:t>
            </a:r>
            <a:r>
              <a:rPr lang="en-US" altLang="id-ID" dirty="0"/>
              <a:t>diabetes </a:t>
            </a:r>
            <a:r>
              <a:rPr lang="id-ID" altLang="id-ID" dirty="0" smtClean="0"/>
              <a:t>atau mempunyai faktor risiko yg bermakna</a:t>
            </a:r>
            <a:endParaRPr lang="en-US" altLang="id-ID" dirty="0"/>
          </a:p>
          <a:p>
            <a:r>
              <a:rPr lang="en-US" altLang="id-ID" dirty="0" err="1" smtClean="0"/>
              <a:t>Substitu</a:t>
            </a:r>
            <a:r>
              <a:rPr lang="id-ID" altLang="id-ID" dirty="0" smtClean="0"/>
              <a:t>s</a:t>
            </a:r>
            <a:r>
              <a:rPr lang="en-US" altLang="id-ID" dirty="0" err="1" smtClean="0"/>
              <a:t>i</a:t>
            </a:r>
            <a:r>
              <a:rPr lang="en-US" altLang="id-ID" dirty="0" smtClean="0"/>
              <a:t> </a:t>
            </a:r>
            <a:r>
              <a:rPr lang="en-US" altLang="id-ID" dirty="0"/>
              <a:t>PI </a:t>
            </a:r>
            <a:r>
              <a:rPr lang="id-ID" altLang="id-ID" dirty="0" smtClean="0"/>
              <a:t>dgn </a:t>
            </a:r>
            <a:r>
              <a:rPr lang="en-US" altLang="id-ID" dirty="0" smtClean="0"/>
              <a:t>NNRTIs</a:t>
            </a:r>
            <a:r>
              <a:rPr lang="en-US" altLang="id-ID" baseline="30000" dirty="0" smtClean="0"/>
              <a:t>1,2</a:t>
            </a:r>
            <a:r>
              <a:rPr lang="en-US" altLang="id-ID" dirty="0" smtClean="0"/>
              <a:t> </a:t>
            </a:r>
            <a:r>
              <a:rPr lang="id-ID" altLang="id-ID" dirty="0" smtClean="0"/>
              <a:t>atau</a:t>
            </a:r>
            <a:r>
              <a:rPr lang="en-US" altLang="id-ID" dirty="0" smtClean="0"/>
              <a:t> </a:t>
            </a:r>
            <a:r>
              <a:rPr lang="en-US" altLang="id-ID" dirty="0"/>
              <a:t>abacavir</a:t>
            </a:r>
            <a:r>
              <a:rPr lang="en-US" altLang="id-ID" baseline="30000" dirty="0"/>
              <a:t>3</a:t>
            </a:r>
            <a:r>
              <a:rPr lang="en-US" altLang="id-ID" dirty="0"/>
              <a:t>, </a:t>
            </a:r>
            <a:r>
              <a:rPr lang="id-ID" altLang="id-ID" dirty="0" smtClean="0"/>
              <a:t>jika potensi rejimen dapat dipertahankan</a:t>
            </a:r>
            <a:endParaRPr lang="en-US" altLang="id-ID" dirty="0"/>
          </a:p>
          <a:p>
            <a:r>
              <a:rPr lang="en-US" altLang="id-ID" dirty="0" smtClean="0"/>
              <a:t>T</a:t>
            </a:r>
            <a:r>
              <a:rPr lang="id-ID" altLang="id-ID" dirty="0" smtClean="0"/>
              <a:t>erapi </a:t>
            </a:r>
            <a:r>
              <a:rPr lang="en-US" altLang="id-ID" dirty="0" smtClean="0"/>
              <a:t>diabetes </a:t>
            </a:r>
            <a:r>
              <a:rPr lang="en-US" altLang="id-ID" dirty="0"/>
              <a:t>mellitus: </a:t>
            </a:r>
            <a:r>
              <a:rPr lang="id-ID" altLang="id-ID" dirty="0" smtClean="0"/>
              <a:t>sama dgn terhadap non-Odha</a:t>
            </a:r>
            <a:endParaRPr lang="en-US" altLang="id-ID" dirty="0"/>
          </a:p>
          <a:p>
            <a:r>
              <a:rPr lang="en-US" altLang="id-ID" dirty="0" smtClean="0"/>
              <a:t>S</a:t>
            </a:r>
            <a:r>
              <a:rPr lang="id-ID" altLang="id-ID" dirty="0" smtClean="0"/>
              <a:t>k</a:t>
            </a:r>
            <a:r>
              <a:rPr lang="en-US" altLang="id-ID" dirty="0" smtClean="0"/>
              <a:t>r</a:t>
            </a:r>
            <a:r>
              <a:rPr lang="id-ID" altLang="id-ID" dirty="0" smtClean="0"/>
              <a:t>i</a:t>
            </a:r>
            <a:r>
              <a:rPr lang="en-US" altLang="id-ID" dirty="0" smtClean="0"/>
              <a:t>n</a:t>
            </a:r>
            <a:r>
              <a:rPr lang="id-ID" altLang="id-ID" dirty="0" smtClean="0"/>
              <a:t>ing terhadap</a:t>
            </a:r>
            <a:r>
              <a:rPr lang="en-US" altLang="id-ID" dirty="0" smtClean="0"/>
              <a:t> </a:t>
            </a:r>
            <a:r>
              <a:rPr lang="id-ID" altLang="id-ID" dirty="0" smtClean="0"/>
              <a:t>resistensi </a:t>
            </a:r>
            <a:r>
              <a:rPr lang="en-US" altLang="id-ID" dirty="0" smtClean="0"/>
              <a:t>insulin?</a:t>
            </a:r>
            <a:endParaRPr lang="en-US" altLang="id-ID" dirty="0"/>
          </a:p>
        </p:txBody>
      </p:sp>
      <p:sp>
        <p:nvSpPr>
          <p:cNvPr id="986116" name="Text Box 4"/>
          <p:cNvSpPr txBox="1">
            <a:spLocks noChangeArrowheads="1"/>
          </p:cNvSpPr>
          <p:nvPr/>
        </p:nvSpPr>
        <p:spPr bwMode="auto">
          <a:xfrm>
            <a:off x="1981200" y="6032500"/>
            <a:ext cx="4533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id-ID"/>
              <a:t>1. Martinez E et al. </a:t>
            </a:r>
            <a:r>
              <a:rPr lang="en-US" altLang="id-ID" i="1"/>
              <a:t>AIDS </a:t>
            </a:r>
            <a:r>
              <a:rPr lang="en-US" altLang="id-ID"/>
              <a:t>1999;13:805–10.</a:t>
            </a:r>
          </a:p>
          <a:p>
            <a:r>
              <a:rPr lang="en-US" altLang="id-ID"/>
              <a:t>2. Martinez E et al. </a:t>
            </a:r>
            <a:r>
              <a:rPr lang="en-US" altLang="id-ID" i="1"/>
              <a:t>Clin Infect Dis </a:t>
            </a:r>
            <a:r>
              <a:rPr lang="en-US" altLang="id-ID"/>
              <a:t>2000;31:1266–73.</a:t>
            </a:r>
          </a:p>
          <a:p>
            <a:r>
              <a:rPr lang="en-US" altLang="id-ID"/>
              <a:t>3. Walli RK et al. </a:t>
            </a:r>
            <a:r>
              <a:rPr lang="en-US" altLang="id-ID" i="1"/>
              <a:t>Eur J Med Res </a:t>
            </a:r>
            <a:r>
              <a:rPr lang="en-US" altLang="id-ID"/>
              <a:t>2001;6:413–21.</a:t>
            </a:r>
          </a:p>
        </p:txBody>
      </p:sp>
    </p:spTree>
    <p:extLst>
      <p:ext uri="{BB962C8B-B14F-4D97-AF65-F5344CB8AC3E}">
        <p14:creationId xmlns:p14="http://schemas.microsoft.com/office/powerpoint/2010/main" val="16411904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Grp="1" noChangeArrowheads="1"/>
          </p:cNvSpPr>
          <p:nvPr>
            <p:ph type="title"/>
          </p:nvPr>
        </p:nvSpPr>
        <p:spPr>
          <a:xfrm>
            <a:off x="914400" y="4012"/>
            <a:ext cx="7772400" cy="1143000"/>
          </a:xfrm>
        </p:spPr>
        <p:txBody>
          <a:bodyPr>
            <a:normAutofit/>
          </a:bodyPr>
          <a:lstStyle/>
          <a:p>
            <a:r>
              <a:rPr lang="id-ID" altLang="id-ID" sz="2800" b="1" dirty="0" smtClean="0">
                <a:solidFill>
                  <a:srgbClr val="7030A0"/>
                </a:solidFill>
              </a:rPr>
              <a:t>Menghitung estimasi </a:t>
            </a:r>
            <a:r>
              <a:rPr lang="da-DK" altLang="id-ID" sz="2800" b="1" dirty="0" smtClean="0">
                <a:solidFill>
                  <a:srgbClr val="7030A0"/>
                </a:solidFill>
              </a:rPr>
              <a:t>glomerular filtration rate (eGFR) </a:t>
            </a:r>
            <a:r>
              <a:rPr lang="id-ID" altLang="id-ID" sz="2800" b="1" dirty="0" smtClean="0">
                <a:solidFill>
                  <a:srgbClr val="7030A0"/>
                </a:solidFill>
              </a:rPr>
              <a:t>menggunakan kadar s</a:t>
            </a:r>
            <a:r>
              <a:rPr lang="da-DK" altLang="id-ID" sz="2800" b="1" dirty="0" smtClean="0">
                <a:solidFill>
                  <a:srgbClr val="7030A0"/>
                </a:solidFill>
              </a:rPr>
              <a:t>erum-creatinine</a:t>
            </a:r>
            <a:endParaRPr lang="en-GB" altLang="id-ID" sz="2800" b="1" dirty="0" smtClean="0">
              <a:solidFill>
                <a:srgbClr val="7030A0"/>
              </a:solidFill>
            </a:endParaRPr>
          </a:p>
        </p:txBody>
      </p:sp>
      <p:sp>
        <p:nvSpPr>
          <p:cNvPr id="5" name="Rectangle 1027"/>
          <p:cNvSpPr txBox="1">
            <a:spLocks noChangeArrowheads="1"/>
          </p:cNvSpPr>
          <p:nvPr/>
        </p:nvSpPr>
        <p:spPr>
          <a:xfrm>
            <a:off x="791825" y="1643063"/>
            <a:ext cx="7742575" cy="44196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altLang="id-ID" sz="2400" dirty="0" smtClean="0">
                <a:cs typeface="Arial" pitchFamily="34" charset="0"/>
              </a:rPr>
              <a:t>Cockcroft-Gault (CG): </a:t>
            </a:r>
          </a:p>
          <a:p>
            <a:pPr>
              <a:buFontTx/>
              <a:buNone/>
            </a:pPr>
            <a:r>
              <a:rPr lang="en-GB" altLang="id-ID" sz="2400" dirty="0" smtClean="0">
                <a:cs typeface="Arial" pitchFamily="34" charset="0"/>
              </a:rPr>
              <a:t>			(140 - age) x weight (kg)</a:t>
            </a:r>
          </a:p>
          <a:p>
            <a:pPr>
              <a:buFontTx/>
              <a:buNone/>
            </a:pPr>
            <a:r>
              <a:rPr lang="en-GB" altLang="id-ID" sz="2400" dirty="0" smtClean="0">
                <a:cs typeface="Arial" pitchFamily="34" charset="0"/>
              </a:rPr>
              <a:t>	</a:t>
            </a:r>
            <a:r>
              <a:rPr lang="en-GB" altLang="id-ID" sz="2400" dirty="0" err="1" smtClean="0">
                <a:cs typeface="Arial" pitchFamily="34" charset="0"/>
              </a:rPr>
              <a:t>eGFR</a:t>
            </a:r>
            <a:r>
              <a:rPr lang="en-GB" altLang="id-ID" sz="2400" dirty="0" smtClean="0">
                <a:cs typeface="Arial" pitchFamily="34" charset="0"/>
              </a:rPr>
              <a:t> = 	---------------------------------   X 0.85 (for women)</a:t>
            </a:r>
          </a:p>
          <a:p>
            <a:pPr>
              <a:buFontTx/>
              <a:buNone/>
            </a:pPr>
            <a:r>
              <a:rPr lang="en-GB" altLang="id-ID" sz="2400" dirty="0" smtClean="0">
                <a:cs typeface="Arial" pitchFamily="34" charset="0"/>
              </a:rPr>
              <a:t>			Serum creatinine  x 72</a:t>
            </a:r>
            <a:r>
              <a:rPr lang="en-GB" altLang="id-ID" sz="2400" dirty="0" smtClean="0"/>
              <a:t> </a:t>
            </a:r>
          </a:p>
          <a:p>
            <a:pPr>
              <a:buFontTx/>
              <a:buNone/>
            </a:pPr>
            <a:endParaRPr lang="en-GB" altLang="id-ID" sz="2400" dirty="0" smtClean="0"/>
          </a:p>
          <a:p>
            <a:r>
              <a:rPr lang="en-GB" altLang="id-ID" sz="2400" dirty="0" smtClean="0"/>
              <a:t>Abbreviated MDRD study equation</a:t>
            </a:r>
          </a:p>
          <a:p>
            <a:pPr>
              <a:buFontTx/>
              <a:buNone/>
            </a:pPr>
            <a:r>
              <a:rPr lang="en-GB" altLang="id-ID" sz="2400" dirty="0" smtClean="0"/>
              <a:t>	</a:t>
            </a:r>
            <a:r>
              <a:rPr lang="en-GB" altLang="id-ID" sz="2400" dirty="0" err="1" smtClean="0"/>
              <a:t>eGRF</a:t>
            </a:r>
            <a:r>
              <a:rPr lang="en-GB" altLang="id-ID" sz="2400" dirty="0" smtClean="0"/>
              <a:t> =	186 x S-creatinine</a:t>
            </a:r>
            <a:r>
              <a:rPr lang="en-GB" altLang="id-ID" sz="2400" baseline="30000" dirty="0" smtClean="0"/>
              <a:t>1,154</a:t>
            </a:r>
            <a:r>
              <a:rPr lang="en-GB" altLang="id-ID" sz="2400" dirty="0" smtClean="0"/>
              <a:t> x age</a:t>
            </a:r>
            <a:r>
              <a:rPr lang="en-GB" altLang="id-ID" sz="2400" baseline="30000" dirty="0" smtClean="0"/>
              <a:t>0,203</a:t>
            </a:r>
            <a:r>
              <a:rPr lang="en-GB" altLang="id-ID" sz="2400" dirty="0" smtClean="0"/>
              <a:t> x </a:t>
            </a:r>
          </a:p>
          <a:p>
            <a:pPr>
              <a:buFontTx/>
              <a:buNone/>
            </a:pPr>
            <a:r>
              <a:rPr lang="en-GB" altLang="id-ID" sz="2400" dirty="0" smtClean="0"/>
              <a:t>			0,742 (if female) x 1,21 (if black)</a:t>
            </a:r>
          </a:p>
        </p:txBody>
      </p:sp>
    </p:spTree>
    <p:extLst>
      <p:ext uri="{BB962C8B-B14F-4D97-AF65-F5344CB8AC3E}">
        <p14:creationId xmlns:p14="http://schemas.microsoft.com/office/powerpoint/2010/main" val="165835570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137" y="1871413"/>
            <a:ext cx="3495926" cy="4071560"/>
          </a:xfrm>
          <a:prstGeom prst="rect">
            <a:avLst/>
          </a:prstGeom>
        </p:spPr>
      </p:pic>
    </p:spTree>
    <p:extLst>
      <p:ext uri="{BB962C8B-B14F-4D97-AF65-F5344CB8AC3E}">
        <p14:creationId xmlns:p14="http://schemas.microsoft.com/office/powerpoint/2010/main" val="113581094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TLE" val=""/>
  <p:tag name="CHARTLABELS" val=""/>
  <p:tag name="VALUES" val=" "/>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1127</TotalTime>
  <Words>5805</Words>
  <Application>Microsoft Office PowerPoint</Application>
  <PresentationFormat>On-screen Show (4:3)</PresentationFormat>
  <Paragraphs>1077</Paragraphs>
  <Slides>112</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112</vt:i4>
      </vt:variant>
    </vt:vector>
  </HeadingPairs>
  <TitlesOfParts>
    <vt:vector size="115" baseType="lpstr">
      <vt:lpstr>Office Theme</vt:lpstr>
      <vt:lpstr>Photo Editor Photo</vt:lpstr>
      <vt:lpstr>Chart</vt:lpstr>
      <vt:lpstr>Efek samping &amp; toksisitas obat ARV</vt:lpstr>
      <vt:lpstr>Efek samping ARV</vt:lpstr>
      <vt:lpstr>Efek samping dan toksisitas ARV</vt:lpstr>
      <vt:lpstr>Prinsip penanganan toksisitas obat</vt:lpstr>
      <vt:lpstr>Potensi Toksisitas NRTI</vt:lpstr>
      <vt:lpstr>Potensi Toksisitas NNRTI</vt:lpstr>
      <vt:lpstr>Potensi Toksisitas PI</vt:lpstr>
      <vt:lpstr>Efek Samping: NRTI</vt:lpstr>
      <vt:lpstr>Efek Samping: NRTI (2)</vt:lpstr>
      <vt:lpstr>Efek Samping: NRTI (3)</vt:lpstr>
      <vt:lpstr>Efek Samping: NNRTI</vt:lpstr>
      <vt:lpstr>Efek Samping: NNRTI (2)</vt:lpstr>
      <vt:lpstr>Efek Samping: PI</vt:lpstr>
      <vt:lpstr>Efek Samping: PI (2)</vt:lpstr>
      <vt:lpstr>Efek Samping: II</vt:lpstr>
      <vt:lpstr>PowerPoint Presentation</vt:lpstr>
      <vt:lpstr>PowerPoint Presentation</vt:lpstr>
      <vt:lpstr>Toksisitas ART</vt:lpstr>
      <vt:lpstr>Anemi</vt:lpstr>
      <vt:lpstr>Faktor Risiko Anemi pd Zidovudine</vt:lpstr>
      <vt:lpstr>Prevalensi anemi – Studi kohort DART</vt:lpstr>
      <vt:lpstr>Penatalaksanaan Anemi</vt:lpstr>
      <vt:lpstr>Derajat anemi</vt:lpstr>
      <vt:lpstr>Anemi berat (ZDV)</vt:lpstr>
      <vt:lpstr>Mual</vt:lpstr>
      <vt:lpstr>Nausea:  sebab kemungkinan lain</vt:lpstr>
      <vt:lpstr>Derajat mual</vt:lpstr>
      <vt:lpstr>Derajat muntah</vt:lpstr>
      <vt:lpstr>Konseling Nausea </vt:lpstr>
      <vt:lpstr>Penatalaksanaan Nausea</vt:lpstr>
      <vt:lpstr>Ruam kulit dan hipersensitifitas</vt:lpstr>
      <vt:lpstr>Derajat ruam kulit</vt:lpstr>
      <vt:lpstr>PowerPoint Presentation</vt:lpstr>
      <vt:lpstr>Faktor prediksi ruam kulit akibat NVP</vt:lpstr>
      <vt:lpstr>Prevensi ruam kulit NVP</vt:lpstr>
      <vt:lpstr>Penatalaksanaan ruam kulit akibat  NVP</vt:lpstr>
      <vt:lpstr>PowerPoint Presentation</vt:lpstr>
      <vt:lpstr>Stevens- Johnson Syndrome</vt:lpstr>
      <vt:lpstr>Sindrom Stevens-Johnson</vt:lpstr>
      <vt:lpstr>PowerPoint Presentation</vt:lpstr>
      <vt:lpstr>PowerPoint Presentation</vt:lpstr>
      <vt:lpstr>Reaksi hipersensitifitas Abacavir</vt:lpstr>
      <vt:lpstr>PowerPoint Presentation</vt:lpstr>
      <vt:lpstr>Gangguan SSP</vt:lpstr>
      <vt:lpstr>Gangguan SSP</vt:lpstr>
      <vt:lpstr>Hepatotoksisitas</vt:lpstr>
      <vt:lpstr>Derajat gangguan enzim hati</vt:lpstr>
      <vt:lpstr>Penatalaksanaan fungsi hati yang abnormal</vt:lpstr>
      <vt:lpstr>Neuropati perifer</vt:lpstr>
      <vt:lpstr>Manajemen neuropati perifer</vt:lpstr>
      <vt:lpstr>Pankreatitis</vt:lpstr>
      <vt:lpstr>Derajat gangguan lipase dan amylase</vt:lpstr>
      <vt:lpstr>Penatalaksanaan Pankreatitis</vt:lpstr>
      <vt:lpstr>PowerPoint Presentation</vt:lpstr>
      <vt:lpstr>Miopati</vt:lpstr>
      <vt:lpstr>PowerPoint Presentation</vt:lpstr>
      <vt:lpstr>PowerPoint Presentation</vt:lpstr>
      <vt:lpstr>Asidemi Laktat &amp; Asidosis Laktat Definisi</vt:lpstr>
      <vt:lpstr>Klasifikasi Asidemi Laktat</vt:lpstr>
      <vt:lpstr>PowerPoint Presentation</vt:lpstr>
      <vt:lpstr>Toksisitas mitokondria yg diinduksi NRTI Patogenesis</vt:lpstr>
      <vt:lpstr>Toksisitas mitokondria yg diinduksi NRTI Patogenesis</vt:lpstr>
      <vt:lpstr>Toksisitas mitokondria yg diinduksi NRTI Patogenesis</vt:lpstr>
      <vt:lpstr>Toksisitas mitokondria yg diinduksi NRTI Patogenesis</vt:lpstr>
      <vt:lpstr>Toksisitas mitokondria yg diinduksi NRTI Patogenesis</vt:lpstr>
      <vt:lpstr>Toksisitas mitokondria yg diinduksi NRTI Patogenesis</vt:lpstr>
      <vt:lpstr>Toksisitas mitokondria yg diinduksi NRTI Patogenesis</vt:lpstr>
      <vt:lpstr>Toksisitas mitokondria yg diinduksi NRTI Patogenesis</vt:lpstr>
      <vt:lpstr>NRTI berbeda derajat toksisitas mitokondria</vt:lpstr>
      <vt:lpstr>Faktor Risiko terjadinya Asidemi Laktat pd Odha yang menderima NRTI </vt:lpstr>
      <vt:lpstr>Tatalaksana Asidemi Laktat</vt:lpstr>
      <vt:lpstr>PowerPoint Presentation</vt:lpstr>
      <vt:lpstr>PowerPoint Presentation</vt:lpstr>
      <vt:lpstr>NRTI – Toksisitas Mitokondria</vt:lpstr>
      <vt:lpstr>NRTI: hieraki in vitro inhibisi mtDNA</vt:lpstr>
      <vt:lpstr>Manifestasi Klinis toksisitas mitokondria berbagai NRTI</vt:lpstr>
      <vt:lpstr>Lipodistrofi</vt:lpstr>
      <vt:lpstr>Lipoatrofi NRTI</vt:lpstr>
      <vt:lpstr>Toksisitas ARV: Lipodistrofi</vt:lpstr>
      <vt:lpstr>PowerPoint Presentation</vt:lpstr>
      <vt:lpstr>PowerPoint Presentation</vt:lpstr>
      <vt:lpstr>Lipohipertrofi</vt:lpstr>
      <vt:lpstr>Lipohipertrofi: Faktor Risiko</vt:lpstr>
      <vt:lpstr>Lipohipertrofi: Patofisiologi</vt:lpstr>
      <vt:lpstr>Lipohipertrofi:  Pilihan Pengobatan</vt:lpstr>
      <vt:lpstr>Lipohipertrofi:  Pilihan Pengobatan</vt:lpstr>
      <vt:lpstr>Lipohipertrofi:  Pilihan Pengobatan</vt:lpstr>
      <vt:lpstr>Lipohipertrofi:  Pilihan Pengobatan</vt:lpstr>
      <vt:lpstr>Lipoatrofi</vt:lpstr>
      <vt:lpstr>Lipoatrofi</vt:lpstr>
      <vt:lpstr>Lipoatrofi: Faktor Risiko</vt:lpstr>
      <vt:lpstr>Lipoatrofi: Pilihan Pengobatan</vt:lpstr>
      <vt:lpstr>Lipoatrofi: Pilihan Pengobatan</vt:lpstr>
      <vt:lpstr>Lipoatrofi: Pilihan Pengobatan</vt:lpstr>
      <vt:lpstr>PowerPoint Presentation</vt:lpstr>
      <vt:lpstr>Dislipidemi</vt:lpstr>
      <vt:lpstr>Derajat gangguan trigliserida</vt:lpstr>
      <vt:lpstr>Efek Lipid dari PI</vt:lpstr>
      <vt:lpstr>Lipid-Lowering Therapy:  Interaksi Obat dengan ART</vt:lpstr>
      <vt:lpstr>Toksisitas HIV/ART: Dislipidemi</vt:lpstr>
      <vt:lpstr>Faktor Risiko utk MI pd Odha dgn ART</vt:lpstr>
      <vt:lpstr>ART- terkait Dislipidemi: Terapi</vt:lpstr>
      <vt:lpstr>Management of Dyslipidemia</vt:lpstr>
      <vt:lpstr>Obat Penurun Lipid dan terapi ARV: Potential Interaksi Obat yg Berbahaya</vt:lpstr>
      <vt:lpstr>PowerPoint Presentation</vt:lpstr>
      <vt:lpstr>Resistensi Insulin</vt:lpstr>
      <vt:lpstr>Resistensi Insulin</vt:lpstr>
      <vt:lpstr>Derajat hiperglikemi</vt:lpstr>
      <vt:lpstr>Toksisitas HIV/ART: Resistensi Insulin</vt:lpstr>
      <vt:lpstr>Resistensi Insulin: Terapi</vt:lpstr>
      <vt:lpstr>Menghitung estimasi glomerular filtration rate (eGFR) menggunakan kadar serum-creatinine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Yenny Lain</dc:creator>
  <cp:lastModifiedBy>Dr.Janto G Lingga</cp:lastModifiedBy>
  <cp:revision>49</cp:revision>
  <dcterms:created xsi:type="dcterms:W3CDTF">2014-11-19T06:12:49Z</dcterms:created>
  <dcterms:modified xsi:type="dcterms:W3CDTF">2014-11-24T15:26:00Z</dcterms:modified>
</cp:coreProperties>
</file>