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39"/>
  </p:notesMasterIdLst>
  <p:sldIdLst>
    <p:sldId id="256" r:id="rId2"/>
    <p:sldId id="335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261" r:id="rId13"/>
    <p:sldId id="345" r:id="rId14"/>
    <p:sldId id="346" r:id="rId15"/>
    <p:sldId id="310" r:id="rId16"/>
    <p:sldId id="320" r:id="rId17"/>
    <p:sldId id="330" r:id="rId18"/>
    <p:sldId id="312" r:id="rId19"/>
    <p:sldId id="314" r:id="rId20"/>
    <p:sldId id="319" r:id="rId21"/>
    <p:sldId id="321" r:id="rId22"/>
    <p:sldId id="322" r:id="rId23"/>
    <p:sldId id="347" r:id="rId24"/>
    <p:sldId id="331" r:id="rId25"/>
    <p:sldId id="332" r:id="rId26"/>
    <p:sldId id="325" r:id="rId27"/>
    <p:sldId id="356" r:id="rId28"/>
    <p:sldId id="349" r:id="rId29"/>
    <p:sldId id="350" r:id="rId30"/>
    <p:sldId id="355" r:id="rId31"/>
    <p:sldId id="357" r:id="rId32"/>
    <p:sldId id="358" r:id="rId33"/>
    <p:sldId id="359" r:id="rId34"/>
    <p:sldId id="333" r:id="rId35"/>
    <p:sldId id="334" r:id="rId36"/>
    <p:sldId id="348" r:id="rId37"/>
    <p:sldId id="287" r:id="rId3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8080" autoAdjust="0"/>
  </p:normalViewPr>
  <p:slideViewPr>
    <p:cSldViewPr>
      <p:cViewPr>
        <p:scale>
          <a:sx n="50" d="100"/>
          <a:sy n="50" d="100"/>
        </p:scale>
        <p:origin x="-1002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9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MAINAN%20SUBDIT\TW%203%20Tahun%202014_closed%20Oct\Master%20TW%203%202014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ocuments\anak%20dan%20perempuan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ocuments\Book5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style val="26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'hivaids pertahun'!$G$3</c:f>
              <c:strCache>
                <c:ptCount val="1"/>
                <c:pt idx="0">
                  <c:v>Jumlah Kasus HIV </c:v>
                </c:pt>
              </c:strCache>
            </c:strRef>
          </c:tx>
          <c:dLbls>
            <c:dLbl>
              <c:idx val="2"/>
              <c:layout>
                <c:manualLayout>
                  <c:x val="-3.6924710251947635E-17"/>
                  <c:y val="-2.9795158286778572E-2"/>
                </c:manualLayout>
              </c:layout>
              <c:showVal val="1"/>
            </c:dLbl>
            <c:spPr>
              <a:noFill/>
            </c:spPr>
            <c:txPr>
              <a:bodyPr/>
              <a:lstStyle/>
              <a:p>
                <a:pPr>
                  <a:defRPr lang="en-US" sz="1800" b="1">
                    <a:solidFill>
                      <a:sysClr val="windowText" lastClr="000000"/>
                    </a:solidFill>
                  </a:defRPr>
                </a:pPr>
                <a:endParaRPr lang="id-ID"/>
              </a:p>
            </c:txPr>
            <c:showVal val="1"/>
          </c:dLbls>
          <c:cat>
            <c:strRef>
              <c:f>'hivaids pertahun'!$F$4:$F$13</c:f>
              <c:strCache>
                <c:ptCount val="10"/>
                <c:pt idx="0">
                  <c:v>s.d. 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2014*</c:v>
                </c:pt>
              </c:strCache>
            </c:strRef>
          </c:cat>
          <c:val>
            <c:numRef>
              <c:f>'hivaids pertahun'!$G$4:$G$13</c:f>
              <c:numCache>
                <c:formatCode>_(* #,##0_);_(* \(#,##0\);_(* "-"??_);_(@_)</c:formatCode>
                <c:ptCount val="10"/>
                <c:pt idx="0">
                  <c:v>859</c:v>
                </c:pt>
                <c:pt idx="1">
                  <c:v>7195</c:v>
                </c:pt>
                <c:pt idx="2">
                  <c:v>6048</c:v>
                </c:pt>
                <c:pt idx="3">
                  <c:v>10362</c:v>
                </c:pt>
                <c:pt idx="4">
                  <c:v>9793</c:v>
                </c:pt>
                <c:pt idx="5">
                  <c:v>21591</c:v>
                </c:pt>
                <c:pt idx="6">
                  <c:v>21031</c:v>
                </c:pt>
                <c:pt idx="7">
                  <c:v>21511</c:v>
                </c:pt>
                <c:pt idx="8">
                  <c:v>29037</c:v>
                </c:pt>
                <c:pt idx="9" formatCode="_(* #,##0_);_(* \(#,##0\);_(* &quot;-&quot;_);_(@_)">
                  <c:v>22869</c:v>
                </c:pt>
              </c:numCache>
            </c:numRef>
          </c:val>
        </c:ser>
        <c:ser>
          <c:idx val="1"/>
          <c:order val="1"/>
          <c:tx>
            <c:strRef>
              <c:f>'hivaids pertahun'!$H$3</c:f>
              <c:strCache>
                <c:ptCount val="1"/>
                <c:pt idx="0">
                  <c:v>Jumlah Kasus AIDS</c:v>
                </c:pt>
              </c:strCache>
            </c:strRef>
          </c:tx>
          <c:dLbls>
            <c:spPr>
              <a:noFill/>
            </c:spPr>
            <c:txPr>
              <a:bodyPr/>
              <a:lstStyle/>
              <a:p>
                <a:pPr>
                  <a:defRPr lang="en-US" sz="1800" b="1">
                    <a:solidFill>
                      <a:sysClr val="windowText" lastClr="000000"/>
                    </a:solidFill>
                  </a:defRPr>
                </a:pPr>
                <a:endParaRPr lang="id-ID"/>
              </a:p>
            </c:txPr>
            <c:showVal val="1"/>
          </c:dLbls>
          <c:cat>
            <c:strRef>
              <c:f>'hivaids pertahun'!$F$4:$F$13</c:f>
              <c:strCache>
                <c:ptCount val="10"/>
                <c:pt idx="0">
                  <c:v>s.d. 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2014*</c:v>
                </c:pt>
              </c:strCache>
            </c:strRef>
          </c:cat>
          <c:val>
            <c:numRef>
              <c:f>'hivaids pertahun'!$H$4:$H$13</c:f>
              <c:numCache>
                <c:formatCode>_(* #,##0_);_(* \(#,##0\);_(* "-"??_);_(@_)</c:formatCode>
                <c:ptCount val="10"/>
                <c:pt idx="0">
                  <c:v>5184</c:v>
                </c:pt>
                <c:pt idx="1">
                  <c:v>3665</c:v>
                </c:pt>
                <c:pt idx="2">
                  <c:v>4655</c:v>
                </c:pt>
                <c:pt idx="3">
                  <c:v>5114</c:v>
                </c:pt>
                <c:pt idx="4">
                  <c:v>6073</c:v>
                </c:pt>
                <c:pt idx="5">
                  <c:v>6907</c:v>
                </c:pt>
                <c:pt idx="6">
                  <c:v>7312</c:v>
                </c:pt>
                <c:pt idx="7">
                  <c:v>8747</c:v>
                </c:pt>
                <c:pt idx="8">
                  <c:v>6266</c:v>
                </c:pt>
                <c:pt idx="9">
                  <c:v>1876</c:v>
                </c:pt>
              </c:numCache>
            </c:numRef>
          </c:val>
        </c:ser>
        <c:dLbls>
          <c:showVal val="1"/>
        </c:dLbls>
        <c:gapWidth val="75"/>
        <c:axId val="57390976"/>
        <c:axId val="57392512"/>
      </c:barChart>
      <c:catAx>
        <c:axId val="5739097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lang="en-US" sz="1400"/>
            </a:pPr>
            <a:endParaRPr lang="id-ID"/>
          </a:p>
        </c:txPr>
        <c:crossAx val="57392512"/>
        <c:crosses val="autoZero"/>
        <c:auto val="1"/>
        <c:lblAlgn val="ctr"/>
        <c:lblOffset val="100"/>
      </c:catAx>
      <c:valAx>
        <c:axId val="57392512"/>
        <c:scaling>
          <c:orientation val="minMax"/>
        </c:scaling>
        <c:axPos val="l"/>
        <c:numFmt formatCode="_(* #,##0_);_(* \(#,##0\);_(* &quot;-&quot;??_);_(@_)" sourceLinked="1"/>
        <c:majorTickMark val="none"/>
        <c:tickLblPos val="nextTo"/>
        <c:txPr>
          <a:bodyPr/>
          <a:lstStyle/>
          <a:p>
            <a:pPr>
              <a:defRPr lang="en-US"/>
            </a:pPr>
            <a:endParaRPr lang="id-ID"/>
          </a:p>
        </c:txPr>
        <c:crossAx val="5739097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lang="en-US" sz="2000"/>
          </a:pPr>
          <a:endParaRPr lang="id-ID"/>
        </a:p>
      </c:txPr>
    </c:legend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style val="10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lang="en-US"/>
                </a:pPr>
                <a:endParaRPr lang="id-ID"/>
              </a:p>
            </c:txPr>
            <c:showPercent val="1"/>
          </c:dLbls>
          <c:cat>
            <c:strRef>
              <c:f>'umur sd juni 2014'!$I$20:$I$25</c:f>
              <c:strCache>
                <c:ptCount val="6"/>
                <c:pt idx="0">
                  <c:v>&lt;4</c:v>
                </c:pt>
                <c:pt idx="1">
                  <c:v>5-14</c:v>
                </c:pt>
                <c:pt idx="2">
                  <c:v>15-19</c:v>
                </c:pt>
                <c:pt idx="3">
                  <c:v>20-24</c:v>
                </c:pt>
                <c:pt idx="4">
                  <c:v>25-49</c:v>
                </c:pt>
                <c:pt idx="5">
                  <c:v>≥ 50</c:v>
                </c:pt>
              </c:strCache>
            </c:strRef>
          </c:cat>
          <c:val>
            <c:numRef>
              <c:f>'umur sd juni 2014'!$J$20:$J$25</c:f>
              <c:numCache>
                <c:formatCode>General</c:formatCode>
                <c:ptCount val="6"/>
                <c:pt idx="0">
                  <c:v>2.398255813953472</c:v>
                </c:pt>
                <c:pt idx="1">
                  <c:v>1.2207462466882544</c:v>
                </c:pt>
                <c:pt idx="2">
                  <c:v>3.441455696202532</c:v>
                </c:pt>
                <c:pt idx="3">
                  <c:v>15.062003238151361</c:v>
                </c:pt>
                <c:pt idx="4">
                  <c:v>72.304607006181499</c:v>
                </c:pt>
                <c:pt idx="5">
                  <c:v>5.5729319988224875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79662425877320964"/>
          <c:y val="0.33714228261790036"/>
          <c:w val="0.10461030912802555"/>
          <c:h val="0.44766446532893212"/>
        </c:manualLayout>
      </c:layout>
      <c:txPr>
        <a:bodyPr/>
        <a:lstStyle/>
        <a:p>
          <a:pPr>
            <a:defRPr lang="en-US"/>
          </a:pPr>
          <a:endParaRPr lang="id-ID"/>
        </a:p>
      </c:txPr>
    </c:legend>
    <c:plotVisOnly val="1"/>
    <c:dispBlanksAs val="zero"/>
  </c:chart>
  <c:txPr>
    <a:bodyPr/>
    <a:lstStyle/>
    <a:p>
      <a:pPr>
        <a:defRPr sz="1800" b="1"/>
      </a:pPr>
      <a:endParaRPr lang="id-ID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rgbClr val="FF0000"/>
            </a:solidFill>
          </c:spPr>
          <c:dLbls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45,356 </a:t>
                    </a:r>
                    <a:endParaRPr lang="en-US" dirty="0"/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600" b="1"/>
                </a:pPr>
                <a:endParaRPr lang="id-ID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Sheet2!$J$7:$J$16</c:f>
              <c:strCach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2014*</c:v>
                </c:pt>
              </c:strCache>
            </c:strRef>
          </c:cat>
          <c:val>
            <c:numRef>
              <c:f>Sheet2!$K$7:$K$16</c:f>
              <c:numCache>
                <c:formatCode>_(* #,##0_);_(* \(#,##0\);_(* "-"??_);_(@_)</c:formatCode>
                <c:ptCount val="10"/>
                <c:pt idx="0">
                  <c:v>2381</c:v>
                </c:pt>
                <c:pt idx="1">
                  <c:v>4552</c:v>
                </c:pt>
                <c:pt idx="2">
                  <c:v>6068</c:v>
                </c:pt>
                <c:pt idx="3">
                  <c:v>10616</c:v>
                </c:pt>
                <c:pt idx="4">
                  <c:v>16063</c:v>
                </c:pt>
                <c:pt idx="5">
                  <c:v>19572</c:v>
                </c:pt>
                <c:pt idx="6">
                  <c:v>24013</c:v>
                </c:pt>
                <c:pt idx="7">
                  <c:v>31002</c:v>
                </c:pt>
                <c:pt idx="8">
                  <c:v>39418</c:v>
                </c:pt>
                <c:pt idx="9">
                  <c:v>43104</c:v>
                </c:pt>
              </c:numCache>
            </c:numRef>
          </c:val>
        </c:ser>
        <c:dLbls>
          <c:showVal val="1"/>
        </c:dLbls>
        <c:gapWidth val="75"/>
        <c:axId val="47801472"/>
        <c:axId val="47803008"/>
      </c:barChart>
      <c:catAx>
        <c:axId val="4780147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lang="en-US" baseline="0">
                <a:solidFill>
                  <a:schemeClr val="tx1"/>
                </a:solidFill>
              </a:defRPr>
            </a:pPr>
            <a:endParaRPr lang="id-ID"/>
          </a:p>
        </c:txPr>
        <c:crossAx val="47803008"/>
        <c:crosses val="autoZero"/>
        <c:auto val="1"/>
        <c:lblAlgn val="ctr"/>
        <c:lblOffset val="100"/>
      </c:catAx>
      <c:valAx>
        <c:axId val="47803008"/>
        <c:scaling>
          <c:orientation val="minMax"/>
        </c:scaling>
        <c:axPos val="l"/>
        <c:numFmt formatCode="_(* #,##0_);_(* \(#,##0\);_(* &quot;-&quot;??_);_(@_)" sourceLinked="1"/>
        <c:majorTickMark val="none"/>
        <c:tickLblPos val="nextTo"/>
        <c:txPr>
          <a:bodyPr/>
          <a:lstStyle/>
          <a:p>
            <a:pPr>
              <a:defRPr lang="en-US" baseline="0">
                <a:solidFill>
                  <a:schemeClr val="tx1"/>
                </a:solidFill>
              </a:defRPr>
            </a:pPr>
            <a:endParaRPr lang="id-ID"/>
          </a:p>
        </c:txPr>
        <c:crossAx val="47801472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</c:chart>
  <c:spPr>
    <a:solidFill>
      <a:schemeClr val="bg1"/>
    </a:solidFill>
  </c:spPr>
  <c:txPr>
    <a:bodyPr/>
    <a:lstStyle/>
    <a:p>
      <a:pPr>
        <a:defRPr sz="1400"/>
      </a:pPr>
      <a:endParaRPr lang="id-ID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style val="4"/>
  <c:chart>
    <c:autoTitleDeleted val="1"/>
    <c:plotArea>
      <c:layout/>
      <c:barChart>
        <c:barDir val="bar"/>
        <c:grouping val="clustered"/>
        <c:ser>
          <c:idx val="0"/>
          <c:order val="0"/>
          <c:dLbls>
            <c:dLbl>
              <c:idx val="1"/>
              <c:layout>
                <c:manualLayout>
                  <c:x val="-0.11666666666666672"/>
                  <c:y val="2.7322404371584678E-3"/>
                </c:manualLayout>
              </c:layout>
              <c:spPr/>
              <c:txPr>
                <a:bodyPr/>
                <a:lstStyle/>
                <a:p>
                  <a:pPr>
                    <a:defRPr lang="en-US" sz="1600" b="1">
                      <a:solidFill>
                        <a:schemeClr val="bg1"/>
                      </a:solidFill>
                    </a:defRPr>
                  </a:pPr>
                  <a:endParaRPr lang="id-ID"/>
                </a:p>
              </c:txPr>
              <c:showVal val="1"/>
            </c:dLbl>
            <c:dLbl>
              <c:idx val="2"/>
              <c:layout>
                <c:manualLayout>
                  <c:x val="-0.12000000000000002"/>
                  <c:y val="8.1967213114754103E-3"/>
                </c:manualLayout>
              </c:layout>
              <c:spPr/>
              <c:txPr>
                <a:bodyPr/>
                <a:lstStyle/>
                <a:p>
                  <a:pPr>
                    <a:defRPr lang="en-US" sz="1600" b="1">
                      <a:solidFill>
                        <a:schemeClr val="bg1"/>
                      </a:solidFill>
                    </a:defRPr>
                  </a:pPr>
                  <a:endParaRPr lang="id-ID"/>
                </a:p>
              </c:txPr>
              <c:showVal val="1"/>
            </c:dLbl>
            <c:dLbl>
              <c:idx val="3"/>
              <c:layout>
                <c:manualLayout>
                  <c:x val="-0.115"/>
                  <c:y val="1.3661202185792349E-2"/>
                </c:manualLayout>
              </c:layout>
              <c:spPr/>
              <c:txPr>
                <a:bodyPr/>
                <a:lstStyle/>
                <a:p>
                  <a:pPr>
                    <a:defRPr lang="en-US" sz="1600" b="1">
                      <a:solidFill>
                        <a:schemeClr val="bg1"/>
                      </a:solidFill>
                    </a:defRPr>
                  </a:pPr>
                  <a:endParaRPr lang="id-ID"/>
                </a:p>
              </c:txPr>
              <c:showVal val="1"/>
            </c:dLbl>
            <c:txPr>
              <a:bodyPr/>
              <a:lstStyle/>
              <a:p>
                <a:pPr>
                  <a:defRPr lang="en-US" sz="1600"/>
                </a:pPr>
                <a:endParaRPr lang="id-ID"/>
              </a:p>
            </c:txPr>
            <c:showVal val="1"/>
          </c:dLbls>
          <c:cat>
            <c:strRef>
              <c:f>Sheet1!$M$10:$M$13</c:f>
              <c:strCache>
                <c:ptCount val="4"/>
                <c:pt idx="0">
                  <c:v>Oran yang Dalam Perawatan ART</c:v>
                </c:pt>
                <c:pt idx="1">
                  <c:v>Orang yang  Pernah Mendapat ART</c:v>
                </c:pt>
                <c:pt idx="2">
                  <c:v>Orang yang Memenuhi Syarat ART</c:v>
                </c:pt>
                <c:pt idx="3">
                  <c:v>Orang yang Masuk Perawatan HIV</c:v>
                </c:pt>
              </c:strCache>
            </c:strRef>
          </c:cat>
          <c:val>
            <c:numRef>
              <c:f>Sheet1!$N$10:$N$13</c:f>
              <c:numCache>
                <c:formatCode>_(* #,##0_);_(* \(#,##0\);_(* "-"??_);_(@_)</c:formatCode>
                <c:ptCount val="4"/>
                <c:pt idx="0">
                  <c:v>45356</c:v>
                </c:pt>
                <c:pt idx="1">
                  <c:v>83620</c:v>
                </c:pt>
                <c:pt idx="2">
                  <c:v>107570</c:v>
                </c:pt>
                <c:pt idx="3">
                  <c:v>153287</c:v>
                </c:pt>
              </c:numCache>
            </c:numRef>
          </c:val>
        </c:ser>
        <c:dLbls>
          <c:showVal val="1"/>
        </c:dLbls>
        <c:overlap val="-25"/>
        <c:axId val="47853568"/>
        <c:axId val="47855104"/>
      </c:barChart>
      <c:catAx>
        <c:axId val="47853568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lang="en-US" sz="1600"/>
            </a:pPr>
            <a:endParaRPr lang="id-ID"/>
          </a:p>
        </c:txPr>
        <c:crossAx val="47855104"/>
        <c:crosses val="autoZero"/>
        <c:auto val="1"/>
        <c:lblAlgn val="ctr"/>
        <c:lblOffset val="100"/>
      </c:catAx>
      <c:valAx>
        <c:axId val="47855104"/>
        <c:scaling>
          <c:orientation val="minMax"/>
        </c:scaling>
        <c:delete val="1"/>
        <c:axPos val="b"/>
        <c:numFmt formatCode="_(* #,##0_);_(* \(#,##0\);_(* &quot;-&quot;??_);_(@_)" sourceLinked="1"/>
        <c:majorTickMark val="none"/>
        <c:tickLblPos val="none"/>
        <c:crossAx val="47853568"/>
        <c:crosses val="autoZero"/>
        <c:crossBetween val="between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rgbClr val="00B050"/>
            </a:solidFill>
          </c:spPr>
          <c:dLbls>
            <c:dLbl>
              <c:idx val="1"/>
              <c:layout>
                <c:manualLayout>
                  <c:x val="-0.17105263157894729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lang="en-US" sz="1400" b="1">
                      <a:solidFill>
                        <a:schemeClr val="bg1"/>
                      </a:solidFill>
                    </a:defRPr>
                  </a:pPr>
                  <a:endParaRPr lang="id-ID"/>
                </a:p>
              </c:txPr>
              <c:showVal val="1"/>
            </c:dLbl>
            <c:dLbl>
              <c:idx val="2"/>
              <c:layout>
                <c:manualLayout>
                  <c:x val="-0.1710526315789474"/>
                  <c:y val="-2.3809523809523812E-2"/>
                </c:manualLayout>
              </c:layout>
              <c:spPr/>
              <c:txPr>
                <a:bodyPr/>
                <a:lstStyle/>
                <a:p>
                  <a:pPr>
                    <a:defRPr lang="en-US" sz="1400" b="1">
                      <a:solidFill>
                        <a:schemeClr val="bg1"/>
                      </a:solidFill>
                    </a:defRPr>
                  </a:pPr>
                  <a:endParaRPr lang="id-ID"/>
                </a:p>
              </c:txPr>
              <c:showVal val="1"/>
            </c:dLbl>
            <c:dLbl>
              <c:idx val="3"/>
              <c:layout>
                <c:manualLayout>
                  <c:x val="-0.1710526315789474"/>
                  <c:y val="-3.5714285714285712E-2"/>
                </c:manualLayout>
              </c:layout>
              <c:spPr/>
              <c:txPr>
                <a:bodyPr/>
                <a:lstStyle/>
                <a:p>
                  <a:pPr>
                    <a:defRPr lang="en-US" sz="1400" b="1">
                      <a:solidFill>
                        <a:schemeClr val="bg1"/>
                      </a:solidFill>
                    </a:defRPr>
                  </a:pPr>
                  <a:endParaRPr lang="id-ID"/>
                </a:p>
              </c:txPr>
              <c:showVal val="1"/>
            </c:dLbl>
            <c:txPr>
              <a:bodyPr/>
              <a:lstStyle/>
              <a:p>
                <a:pPr>
                  <a:defRPr lang="en-US" sz="1400"/>
                </a:pPr>
                <a:endParaRPr lang="id-ID"/>
              </a:p>
            </c:txPr>
            <c:showVal val="1"/>
          </c:dLbls>
          <c:cat>
            <c:strRef>
              <c:f>Sheet1!$M$17:$M$20</c:f>
              <c:strCache>
                <c:ptCount val="4"/>
                <c:pt idx="0">
                  <c:v>Stop ART</c:v>
                </c:pt>
                <c:pt idx="1">
                  <c:v>Rujuk Keluar</c:v>
                </c:pt>
                <c:pt idx="2">
                  <c:v>Meninggal</c:v>
                </c:pt>
                <c:pt idx="3">
                  <c:v>Lost to Follow Up</c:v>
                </c:pt>
              </c:strCache>
            </c:strRef>
          </c:cat>
          <c:val>
            <c:numRef>
              <c:f>Sheet1!$N$17:$N$20</c:f>
              <c:numCache>
                <c:formatCode>_(* #,##0_);_(* \(#,##0\);_(* "-"??_);_(@_)</c:formatCode>
                <c:ptCount val="4"/>
                <c:pt idx="0">
                  <c:v>1962</c:v>
                </c:pt>
                <c:pt idx="1">
                  <c:v>6810</c:v>
                </c:pt>
                <c:pt idx="2">
                  <c:v>14460</c:v>
                </c:pt>
                <c:pt idx="3">
                  <c:v>15032</c:v>
                </c:pt>
              </c:numCache>
            </c:numRef>
          </c:val>
        </c:ser>
        <c:dLbls>
          <c:showVal val="1"/>
        </c:dLbls>
        <c:overlap val="-25"/>
        <c:axId val="47888256"/>
        <c:axId val="47889792"/>
      </c:barChart>
      <c:catAx>
        <c:axId val="47888256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lang="en-US" sz="1200"/>
            </a:pPr>
            <a:endParaRPr lang="id-ID"/>
          </a:p>
        </c:txPr>
        <c:crossAx val="47889792"/>
        <c:crosses val="autoZero"/>
        <c:auto val="1"/>
        <c:lblAlgn val="ctr"/>
        <c:lblOffset val="100"/>
      </c:catAx>
      <c:valAx>
        <c:axId val="47889792"/>
        <c:scaling>
          <c:orientation val="minMax"/>
        </c:scaling>
        <c:delete val="1"/>
        <c:axPos val="b"/>
        <c:numFmt formatCode="_(* #,##0_);_(* \(#,##0\);_(* &quot;-&quot;??_);_(@_)" sourceLinked="1"/>
        <c:tickLblPos val="none"/>
        <c:crossAx val="47888256"/>
        <c:crosses val="autoZero"/>
        <c:crossBetween val="between"/>
      </c:valAx>
    </c:plotArea>
    <c:plotVisOnly val="1"/>
    <c:dispBlanksAs val="gap"/>
  </c:chart>
  <c:spPr>
    <a:ln>
      <a:solidFill>
        <a:schemeClr val="accent1"/>
      </a:solidFill>
    </a:ln>
  </c:sp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9FF912-B10D-4E02-B893-E6ADE764DC58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8CE4287-76F8-4B47-AD1D-5D80D21D2D8A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800" b="1" dirty="0" smtClean="0"/>
            <a:t>PILAR 1</a:t>
          </a:r>
          <a:endParaRPr lang="en-US" sz="2800" b="1" dirty="0"/>
        </a:p>
      </dgm:t>
    </dgm:pt>
    <dgm:pt modelId="{D7E9E223-D3AA-4EEF-A76B-CECE1B4F87C1}" type="parTrans" cxnId="{60695CDF-A7E0-4F94-A443-CCBA4D1C2DCF}">
      <dgm:prSet/>
      <dgm:spPr/>
      <dgm:t>
        <a:bodyPr/>
        <a:lstStyle/>
        <a:p>
          <a:endParaRPr lang="en-US" b="1"/>
        </a:p>
      </dgm:t>
    </dgm:pt>
    <dgm:pt modelId="{E58A9350-259F-4722-90E5-DD074B27E849}" type="sibTrans" cxnId="{60695CDF-A7E0-4F94-A443-CCBA4D1C2DCF}">
      <dgm:prSet/>
      <dgm:spPr/>
      <dgm:t>
        <a:bodyPr/>
        <a:lstStyle/>
        <a:p>
          <a:endParaRPr lang="en-US" b="1"/>
        </a:p>
      </dgm:t>
    </dgm:pt>
    <dgm:pt modelId="{40BAB562-C8E5-45C5-B6A4-4E36110E4171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 smtClean="0"/>
            <a:t>PILAR 2</a:t>
          </a:r>
          <a:endParaRPr lang="en-US" b="1" dirty="0"/>
        </a:p>
      </dgm:t>
    </dgm:pt>
    <dgm:pt modelId="{BE853684-EA41-4D74-A834-F730F099F0EC}" type="parTrans" cxnId="{C1F45EF8-5BCA-4F13-AB5A-FD0408325DD0}">
      <dgm:prSet/>
      <dgm:spPr/>
      <dgm:t>
        <a:bodyPr/>
        <a:lstStyle/>
        <a:p>
          <a:endParaRPr lang="en-US" b="1"/>
        </a:p>
      </dgm:t>
    </dgm:pt>
    <dgm:pt modelId="{E308D8AF-119D-4010-A67B-E90EB8266C67}" type="sibTrans" cxnId="{C1F45EF8-5BCA-4F13-AB5A-FD0408325DD0}">
      <dgm:prSet/>
      <dgm:spPr/>
      <dgm:t>
        <a:bodyPr/>
        <a:lstStyle/>
        <a:p>
          <a:endParaRPr lang="en-US" b="1"/>
        </a:p>
      </dgm:t>
    </dgm:pt>
    <dgm:pt modelId="{8A5CA878-0323-42AE-A809-2B4A29BB22AB}">
      <dgm:prSet phldrT="[Text]"/>
      <dgm:spPr>
        <a:solidFill>
          <a:srgbClr val="7A15C5"/>
        </a:solidFill>
      </dgm:spPr>
      <dgm:t>
        <a:bodyPr/>
        <a:lstStyle/>
        <a:p>
          <a:r>
            <a:rPr lang="en-US" b="1" dirty="0" smtClean="0"/>
            <a:t>PILAR 3</a:t>
          </a:r>
          <a:endParaRPr lang="en-US" b="1" dirty="0"/>
        </a:p>
      </dgm:t>
    </dgm:pt>
    <dgm:pt modelId="{92D02866-D218-4804-A108-45301971B76B}" type="parTrans" cxnId="{0FB41CE4-63E7-4CB0-9A70-3131E0406484}">
      <dgm:prSet/>
      <dgm:spPr/>
      <dgm:t>
        <a:bodyPr/>
        <a:lstStyle/>
        <a:p>
          <a:endParaRPr lang="en-US" b="1"/>
        </a:p>
      </dgm:t>
    </dgm:pt>
    <dgm:pt modelId="{B4CFA6AE-7045-4AE6-B1D4-5409DD0EAC55}" type="sibTrans" cxnId="{0FB41CE4-63E7-4CB0-9A70-3131E0406484}">
      <dgm:prSet/>
      <dgm:spPr/>
      <dgm:t>
        <a:bodyPr/>
        <a:lstStyle/>
        <a:p>
          <a:endParaRPr lang="en-US" b="1"/>
        </a:p>
      </dgm:t>
    </dgm:pt>
    <dgm:pt modelId="{C0B10E28-91C3-4F7F-9CAB-C1C1B3AE325B}">
      <dgm:prSet phldrT="[Text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fi-FI" sz="2400" b="1" dirty="0" smtClean="0"/>
            <a:t>Pelayanan terintegrasi dan terdesentralisasi  sesuai kondisi epidemiologi setempat </a:t>
          </a:r>
          <a:endParaRPr lang="en-US" sz="2400" b="1" dirty="0"/>
        </a:p>
      </dgm:t>
    </dgm:pt>
    <dgm:pt modelId="{2578B8E1-6A26-4C17-9EF5-60F10BE61E59}" type="parTrans" cxnId="{35562591-BBB1-440B-A335-415752ED54E4}">
      <dgm:prSet/>
      <dgm:spPr/>
      <dgm:t>
        <a:bodyPr/>
        <a:lstStyle/>
        <a:p>
          <a:endParaRPr lang="en-US" b="1"/>
        </a:p>
      </dgm:t>
    </dgm:pt>
    <dgm:pt modelId="{F53ABB67-AA30-4E23-951D-3A58E98B8C47}" type="sibTrans" cxnId="{35562591-BBB1-440B-A335-415752ED54E4}">
      <dgm:prSet/>
      <dgm:spPr/>
      <dgm:t>
        <a:bodyPr/>
        <a:lstStyle/>
        <a:p>
          <a:endParaRPr lang="en-US" b="1"/>
        </a:p>
      </dgm:t>
    </dgm:pt>
    <dgm:pt modelId="{AABBACA1-06E0-4D0F-B41F-D834AB99CD5C}">
      <dgm:prSet phldrT="[Text]"/>
      <dgm:spPr>
        <a:solidFill>
          <a:srgbClr val="00B0F0"/>
        </a:solidFill>
      </dgm:spPr>
      <dgm:t>
        <a:bodyPr/>
        <a:lstStyle/>
        <a:p>
          <a:r>
            <a:rPr lang="en-US" b="1" dirty="0" smtClean="0"/>
            <a:t>PILAR 4</a:t>
          </a:r>
          <a:endParaRPr lang="en-US" b="1" dirty="0"/>
        </a:p>
      </dgm:t>
    </dgm:pt>
    <dgm:pt modelId="{9F2DA6AA-9106-43BF-BE88-6E9AFACC89FB}" type="parTrans" cxnId="{E479F138-12B9-499B-B5E1-96ED8CC3E166}">
      <dgm:prSet/>
      <dgm:spPr/>
      <dgm:t>
        <a:bodyPr/>
        <a:lstStyle/>
        <a:p>
          <a:endParaRPr lang="en-US" b="1"/>
        </a:p>
      </dgm:t>
    </dgm:pt>
    <dgm:pt modelId="{19B5F250-A783-4365-8EA3-E80D5D2EF052}" type="sibTrans" cxnId="{E479F138-12B9-499B-B5E1-96ED8CC3E166}">
      <dgm:prSet/>
      <dgm:spPr/>
      <dgm:t>
        <a:bodyPr/>
        <a:lstStyle/>
        <a:p>
          <a:endParaRPr lang="en-US" b="1"/>
        </a:p>
      </dgm:t>
    </dgm:pt>
    <dgm:pt modelId="{1D6339D4-D800-4603-A57C-2038453B71B9}">
      <dgm:prSet phldrT="[Text]"/>
      <dgm:spPr>
        <a:solidFill>
          <a:srgbClr val="FF7809"/>
        </a:solidFill>
      </dgm:spPr>
      <dgm:t>
        <a:bodyPr/>
        <a:lstStyle/>
        <a:p>
          <a:r>
            <a:rPr lang="en-US" b="1" dirty="0" smtClean="0"/>
            <a:t>PILAR 5</a:t>
          </a:r>
          <a:endParaRPr lang="en-US" b="1" dirty="0"/>
        </a:p>
      </dgm:t>
    </dgm:pt>
    <dgm:pt modelId="{C5321E90-461A-405C-9096-93978D1FEFC8}" type="parTrans" cxnId="{B8A3FCFE-A133-42FB-9BA7-C4D1C025884A}">
      <dgm:prSet/>
      <dgm:spPr/>
      <dgm:t>
        <a:bodyPr/>
        <a:lstStyle/>
        <a:p>
          <a:endParaRPr lang="en-US" b="1"/>
        </a:p>
      </dgm:t>
    </dgm:pt>
    <dgm:pt modelId="{2F766D33-8FC9-4C49-A7B1-F9B47EC34DD4}" type="sibTrans" cxnId="{B8A3FCFE-A133-42FB-9BA7-C4D1C025884A}">
      <dgm:prSet/>
      <dgm:spPr/>
      <dgm:t>
        <a:bodyPr/>
        <a:lstStyle/>
        <a:p>
          <a:endParaRPr lang="en-US" b="1"/>
        </a:p>
      </dgm:t>
    </dgm:pt>
    <dgm:pt modelId="{D81A8394-71F2-4B8C-9C16-8F67A982FE1F}">
      <dgm:prSet phldrT="[Text]"/>
      <dgm:spPr>
        <a:solidFill>
          <a:srgbClr val="DF3321"/>
        </a:solidFill>
      </dgm:spPr>
      <dgm:t>
        <a:bodyPr/>
        <a:lstStyle/>
        <a:p>
          <a:r>
            <a:rPr lang="en-US" b="1" dirty="0" smtClean="0"/>
            <a:t>PILAR 6</a:t>
          </a:r>
          <a:endParaRPr lang="en-US" b="1" dirty="0"/>
        </a:p>
      </dgm:t>
    </dgm:pt>
    <dgm:pt modelId="{4F13023A-F2AD-41C5-81D4-BC2041EC3540}" type="parTrans" cxnId="{3BFEB2A5-0268-4B5A-8E1F-744C004FF8AF}">
      <dgm:prSet/>
      <dgm:spPr/>
      <dgm:t>
        <a:bodyPr/>
        <a:lstStyle/>
        <a:p>
          <a:endParaRPr lang="en-US" b="1"/>
        </a:p>
      </dgm:t>
    </dgm:pt>
    <dgm:pt modelId="{BF106C7E-7776-43F5-9716-716ED00DDE6A}" type="sibTrans" cxnId="{3BFEB2A5-0268-4B5A-8E1F-744C004FF8AF}">
      <dgm:prSet/>
      <dgm:spPr/>
      <dgm:t>
        <a:bodyPr/>
        <a:lstStyle/>
        <a:p>
          <a:endParaRPr lang="en-US" b="1"/>
        </a:p>
      </dgm:t>
    </dgm:pt>
    <dgm:pt modelId="{EEE0D4E9-AF4D-4711-957E-A5EE3000BED4}">
      <dgm:prSet phldrT="[Text]" custT="1"/>
      <dgm:spPr>
        <a:solidFill>
          <a:srgbClr val="FFB181">
            <a:alpha val="89804"/>
          </a:srgbClr>
        </a:solidFill>
      </dgm:spPr>
      <dgm:t>
        <a:bodyPr/>
        <a:lstStyle/>
        <a:p>
          <a:r>
            <a:rPr lang="nl-NL" sz="2400" b="1" dirty="0" smtClean="0"/>
            <a:t>Sistem rujukan dan jejaring kerja </a:t>
          </a:r>
          <a:endParaRPr lang="en-US" sz="2400" b="1" dirty="0"/>
        </a:p>
      </dgm:t>
    </dgm:pt>
    <dgm:pt modelId="{74EF328D-AC8C-4B34-A775-D3C20D5D655F}" type="parTrans" cxnId="{45CB1129-9C0B-4FB0-92C1-D177D8C43E06}">
      <dgm:prSet/>
      <dgm:spPr/>
      <dgm:t>
        <a:bodyPr/>
        <a:lstStyle/>
        <a:p>
          <a:endParaRPr lang="en-US" b="1"/>
        </a:p>
      </dgm:t>
    </dgm:pt>
    <dgm:pt modelId="{F4910B55-1522-44E5-9639-D6DB815A1455}" type="sibTrans" cxnId="{45CB1129-9C0B-4FB0-92C1-D177D8C43E06}">
      <dgm:prSet/>
      <dgm:spPr/>
      <dgm:t>
        <a:bodyPr/>
        <a:lstStyle/>
        <a:p>
          <a:endParaRPr lang="en-US" b="1"/>
        </a:p>
      </dgm:t>
    </dgm:pt>
    <dgm:pt modelId="{0C9CE11A-B879-4C40-B4E5-A92DF4DF78B7}">
      <dgm:prSet phldrT="[Text]" custT="1"/>
      <dgm:spPr>
        <a:solidFill>
          <a:srgbClr val="BBEBF1">
            <a:alpha val="89804"/>
          </a:srgbClr>
        </a:solidFill>
      </dgm:spPr>
      <dgm:t>
        <a:bodyPr/>
        <a:lstStyle/>
        <a:p>
          <a:r>
            <a:rPr lang="en-US" sz="2400" b="1" dirty="0" err="1" smtClean="0"/>
            <a:t>Paket</a:t>
          </a:r>
          <a:r>
            <a:rPr lang="en-US" sz="2400" b="1" dirty="0" smtClean="0"/>
            <a:t> </a:t>
          </a:r>
          <a:r>
            <a:rPr lang="en-US" sz="2400" b="1" dirty="0" err="1" smtClean="0"/>
            <a:t>layanan</a:t>
          </a:r>
          <a:r>
            <a:rPr lang="en-US" sz="2400" b="1" dirty="0" smtClean="0"/>
            <a:t> HIV </a:t>
          </a:r>
          <a:r>
            <a:rPr lang="en-US" sz="2400" b="1" dirty="0" err="1" smtClean="0"/>
            <a:t>komprehensif</a:t>
          </a:r>
          <a:r>
            <a:rPr lang="en-US" sz="2400" b="1" dirty="0" smtClean="0"/>
            <a:t> yang </a:t>
          </a:r>
          <a:r>
            <a:rPr lang="en-US" sz="2400" b="1" dirty="0" err="1" smtClean="0"/>
            <a:t>berkesinambungan</a:t>
          </a:r>
          <a:endParaRPr lang="en-US" sz="2400" b="1" dirty="0"/>
        </a:p>
      </dgm:t>
    </dgm:pt>
    <dgm:pt modelId="{313A1D66-0460-4368-8CDF-A94DE96A38DB}" type="parTrans" cxnId="{B5324EC4-CF73-4A70-B08C-09BF5002CBA9}">
      <dgm:prSet/>
      <dgm:spPr/>
      <dgm:t>
        <a:bodyPr/>
        <a:lstStyle/>
        <a:p>
          <a:endParaRPr lang="en-US" b="1"/>
        </a:p>
      </dgm:t>
    </dgm:pt>
    <dgm:pt modelId="{E351A01C-4DE5-447A-B9CC-78BB618F9CF2}" type="sibTrans" cxnId="{B5324EC4-CF73-4A70-B08C-09BF5002CBA9}">
      <dgm:prSet/>
      <dgm:spPr/>
      <dgm:t>
        <a:bodyPr/>
        <a:lstStyle/>
        <a:p>
          <a:endParaRPr lang="en-US" b="1"/>
        </a:p>
      </dgm:t>
    </dgm:pt>
    <dgm:pt modelId="{7BF7DCB7-11D4-47BA-B528-436EBE2BF536}">
      <dgm:prSet phldrT="[Text]" custT="1"/>
      <dgm:spPr>
        <a:solidFill>
          <a:srgbClr val="FAE1DE">
            <a:alpha val="89804"/>
          </a:srgbClr>
        </a:solidFill>
      </dgm:spPr>
      <dgm:t>
        <a:bodyPr/>
        <a:lstStyle/>
        <a:p>
          <a:r>
            <a:rPr lang="en-US" sz="2400" b="1" dirty="0" smtClean="0"/>
            <a:t>A</a:t>
          </a:r>
          <a:r>
            <a:rPr lang="fi-FI" sz="2400" b="1" dirty="0" smtClean="0"/>
            <a:t>kses layanan terjamin</a:t>
          </a:r>
          <a:endParaRPr lang="en-US" sz="2400" b="1" dirty="0"/>
        </a:p>
      </dgm:t>
    </dgm:pt>
    <dgm:pt modelId="{C44E2BCE-21CF-4FB5-8258-EB1FCA154C55}" type="parTrans" cxnId="{FD2416CB-0190-40B4-B172-33CE6019EA14}">
      <dgm:prSet/>
      <dgm:spPr/>
      <dgm:t>
        <a:bodyPr/>
        <a:lstStyle/>
        <a:p>
          <a:endParaRPr lang="en-US" b="1"/>
        </a:p>
      </dgm:t>
    </dgm:pt>
    <dgm:pt modelId="{2730616D-B2D1-434F-86A4-CF61D405FE9A}" type="sibTrans" cxnId="{FD2416CB-0190-40B4-B172-33CE6019EA14}">
      <dgm:prSet/>
      <dgm:spPr/>
      <dgm:t>
        <a:bodyPr/>
        <a:lstStyle/>
        <a:p>
          <a:endParaRPr lang="en-US" b="1"/>
        </a:p>
      </dgm:t>
    </dgm:pt>
    <dgm:pt modelId="{725CF852-78BB-42EE-BADC-3556844B032B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marL="0" indent="0"/>
          <a:r>
            <a:rPr lang="en-US" sz="2400" b="1" dirty="0" smtClean="0"/>
            <a:t>  </a:t>
          </a:r>
          <a:r>
            <a:rPr lang="en-US" sz="2400" b="1" dirty="0" err="1" smtClean="0"/>
            <a:t>Koordinasi</a:t>
          </a:r>
          <a:r>
            <a:rPr lang="en-US" sz="2400" b="1" dirty="0" smtClean="0"/>
            <a:t> </a:t>
          </a:r>
          <a:r>
            <a:rPr lang="en-US" sz="2400" b="1" dirty="0" err="1" smtClean="0"/>
            <a:t>dan</a:t>
          </a:r>
          <a:r>
            <a:rPr lang="en-US" sz="2400" b="1" dirty="0" smtClean="0"/>
            <a:t> </a:t>
          </a:r>
          <a:r>
            <a:rPr lang="en-US" sz="2400" b="1" dirty="0" err="1" smtClean="0"/>
            <a:t>kemitraan</a:t>
          </a:r>
          <a:r>
            <a:rPr lang="en-US" sz="2400" b="1" dirty="0" smtClean="0"/>
            <a:t> dg </a:t>
          </a:r>
          <a:r>
            <a:rPr lang="en-US" sz="2400" b="1" dirty="0" err="1" smtClean="0"/>
            <a:t>semua</a:t>
          </a:r>
          <a:r>
            <a:rPr lang="en-US" sz="2400" b="1" dirty="0" smtClean="0"/>
            <a:t>  </a:t>
          </a:r>
          <a:br>
            <a:rPr lang="en-US" sz="2400" b="1" dirty="0" smtClean="0"/>
          </a:br>
          <a:r>
            <a:rPr lang="en-US" sz="2400" b="1" dirty="0" smtClean="0"/>
            <a:t>    </a:t>
          </a:r>
          <a:r>
            <a:rPr lang="en-US" sz="2400" b="1" dirty="0" err="1" smtClean="0"/>
            <a:t>pemangku</a:t>
          </a:r>
          <a:r>
            <a:rPr lang="en-US" sz="2400" b="1" dirty="0" smtClean="0"/>
            <a:t> </a:t>
          </a:r>
          <a:r>
            <a:rPr lang="en-US" sz="2400" b="1" dirty="0" err="1" smtClean="0"/>
            <a:t>kepentingan</a:t>
          </a:r>
          <a:r>
            <a:rPr lang="en-US" sz="2400" b="1" dirty="0" smtClean="0"/>
            <a:t> </a:t>
          </a:r>
          <a:r>
            <a:rPr lang="en-US" sz="2400" b="1" dirty="0" err="1" smtClean="0"/>
            <a:t>di</a:t>
          </a:r>
          <a:r>
            <a:rPr lang="en-US" sz="2400" b="1" dirty="0" smtClean="0"/>
            <a:t> </a:t>
          </a:r>
          <a:r>
            <a:rPr lang="en-US" sz="2400" b="1" dirty="0" err="1" smtClean="0"/>
            <a:t>setiap</a:t>
          </a:r>
          <a:r>
            <a:rPr lang="en-US" sz="2400" b="1" dirty="0" smtClean="0"/>
            <a:t> </a:t>
          </a:r>
          <a:r>
            <a:rPr lang="en-US" sz="2400" b="1" dirty="0" err="1" smtClean="0"/>
            <a:t>lini</a:t>
          </a:r>
          <a:r>
            <a:rPr lang="en-US" sz="2400" b="1" dirty="0" smtClean="0"/>
            <a:t>  </a:t>
          </a:r>
          <a:endParaRPr lang="en-US" b="1" dirty="0"/>
        </a:p>
      </dgm:t>
    </dgm:pt>
    <dgm:pt modelId="{A780A181-F818-48DB-A3B8-307FAD410BA4}" type="parTrans" cxnId="{879E18C1-C706-4804-9CB7-069AB6DD0509}">
      <dgm:prSet/>
      <dgm:spPr/>
      <dgm:t>
        <a:bodyPr/>
        <a:lstStyle/>
        <a:p>
          <a:endParaRPr lang="en-US" b="1"/>
        </a:p>
      </dgm:t>
    </dgm:pt>
    <dgm:pt modelId="{6E55A3B4-A2AA-41A6-A06F-04211D141E97}" type="sibTrans" cxnId="{879E18C1-C706-4804-9CB7-069AB6DD0509}">
      <dgm:prSet/>
      <dgm:spPr/>
      <dgm:t>
        <a:bodyPr/>
        <a:lstStyle/>
        <a:p>
          <a:endParaRPr lang="en-US" b="1"/>
        </a:p>
      </dgm:t>
    </dgm:pt>
    <dgm:pt modelId="{5A043AF1-B2D2-4556-9631-4BA7E1EC2F23}">
      <dgm:prSet phldrT="[Text]" custT="1"/>
      <dgm:spPr>
        <a:solidFill>
          <a:srgbClr val="9AE6A8">
            <a:alpha val="89804"/>
          </a:srgbClr>
        </a:solidFill>
      </dgm:spPr>
      <dgm:t>
        <a:bodyPr/>
        <a:lstStyle/>
        <a:p>
          <a:r>
            <a:rPr lang="fi-FI" sz="2400" b="1" dirty="0" err="1" smtClean="0"/>
            <a:t>Peran</a:t>
          </a:r>
          <a:r>
            <a:rPr lang="fi-FI" sz="2400" b="1" dirty="0" smtClean="0"/>
            <a:t> </a:t>
          </a:r>
          <a:r>
            <a:rPr lang="fi-FI" sz="2400" b="1" dirty="0" err="1" smtClean="0"/>
            <a:t>Aktif</a:t>
          </a:r>
          <a:r>
            <a:rPr lang="fi-FI" sz="2400" b="1" dirty="0" smtClean="0"/>
            <a:t> </a:t>
          </a:r>
          <a:r>
            <a:rPr lang="fi-FI" sz="2400" b="1" dirty="0" err="1" smtClean="0"/>
            <a:t>Komunitas</a:t>
          </a:r>
          <a:r>
            <a:rPr lang="fi-FI" sz="2400" b="1" dirty="0" smtClean="0"/>
            <a:t>, ODHA dan Keluarga</a:t>
          </a:r>
          <a:endParaRPr lang="en-US" sz="2400" b="1" dirty="0"/>
        </a:p>
      </dgm:t>
    </dgm:pt>
    <dgm:pt modelId="{4EB21A79-C627-4DDE-9510-9010B01AB7ED}" type="sibTrans" cxnId="{62B053F0-FFDE-40B0-958A-07124353CC0A}">
      <dgm:prSet/>
      <dgm:spPr/>
      <dgm:t>
        <a:bodyPr/>
        <a:lstStyle/>
        <a:p>
          <a:endParaRPr lang="en-US" b="1"/>
        </a:p>
      </dgm:t>
    </dgm:pt>
    <dgm:pt modelId="{16E5B948-7D32-4255-889C-80B0712137F7}" type="parTrans" cxnId="{62B053F0-FFDE-40B0-958A-07124353CC0A}">
      <dgm:prSet/>
      <dgm:spPr/>
      <dgm:t>
        <a:bodyPr/>
        <a:lstStyle/>
        <a:p>
          <a:endParaRPr lang="en-US" b="1"/>
        </a:p>
      </dgm:t>
    </dgm:pt>
    <dgm:pt modelId="{604A0A90-8E72-4376-B018-ACC6BEC1E0DC}" type="pres">
      <dgm:prSet presAssocID="{979FF912-B10D-4E02-B893-E6ADE764DC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57D59E-37C3-4BBA-AB0D-A95AACC3567B}" type="pres">
      <dgm:prSet presAssocID="{F8CE4287-76F8-4B47-AD1D-5D80D21D2D8A}" presName="linNode" presStyleCnt="0"/>
      <dgm:spPr/>
    </dgm:pt>
    <dgm:pt modelId="{471F7281-6033-462D-8686-B0D656AFA9C7}" type="pres">
      <dgm:prSet presAssocID="{F8CE4287-76F8-4B47-AD1D-5D80D21D2D8A}" presName="parentText" presStyleLbl="node1" presStyleIdx="0" presStyleCnt="6" custScaleX="5935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DF801E-0946-4F93-BE51-CDF2DBC1AB17}" type="pres">
      <dgm:prSet presAssocID="{F8CE4287-76F8-4B47-AD1D-5D80D21D2D8A}" presName="descendantText" presStyleLbl="alignAccFollowNode1" presStyleIdx="0" presStyleCnt="6" custScaleX="1270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EB3CEF-72A3-4095-BEE5-A8FBBE109ED2}" type="pres">
      <dgm:prSet presAssocID="{E58A9350-259F-4722-90E5-DD074B27E849}" presName="sp" presStyleCnt="0"/>
      <dgm:spPr/>
    </dgm:pt>
    <dgm:pt modelId="{95FFE73F-10DA-441A-A95F-CF9A4B9462DA}" type="pres">
      <dgm:prSet presAssocID="{40BAB562-C8E5-45C5-B6A4-4E36110E4171}" presName="linNode" presStyleCnt="0"/>
      <dgm:spPr/>
    </dgm:pt>
    <dgm:pt modelId="{A1F6B520-BD3B-4C49-8B47-4DC2365C129B}" type="pres">
      <dgm:prSet presAssocID="{40BAB562-C8E5-45C5-B6A4-4E36110E4171}" presName="parentText" presStyleLbl="node1" presStyleIdx="1" presStyleCnt="6" custScaleX="580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042473-8D85-475A-9B8A-F2FC3AD1DE25}" type="pres">
      <dgm:prSet presAssocID="{40BAB562-C8E5-45C5-B6A4-4E36110E4171}" presName="descendantText" presStyleLbl="alignAccFollowNode1" presStyleIdx="1" presStyleCnt="6" custScaleX="122893" custLinFactNeighborX="-19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0C52B-3F97-4D2E-8796-B323A1DCFA15}" type="pres">
      <dgm:prSet presAssocID="{E308D8AF-119D-4010-A67B-E90EB8266C67}" presName="sp" presStyleCnt="0"/>
      <dgm:spPr/>
    </dgm:pt>
    <dgm:pt modelId="{13307F24-1CE0-4C0F-84C6-A62722F16815}" type="pres">
      <dgm:prSet presAssocID="{8A5CA878-0323-42AE-A809-2B4A29BB22AB}" presName="linNode" presStyleCnt="0"/>
      <dgm:spPr/>
    </dgm:pt>
    <dgm:pt modelId="{15D80F77-749A-4881-943D-E5E06A8198E6}" type="pres">
      <dgm:prSet presAssocID="{8A5CA878-0323-42AE-A809-2B4A29BB22AB}" presName="parentText" presStyleLbl="node1" presStyleIdx="2" presStyleCnt="6" custScaleX="580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D694F8-14AA-480D-9A54-5F82F6772CB1}" type="pres">
      <dgm:prSet presAssocID="{8A5CA878-0323-42AE-A809-2B4A29BB22AB}" presName="descendantText" presStyleLbl="alignAccFollowNode1" presStyleIdx="2" presStyleCnt="6" custScaleX="1229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860196-54FC-4AD3-AB9A-00E452BE975A}" type="pres">
      <dgm:prSet presAssocID="{B4CFA6AE-7045-4AE6-B1D4-5409DD0EAC55}" presName="sp" presStyleCnt="0"/>
      <dgm:spPr/>
    </dgm:pt>
    <dgm:pt modelId="{D9C44FD0-4884-4975-895E-606780F33373}" type="pres">
      <dgm:prSet presAssocID="{AABBACA1-06E0-4D0F-B41F-D834AB99CD5C}" presName="linNode" presStyleCnt="0"/>
      <dgm:spPr/>
    </dgm:pt>
    <dgm:pt modelId="{B67F8ADB-DA2E-4EC6-B9E5-C6F755536232}" type="pres">
      <dgm:prSet presAssocID="{AABBACA1-06E0-4D0F-B41F-D834AB99CD5C}" presName="parentText" presStyleLbl="node1" presStyleIdx="3" presStyleCnt="6" custScaleX="580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7BBEF9-59AD-4BCA-9CFC-F4E914371754}" type="pres">
      <dgm:prSet presAssocID="{AABBACA1-06E0-4D0F-B41F-D834AB99CD5C}" presName="descendantText" presStyleLbl="alignAccFollowNode1" presStyleIdx="3" presStyleCnt="6" custScaleX="1229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AA5C4A-62D5-4F8E-8A97-09387842A5D4}" type="pres">
      <dgm:prSet presAssocID="{19B5F250-A783-4365-8EA3-E80D5D2EF052}" presName="sp" presStyleCnt="0"/>
      <dgm:spPr/>
    </dgm:pt>
    <dgm:pt modelId="{05A0223D-3E18-4B47-BDC1-6830595A677D}" type="pres">
      <dgm:prSet presAssocID="{1D6339D4-D800-4603-A57C-2038453B71B9}" presName="linNode" presStyleCnt="0"/>
      <dgm:spPr/>
    </dgm:pt>
    <dgm:pt modelId="{B98B052E-427F-4D69-8F00-7207D369C4FF}" type="pres">
      <dgm:prSet presAssocID="{1D6339D4-D800-4603-A57C-2038453B71B9}" presName="parentText" presStyleLbl="node1" presStyleIdx="4" presStyleCnt="6" custScaleX="580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87F831-C3EF-4758-BECD-22FA09915847}" type="pres">
      <dgm:prSet presAssocID="{1D6339D4-D800-4603-A57C-2038453B71B9}" presName="descendantText" presStyleLbl="alignAccFollowNode1" presStyleIdx="4" presStyleCnt="6" custScaleX="1229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390930-925F-4D1D-A6ED-EE89447C6258}" type="pres">
      <dgm:prSet presAssocID="{2F766D33-8FC9-4C49-A7B1-F9B47EC34DD4}" presName="sp" presStyleCnt="0"/>
      <dgm:spPr/>
    </dgm:pt>
    <dgm:pt modelId="{5973D28F-EAE7-4B02-8482-F7F3FC6F76D8}" type="pres">
      <dgm:prSet presAssocID="{D81A8394-71F2-4B8C-9C16-8F67A982FE1F}" presName="linNode" presStyleCnt="0"/>
      <dgm:spPr/>
    </dgm:pt>
    <dgm:pt modelId="{80DB6352-65A4-4F65-AE17-F2AEC1DA3280}" type="pres">
      <dgm:prSet presAssocID="{D81A8394-71F2-4B8C-9C16-8F67A982FE1F}" presName="parentText" presStyleLbl="node1" presStyleIdx="5" presStyleCnt="6" custScaleX="580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7A34AB-3F94-40B8-AF71-126F3913EFA8}" type="pres">
      <dgm:prSet presAssocID="{D81A8394-71F2-4B8C-9C16-8F67A982FE1F}" presName="descendantText" presStyleLbl="alignAccFollowNode1" presStyleIdx="5" presStyleCnt="6" custScaleX="123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536C3D-2553-4003-86C2-34A148E0A209}" type="presOf" srcId="{7BF7DCB7-11D4-47BA-B528-436EBE2BF536}" destId="{BA7A34AB-3F94-40B8-AF71-126F3913EFA8}" srcOrd="0" destOrd="0" presId="urn:microsoft.com/office/officeart/2005/8/layout/vList5"/>
    <dgm:cxn modelId="{FD2416CB-0190-40B4-B172-33CE6019EA14}" srcId="{D81A8394-71F2-4B8C-9C16-8F67A982FE1F}" destId="{7BF7DCB7-11D4-47BA-B528-436EBE2BF536}" srcOrd="0" destOrd="0" parTransId="{C44E2BCE-21CF-4FB5-8258-EB1FCA154C55}" sibTransId="{2730616D-B2D1-434F-86A4-CF61D405FE9A}"/>
    <dgm:cxn modelId="{B5324EC4-CF73-4A70-B08C-09BF5002CBA9}" srcId="{AABBACA1-06E0-4D0F-B41F-D834AB99CD5C}" destId="{0C9CE11A-B879-4C40-B4E5-A92DF4DF78B7}" srcOrd="0" destOrd="0" parTransId="{313A1D66-0460-4368-8CDF-A94DE96A38DB}" sibTransId="{E351A01C-4DE5-447A-B9CC-78BB618F9CF2}"/>
    <dgm:cxn modelId="{4023E585-9156-4664-9282-F25321A348F9}" type="presOf" srcId="{979FF912-B10D-4E02-B893-E6ADE764DC58}" destId="{604A0A90-8E72-4376-B018-ACC6BEC1E0DC}" srcOrd="0" destOrd="0" presId="urn:microsoft.com/office/officeart/2005/8/layout/vList5"/>
    <dgm:cxn modelId="{3BFEB2A5-0268-4B5A-8E1F-744C004FF8AF}" srcId="{979FF912-B10D-4E02-B893-E6ADE764DC58}" destId="{D81A8394-71F2-4B8C-9C16-8F67A982FE1F}" srcOrd="5" destOrd="0" parTransId="{4F13023A-F2AD-41C5-81D4-BC2041EC3540}" sibTransId="{BF106C7E-7776-43F5-9716-716ED00DDE6A}"/>
    <dgm:cxn modelId="{AD48179C-E3DE-486B-B12E-38C957D9D708}" type="presOf" srcId="{725CF852-78BB-42EE-BADC-3556844B032B}" destId="{90DF801E-0946-4F93-BE51-CDF2DBC1AB17}" srcOrd="0" destOrd="0" presId="urn:microsoft.com/office/officeart/2005/8/layout/vList5"/>
    <dgm:cxn modelId="{E479F138-12B9-499B-B5E1-96ED8CC3E166}" srcId="{979FF912-B10D-4E02-B893-E6ADE764DC58}" destId="{AABBACA1-06E0-4D0F-B41F-D834AB99CD5C}" srcOrd="3" destOrd="0" parTransId="{9F2DA6AA-9106-43BF-BE88-6E9AFACC89FB}" sibTransId="{19B5F250-A783-4365-8EA3-E80D5D2EF052}"/>
    <dgm:cxn modelId="{3E98F3D3-9EA4-4F03-BEE5-27C12ADD3C5C}" type="presOf" srcId="{AABBACA1-06E0-4D0F-B41F-D834AB99CD5C}" destId="{B67F8ADB-DA2E-4EC6-B9E5-C6F755536232}" srcOrd="0" destOrd="0" presId="urn:microsoft.com/office/officeart/2005/8/layout/vList5"/>
    <dgm:cxn modelId="{C45550D5-61B2-46A4-BAE1-52A50C3BFEF4}" type="presOf" srcId="{EEE0D4E9-AF4D-4711-957E-A5EE3000BED4}" destId="{2887F831-C3EF-4758-BECD-22FA09915847}" srcOrd="0" destOrd="0" presId="urn:microsoft.com/office/officeart/2005/8/layout/vList5"/>
    <dgm:cxn modelId="{5F658FE0-1E33-48F6-970E-31ED8D240F1E}" type="presOf" srcId="{40BAB562-C8E5-45C5-B6A4-4E36110E4171}" destId="{A1F6B520-BD3B-4C49-8B47-4DC2365C129B}" srcOrd="0" destOrd="0" presId="urn:microsoft.com/office/officeart/2005/8/layout/vList5"/>
    <dgm:cxn modelId="{2F685B22-C190-4A52-9B14-FECD1CA772D2}" type="presOf" srcId="{F8CE4287-76F8-4B47-AD1D-5D80D21D2D8A}" destId="{471F7281-6033-462D-8686-B0D656AFA9C7}" srcOrd="0" destOrd="0" presId="urn:microsoft.com/office/officeart/2005/8/layout/vList5"/>
    <dgm:cxn modelId="{76098887-32FC-4B47-AF24-5F66B8045D7F}" type="presOf" srcId="{C0B10E28-91C3-4F7F-9CAB-C1C1B3AE325B}" destId="{05D694F8-14AA-480D-9A54-5F82F6772CB1}" srcOrd="0" destOrd="0" presId="urn:microsoft.com/office/officeart/2005/8/layout/vList5"/>
    <dgm:cxn modelId="{35562591-BBB1-440B-A335-415752ED54E4}" srcId="{8A5CA878-0323-42AE-A809-2B4A29BB22AB}" destId="{C0B10E28-91C3-4F7F-9CAB-C1C1B3AE325B}" srcOrd="0" destOrd="0" parTransId="{2578B8E1-6A26-4C17-9EF5-60F10BE61E59}" sibTransId="{F53ABB67-AA30-4E23-951D-3A58E98B8C47}"/>
    <dgm:cxn modelId="{220C9CF1-3E8A-4CEB-AEDE-4C67C4235C63}" type="presOf" srcId="{D81A8394-71F2-4B8C-9C16-8F67A982FE1F}" destId="{80DB6352-65A4-4F65-AE17-F2AEC1DA3280}" srcOrd="0" destOrd="0" presId="urn:microsoft.com/office/officeart/2005/8/layout/vList5"/>
    <dgm:cxn modelId="{FCEE46DB-7542-4E10-88C1-0DB74CB90BC4}" type="presOf" srcId="{8A5CA878-0323-42AE-A809-2B4A29BB22AB}" destId="{15D80F77-749A-4881-943D-E5E06A8198E6}" srcOrd="0" destOrd="0" presId="urn:microsoft.com/office/officeart/2005/8/layout/vList5"/>
    <dgm:cxn modelId="{62B053F0-FFDE-40B0-958A-07124353CC0A}" srcId="{40BAB562-C8E5-45C5-B6A4-4E36110E4171}" destId="{5A043AF1-B2D2-4556-9631-4BA7E1EC2F23}" srcOrd="0" destOrd="0" parTransId="{16E5B948-7D32-4255-889C-80B0712137F7}" sibTransId="{4EB21A79-C627-4DDE-9510-9010B01AB7ED}"/>
    <dgm:cxn modelId="{1308CB0E-3A71-46CC-B9B5-1BDDF221EFEE}" type="presOf" srcId="{0C9CE11A-B879-4C40-B4E5-A92DF4DF78B7}" destId="{307BBEF9-59AD-4BCA-9CFC-F4E914371754}" srcOrd="0" destOrd="0" presId="urn:microsoft.com/office/officeart/2005/8/layout/vList5"/>
    <dgm:cxn modelId="{0FB41CE4-63E7-4CB0-9A70-3131E0406484}" srcId="{979FF912-B10D-4E02-B893-E6ADE764DC58}" destId="{8A5CA878-0323-42AE-A809-2B4A29BB22AB}" srcOrd="2" destOrd="0" parTransId="{92D02866-D218-4804-A108-45301971B76B}" sibTransId="{B4CFA6AE-7045-4AE6-B1D4-5409DD0EAC55}"/>
    <dgm:cxn modelId="{2E5EA7C9-9D6C-48B5-BCBC-1009924D34CF}" type="presOf" srcId="{5A043AF1-B2D2-4556-9631-4BA7E1EC2F23}" destId="{A8042473-8D85-475A-9B8A-F2FC3AD1DE25}" srcOrd="0" destOrd="0" presId="urn:microsoft.com/office/officeart/2005/8/layout/vList5"/>
    <dgm:cxn modelId="{45CB1129-9C0B-4FB0-92C1-D177D8C43E06}" srcId="{1D6339D4-D800-4603-A57C-2038453B71B9}" destId="{EEE0D4E9-AF4D-4711-957E-A5EE3000BED4}" srcOrd="0" destOrd="0" parTransId="{74EF328D-AC8C-4B34-A775-D3C20D5D655F}" sibTransId="{F4910B55-1522-44E5-9639-D6DB815A1455}"/>
    <dgm:cxn modelId="{879E18C1-C706-4804-9CB7-069AB6DD0509}" srcId="{F8CE4287-76F8-4B47-AD1D-5D80D21D2D8A}" destId="{725CF852-78BB-42EE-BADC-3556844B032B}" srcOrd="0" destOrd="0" parTransId="{A780A181-F818-48DB-A3B8-307FAD410BA4}" sibTransId="{6E55A3B4-A2AA-41A6-A06F-04211D141E97}"/>
    <dgm:cxn modelId="{60695CDF-A7E0-4F94-A443-CCBA4D1C2DCF}" srcId="{979FF912-B10D-4E02-B893-E6ADE764DC58}" destId="{F8CE4287-76F8-4B47-AD1D-5D80D21D2D8A}" srcOrd="0" destOrd="0" parTransId="{D7E9E223-D3AA-4EEF-A76B-CECE1B4F87C1}" sibTransId="{E58A9350-259F-4722-90E5-DD074B27E849}"/>
    <dgm:cxn modelId="{C1F45EF8-5BCA-4F13-AB5A-FD0408325DD0}" srcId="{979FF912-B10D-4E02-B893-E6ADE764DC58}" destId="{40BAB562-C8E5-45C5-B6A4-4E36110E4171}" srcOrd="1" destOrd="0" parTransId="{BE853684-EA41-4D74-A834-F730F099F0EC}" sibTransId="{E308D8AF-119D-4010-A67B-E90EB8266C67}"/>
    <dgm:cxn modelId="{6098EC54-9062-4B82-B27F-41B37FD05D86}" type="presOf" srcId="{1D6339D4-D800-4603-A57C-2038453B71B9}" destId="{B98B052E-427F-4D69-8F00-7207D369C4FF}" srcOrd="0" destOrd="0" presId="urn:microsoft.com/office/officeart/2005/8/layout/vList5"/>
    <dgm:cxn modelId="{B8A3FCFE-A133-42FB-9BA7-C4D1C025884A}" srcId="{979FF912-B10D-4E02-B893-E6ADE764DC58}" destId="{1D6339D4-D800-4603-A57C-2038453B71B9}" srcOrd="4" destOrd="0" parTransId="{C5321E90-461A-405C-9096-93978D1FEFC8}" sibTransId="{2F766D33-8FC9-4C49-A7B1-F9B47EC34DD4}"/>
    <dgm:cxn modelId="{0CB5CF7A-CEF9-47D4-8781-C1486C6708F6}" type="presParOf" srcId="{604A0A90-8E72-4376-B018-ACC6BEC1E0DC}" destId="{EB57D59E-37C3-4BBA-AB0D-A95AACC3567B}" srcOrd="0" destOrd="0" presId="urn:microsoft.com/office/officeart/2005/8/layout/vList5"/>
    <dgm:cxn modelId="{E2A598BF-3749-4B5C-91B4-8A389AAD29BE}" type="presParOf" srcId="{EB57D59E-37C3-4BBA-AB0D-A95AACC3567B}" destId="{471F7281-6033-462D-8686-B0D656AFA9C7}" srcOrd="0" destOrd="0" presId="urn:microsoft.com/office/officeart/2005/8/layout/vList5"/>
    <dgm:cxn modelId="{54D26B1D-4C82-452D-9DF7-B7D3CDDDB401}" type="presParOf" srcId="{EB57D59E-37C3-4BBA-AB0D-A95AACC3567B}" destId="{90DF801E-0946-4F93-BE51-CDF2DBC1AB17}" srcOrd="1" destOrd="0" presId="urn:microsoft.com/office/officeart/2005/8/layout/vList5"/>
    <dgm:cxn modelId="{EF44EB37-E5DE-4F0A-8981-97B479D1C7DB}" type="presParOf" srcId="{604A0A90-8E72-4376-B018-ACC6BEC1E0DC}" destId="{1AEB3CEF-72A3-4095-BEE5-A8FBBE109ED2}" srcOrd="1" destOrd="0" presId="urn:microsoft.com/office/officeart/2005/8/layout/vList5"/>
    <dgm:cxn modelId="{6D5827D8-8916-4E19-BB85-E8E060211702}" type="presParOf" srcId="{604A0A90-8E72-4376-B018-ACC6BEC1E0DC}" destId="{95FFE73F-10DA-441A-A95F-CF9A4B9462DA}" srcOrd="2" destOrd="0" presId="urn:microsoft.com/office/officeart/2005/8/layout/vList5"/>
    <dgm:cxn modelId="{72BA80FC-690F-4A6A-9106-0D9D4D9ED1D9}" type="presParOf" srcId="{95FFE73F-10DA-441A-A95F-CF9A4B9462DA}" destId="{A1F6B520-BD3B-4C49-8B47-4DC2365C129B}" srcOrd="0" destOrd="0" presId="urn:microsoft.com/office/officeart/2005/8/layout/vList5"/>
    <dgm:cxn modelId="{25B65203-5062-4473-A5E0-CE7C5F551B68}" type="presParOf" srcId="{95FFE73F-10DA-441A-A95F-CF9A4B9462DA}" destId="{A8042473-8D85-475A-9B8A-F2FC3AD1DE25}" srcOrd="1" destOrd="0" presId="urn:microsoft.com/office/officeart/2005/8/layout/vList5"/>
    <dgm:cxn modelId="{D0536FD6-A151-47BE-8CB6-B5AA3EED2DE7}" type="presParOf" srcId="{604A0A90-8E72-4376-B018-ACC6BEC1E0DC}" destId="{BCD0C52B-3F97-4D2E-8796-B323A1DCFA15}" srcOrd="3" destOrd="0" presId="urn:microsoft.com/office/officeart/2005/8/layout/vList5"/>
    <dgm:cxn modelId="{E4BECB38-5D96-4644-BF7B-DC08696BEEB3}" type="presParOf" srcId="{604A0A90-8E72-4376-B018-ACC6BEC1E0DC}" destId="{13307F24-1CE0-4C0F-84C6-A62722F16815}" srcOrd="4" destOrd="0" presId="urn:microsoft.com/office/officeart/2005/8/layout/vList5"/>
    <dgm:cxn modelId="{F0765FD1-1038-4833-948E-57A3222F13A1}" type="presParOf" srcId="{13307F24-1CE0-4C0F-84C6-A62722F16815}" destId="{15D80F77-749A-4881-943D-E5E06A8198E6}" srcOrd="0" destOrd="0" presId="urn:microsoft.com/office/officeart/2005/8/layout/vList5"/>
    <dgm:cxn modelId="{EA1C556B-7AB3-4196-B5C2-23092EFEE94B}" type="presParOf" srcId="{13307F24-1CE0-4C0F-84C6-A62722F16815}" destId="{05D694F8-14AA-480D-9A54-5F82F6772CB1}" srcOrd="1" destOrd="0" presId="urn:microsoft.com/office/officeart/2005/8/layout/vList5"/>
    <dgm:cxn modelId="{95575692-C60E-49E2-B6A6-75A9B3A44DAE}" type="presParOf" srcId="{604A0A90-8E72-4376-B018-ACC6BEC1E0DC}" destId="{26860196-54FC-4AD3-AB9A-00E452BE975A}" srcOrd="5" destOrd="0" presId="urn:microsoft.com/office/officeart/2005/8/layout/vList5"/>
    <dgm:cxn modelId="{9C467758-B8EB-4488-9E3A-7F549A2A99C7}" type="presParOf" srcId="{604A0A90-8E72-4376-B018-ACC6BEC1E0DC}" destId="{D9C44FD0-4884-4975-895E-606780F33373}" srcOrd="6" destOrd="0" presId="urn:microsoft.com/office/officeart/2005/8/layout/vList5"/>
    <dgm:cxn modelId="{2EFDAAFA-88AC-4782-BD4F-2927064B6821}" type="presParOf" srcId="{D9C44FD0-4884-4975-895E-606780F33373}" destId="{B67F8ADB-DA2E-4EC6-B9E5-C6F755536232}" srcOrd="0" destOrd="0" presId="urn:microsoft.com/office/officeart/2005/8/layout/vList5"/>
    <dgm:cxn modelId="{B050B3A1-E49C-427B-95A1-8852B130635B}" type="presParOf" srcId="{D9C44FD0-4884-4975-895E-606780F33373}" destId="{307BBEF9-59AD-4BCA-9CFC-F4E914371754}" srcOrd="1" destOrd="0" presId="urn:microsoft.com/office/officeart/2005/8/layout/vList5"/>
    <dgm:cxn modelId="{8FBF08F4-D14F-413D-B97E-3D2314188F5D}" type="presParOf" srcId="{604A0A90-8E72-4376-B018-ACC6BEC1E0DC}" destId="{6CAA5C4A-62D5-4F8E-8A97-09387842A5D4}" srcOrd="7" destOrd="0" presId="urn:microsoft.com/office/officeart/2005/8/layout/vList5"/>
    <dgm:cxn modelId="{5A453A80-7118-4888-A429-EEBB3E716184}" type="presParOf" srcId="{604A0A90-8E72-4376-B018-ACC6BEC1E0DC}" destId="{05A0223D-3E18-4B47-BDC1-6830595A677D}" srcOrd="8" destOrd="0" presId="urn:microsoft.com/office/officeart/2005/8/layout/vList5"/>
    <dgm:cxn modelId="{7CBDA229-98B1-4DA9-95E6-501C43F164D8}" type="presParOf" srcId="{05A0223D-3E18-4B47-BDC1-6830595A677D}" destId="{B98B052E-427F-4D69-8F00-7207D369C4FF}" srcOrd="0" destOrd="0" presId="urn:microsoft.com/office/officeart/2005/8/layout/vList5"/>
    <dgm:cxn modelId="{7156950F-4857-4F64-9968-74B474F769AB}" type="presParOf" srcId="{05A0223D-3E18-4B47-BDC1-6830595A677D}" destId="{2887F831-C3EF-4758-BECD-22FA09915847}" srcOrd="1" destOrd="0" presId="urn:microsoft.com/office/officeart/2005/8/layout/vList5"/>
    <dgm:cxn modelId="{0ABA396E-3D4D-4AB1-9647-0A177E064F9A}" type="presParOf" srcId="{604A0A90-8E72-4376-B018-ACC6BEC1E0DC}" destId="{B1390930-925F-4D1D-A6ED-EE89447C6258}" srcOrd="9" destOrd="0" presId="urn:microsoft.com/office/officeart/2005/8/layout/vList5"/>
    <dgm:cxn modelId="{37D381A1-27BE-4D1B-B7E1-152D627C45A0}" type="presParOf" srcId="{604A0A90-8E72-4376-B018-ACC6BEC1E0DC}" destId="{5973D28F-EAE7-4B02-8482-F7F3FC6F76D8}" srcOrd="10" destOrd="0" presId="urn:microsoft.com/office/officeart/2005/8/layout/vList5"/>
    <dgm:cxn modelId="{45307E46-BC2C-4D46-A132-9F28B5C4BC18}" type="presParOf" srcId="{5973D28F-EAE7-4B02-8482-F7F3FC6F76D8}" destId="{80DB6352-65A4-4F65-AE17-F2AEC1DA3280}" srcOrd="0" destOrd="0" presId="urn:microsoft.com/office/officeart/2005/8/layout/vList5"/>
    <dgm:cxn modelId="{EC3C78A0-514B-47BD-83D5-63D4409D2478}" type="presParOf" srcId="{5973D28F-EAE7-4B02-8482-F7F3FC6F76D8}" destId="{BA7A34AB-3F94-40B8-AF71-126F3913EFA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0384B7-72F5-466C-8143-1CB54FAD5E8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B3AEDA-2590-44F9-8F66-935C5C32B7C4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smtClean="0"/>
            <a:t>SENTRALISASI</a:t>
          </a:r>
          <a:endParaRPr lang="en-US" dirty="0"/>
        </a:p>
      </dgm:t>
    </dgm:pt>
    <dgm:pt modelId="{DD28234A-70A7-4B59-9572-974E9FA39F28}" type="parTrans" cxnId="{B31985D6-4A22-4986-8C44-77EB9214FADC}">
      <dgm:prSet/>
      <dgm:spPr/>
      <dgm:t>
        <a:bodyPr/>
        <a:lstStyle/>
        <a:p>
          <a:endParaRPr lang="en-US"/>
        </a:p>
      </dgm:t>
    </dgm:pt>
    <dgm:pt modelId="{3BFD325C-B92D-40AF-A57E-834D22AF45D9}" type="sibTrans" cxnId="{B31985D6-4A22-4986-8C44-77EB9214FADC}">
      <dgm:prSet/>
      <dgm:spPr/>
      <dgm:t>
        <a:bodyPr/>
        <a:lstStyle/>
        <a:p>
          <a:endParaRPr lang="en-US"/>
        </a:p>
      </dgm:t>
    </dgm:pt>
    <dgm:pt modelId="{7D3F0138-7EED-4987-9E56-B0D1123083D0}">
      <dgm:prSet phldrT="[Text]" custT="1"/>
      <dgm:spPr/>
      <dgm:t>
        <a:bodyPr/>
        <a:lstStyle/>
        <a:p>
          <a:r>
            <a:rPr lang="en-US" sz="1800" dirty="0" err="1" smtClean="0"/>
            <a:t>Berdasarkan</a:t>
          </a:r>
          <a:r>
            <a:rPr lang="en-US" sz="1800" dirty="0" smtClean="0"/>
            <a:t> LBHA </a:t>
          </a:r>
          <a:r>
            <a:rPr lang="en-US" sz="1800" dirty="0" err="1" smtClean="0"/>
            <a:t>dari</a:t>
          </a:r>
          <a:r>
            <a:rPr lang="en-US" sz="1800" dirty="0" smtClean="0"/>
            <a:t> RS </a:t>
          </a:r>
          <a:r>
            <a:rPr lang="en-US" sz="1800" dirty="0" err="1" smtClean="0"/>
            <a:t>ke</a:t>
          </a:r>
          <a:r>
            <a:rPr lang="en-US" sz="1800" dirty="0" smtClean="0"/>
            <a:t> </a:t>
          </a:r>
          <a:r>
            <a:rPr lang="en-US" sz="1800" dirty="0" err="1" smtClean="0"/>
            <a:t>Subdit</a:t>
          </a:r>
          <a:r>
            <a:rPr lang="en-US" sz="1800" dirty="0" smtClean="0"/>
            <a:t> AIDS</a:t>
          </a:r>
          <a:endParaRPr lang="en-US" sz="1800" dirty="0"/>
        </a:p>
      </dgm:t>
    </dgm:pt>
    <dgm:pt modelId="{D7C9EBEA-14D1-4DE4-B499-034C9FBDCD9C}" type="parTrans" cxnId="{352F5CB8-70F2-478A-94BA-EA8074F26951}">
      <dgm:prSet/>
      <dgm:spPr/>
      <dgm:t>
        <a:bodyPr/>
        <a:lstStyle/>
        <a:p>
          <a:endParaRPr lang="en-US"/>
        </a:p>
      </dgm:t>
    </dgm:pt>
    <dgm:pt modelId="{CAF01733-A2C8-49A8-AB14-2E0ABCEEF4B4}" type="sibTrans" cxnId="{352F5CB8-70F2-478A-94BA-EA8074F26951}">
      <dgm:prSet/>
      <dgm:spPr/>
      <dgm:t>
        <a:bodyPr/>
        <a:lstStyle/>
        <a:p>
          <a:endParaRPr lang="en-US"/>
        </a:p>
      </dgm:t>
    </dgm:pt>
    <dgm:pt modelId="{F5BDAA5D-9B02-4FAE-8D20-C380E801956B}">
      <dgm:prSet phldrT="[Text]" custT="1"/>
      <dgm:spPr/>
      <dgm:t>
        <a:bodyPr/>
        <a:lstStyle/>
        <a:p>
          <a:r>
            <a:rPr lang="en-US" sz="1600" dirty="0" err="1" smtClean="0"/>
            <a:t>Obat</a:t>
          </a:r>
          <a:r>
            <a:rPr lang="en-US" sz="1600" dirty="0" smtClean="0"/>
            <a:t> </a:t>
          </a:r>
          <a:r>
            <a:rPr lang="en-US" sz="1600" dirty="0" err="1" smtClean="0"/>
            <a:t>didrop</a:t>
          </a:r>
          <a:r>
            <a:rPr lang="en-US" sz="1600" dirty="0" smtClean="0"/>
            <a:t> </a:t>
          </a:r>
          <a:r>
            <a:rPr lang="en-US" sz="1600" dirty="0" err="1" smtClean="0"/>
            <a:t>langsung</a:t>
          </a:r>
          <a:r>
            <a:rPr lang="en-US" sz="1600" dirty="0" smtClean="0"/>
            <a:t> </a:t>
          </a:r>
          <a:r>
            <a:rPr lang="en-US" sz="1600" dirty="0" err="1" smtClean="0"/>
            <a:t>dari</a:t>
          </a:r>
          <a:r>
            <a:rPr lang="en-US" sz="1600" dirty="0" smtClean="0"/>
            <a:t> </a:t>
          </a:r>
          <a:r>
            <a:rPr lang="en-US" sz="1600" dirty="0" err="1" smtClean="0"/>
            <a:t>gudang</a:t>
          </a:r>
          <a:r>
            <a:rPr lang="en-US" sz="1600" dirty="0" smtClean="0"/>
            <a:t> </a:t>
          </a:r>
          <a:r>
            <a:rPr lang="en-US" sz="1600" dirty="0" err="1" smtClean="0"/>
            <a:t>pusat</a:t>
          </a:r>
          <a:r>
            <a:rPr lang="en-US" sz="1600" dirty="0" smtClean="0"/>
            <a:t> </a:t>
          </a:r>
          <a:r>
            <a:rPr lang="en-US" sz="1600" dirty="0" err="1" smtClean="0"/>
            <a:t>ke</a:t>
          </a:r>
          <a:r>
            <a:rPr lang="en-US" sz="1600" dirty="0" smtClean="0"/>
            <a:t> RS</a:t>
          </a:r>
          <a:endParaRPr lang="en-US" sz="1600" dirty="0"/>
        </a:p>
      </dgm:t>
    </dgm:pt>
    <dgm:pt modelId="{E0429BC5-9CEC-4C95-AEFE-D5CDD5EF2715}" type="parTrans" cxnId="{724CE963-1C1A-4FE3-BD3E-28370E8808B4}">
      <dgm:prSet/>
      <dgm:spPr/>
      <dgm:t>
        <a:bodyPr/>
        <a:lstStyle/>
        <a:p>
          <a:endParaRPr lang="en-US"/>
        </a:p>
      </dgm:t>
    </dgm:pt>
    <dgm:pt modelId="{03A1A002-C6DA-40C9-A5F8-040757D5E1B7}" type="sibTrans" cxnId="{724CE963-1C1A-4FE3-BD3E-28370E8808B4}">
      <dgm:prSet/>
      <dgm:spPr/>
      <dgm:t>
        <a:bodyPr/>
        <a:lstStyle/>
        <a:p>
          <a:endParaRPr lang="en-US"/>
        </a:p>
      </dgm:t>
    </dgm:pt>
    <dgm:pt modelId="{FE3AF65C-A502-466A-ACD2-B064866200EF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smtClean="0"/>
            <a:t>DESENTRALISASI</a:t>
          </a:r>
          <a:endParaRPr lang="en-US" dirty="0"/>
        </a:p>
      </dgm:t>
    </dgm:pt>
    <dgm:pt modelId="{70C36A27-E809-4903-95AD-C203B81DC1C8}" type="parTrans" cxnId="{A9BB6ACD-5FE0-4508-B5DC-A9B0DFDDCD39}">
      <dgm:prSet/>
      <dgm:spPr/>
      <dgm:t>
        <a:bodyPr/>
        <a:lstStyle/>
        <a:p>
          <a:endParaRPr lang="en-US"/>
        </a:p>
      </dgm:t>
    </dgm:pt>
    <dgm:pt modelId="{70D0AE42-7599-4CD0-80B1-59D94DDA7324}" type="sibTrans" cxnId="{A9BB6ACD-5FE0-4508-B5DC-A9B0DFDDCD39}">
      <dgm:prSet/>
      <dgm:spPr/>
      <dgm:t>
        <a:bodyPr/>
        <a:lstStyle/>
        <a:p>
          <a:endParaRPr lang="en-US"/>
        </a:p>
      </dgm:t>
    </dgm:pt>
    <dgm:pt modelId="{DD7B33E9-EBA6-48CB-80A3-F67F185C8B25}">
      <dgm:prSet phldrT="[Text]" custT="1"/>
      <dgm:spPr/>
      <dgm:t>
        <a:bodyPr/>
        <a:lstStyle/>
        <a:p>
          <a:r>
            <a:rPr lang="en-US" sz="1800" dirty="0" err="1" smtClean="0"/>
            <a:t>Gudang</a:t>
          </a:r>
          <a:r>
            <a:rPr lang="en-US" sz="1800" dirty="0" smtClean="0"/>
            <a:t> </a:t>
          </a:r>
          <a:r>
            <a:rPr lang="en-US" sz="1800" dirty="0" err="1" smtClean="0"/>
            <a:t>pusat</a:t>
          </a:r>
          <a:r>
            <a:rPr lang="en-US" sz="1800" dirty="0" smtClean="0"/>
            <a:t> </a:t>
          </a:r>
          <a:r>
            <a:rPr lang="en-US" sz="1800" dirty="0" err="1" smtClean="0"/>
            <a:t>droping</a:t>
          </a:r>
          <a:r>
            <a:rPr lang="en-US" sz="1800" dirty="0" smtClean="0"/>
            <a:t> </a:t>
          </a:r>
          <a:r>
            <a:rPr lang="en-US" sz="1800" dirty="0" err="1" smtClean="0"/>
            <a:t>stok</a:t>
          </a:r>
          <a:r>
            <a:rPr lang="en-US" sz="1800" dirty="0" smtClean="0"/>
            <a:t> </a:t>
          </a:r>
          <a:r>
            <a:rPr lang="en-US" sz="1800" dirty="0" err="1" smtClean="0"/>
            <a:t>ke</a:t>
          </a:r>
          <a:r>
            <a:rPr lang="en-US" sz="1800" dirty="0" smtClean="0"/>
            <a:t> </a:t>
          </a:r>
          <a:r>
            <a:rPr lang="en-US" sz="1800" dirty="0" err="1" smtClean="0"/>
            <a:t>gudang</a:t>
          </a:r>
          <a:r>
            <a:rPr lang="en-US" sz="1800" dirty="0" smtClean="0"/>
            <a:t> </a:t>
          </a:r>
          <a:r>
            <a:rPr lang="en-US" sz="1800" dirty="0" err="1" smtClean="0"/>
            <a:t>provinsi</a:t>
          </a:r>
          <a:r>
            <a:rPr lang="en-US" sz="1800" dirty="0" smtClean="0"/>
            <a:t> / </a:t>
          </a:r>
          <a:r>
            <a:rPr lang="en-US" sz="1800" dirty="0" err="1" smtClean="0"/>
            <a:t>gudang</a:t>
          </a:r>
          <a:r>
            <a:rPr lang="en-US" sz="1800" dirty="0" smtClean="0"/>
            <a:t> </a:t>
          </a:r>
          <a:r>
            <a:rPr lang="en-US" sz="1800" dirty="0" err="1" smtClean="0"/>
            <a:t>alternatif</a:t>
          </a:r>
          <a:r>
            <a:rPr lang="en-US" sz="1800" dirty="0" smtClean="0"/>
            <a:t> </a:t>
          </a:r>
          <a:r>
            <a:rPr lang="en-US" sz="1800" dirty="0" err="1" smtClean="0"/>
            <a:t>provinsi</a:t>
          </a:r>
          <a:r>
            <a:rPr lang="en-US" sz="1800" dirty="0" smtClean="0"/>
            <a:t> </a:t>
          </a:r>
          <a:r>
            <a:rPr lang="en-US" sz="1800" dirty="0" err="1" smtClean="0"/>
            <a:t>setiap</a:t>
          </a:r>
          <a:r>
            <a:rPr lang="en-US" sz="1800" dirty="0" smtClean="0"/>
            <a:t> </a:t>
          </a:r>
          <a:r>
            <a:rPr lang="en-US" sz="1800" dirty="0" err="1" smtClean="0"/>
            <a:t>triwulan</a:t>
          </a:r>
          <a:endParaRPr lang="en-US" sz="1800" dirty="0"/>
        </a:p>
      </dgm:t>
    </dgm:pt>
    <dgm:pt modelId="{9691D1FD-37A3-47C8-BEDE-DB594ECF57CD}" type="parTrans" cxnId="{92D0A5D0-E0E3-4BEE-B93F-5874E63EE4FA}">
      <dgm:prSet/>
      <dgm:spPr/>
      <dgm:t>
        <a:bodyPr/>
        <a:lstStyle/>
        <a:p>
          <a:endParaRPr lang="en-US"/>
        </a:p>
      </dgm:t>
    </dgm:pt>
    <dgm:pt modelId="{2914092C-5245-48E4-8FEE-7A87B2C36B82}" type="sibTrans" cxnId="{92D0A5D0-E0E3-4BEE-B93F-5874E63EE4FA}">
      <dgm:prSet/>
      <dgm:spPr/>
      <dgm:t>
        <a:bodyPr/>
        <a:lstStyle/>
        <a:p>
          <a:endParaRPr lang="en-US"/>
        </a:p>
      </dgm:t>
    </dgm:pt>
    <dgm:pt modelId="{54A4D26D-FE2E-42C3-8009-93C6E204BE95}">
      <dgm:prSet phldrT="[Text]" custT="1"/>
      <dgm:spPr/>
      <dgm:t>
        <a:bodyPr/>
        <a:lstStyle/>
        <a:p>
          <a:r>
            <a:rPr lang="en-US" sz="1800" dirty="0" smtClean="0"/>
            <a:t>LBPHA </a:t>
          </a:r>
          <a:r>
            <a:rPr lang="en-US" sz="1800" dirty="0" err="1" smtClean="0"/>
            <a:t>dari</a:t>
          </a:r>
          <a:r>
            <a:rPr lang="en-US" sz="1800" dirty="0" smtClean="0"/>
            <a:t> RS </a:t>
          </a:r>
          <a:r>
            <a:rPr lang="en-US" sz="1800" dirty="0" err="1" smtClean="0"/>
            <a:t>dikirim</a:t>
          </a:r>
          <a:r>
            <a:rPr lang="en-US" sz="1800" dirty="0" smtClean="0"/>
            <a:t> </a:t>
          </a:r>
          <a:r>
            <a:rPr lang="en-US" sz="1800" dirty="0" err="1" smtClean="0"/>
            <a:t>ke</a:t>
          </a:r>
          <a:r>
            <a:rPr lang="en-US" sz="1800" dirty="0" smtClean="0"/>
            <a:t> </a:t>
          </a:r>
          <a:r>
            <a:rPr lang="en-US" sz="1800" dirty="0" err="1" smtClean="0"/>
            <a:t>Dinkes</a:t>
          </a:r>
          <a:r>
            <a:rPr lang="en-US" sz="1800" dirty="0" smtClean="0"/>
            <a:t> </a:t>
          </a:r>
          <a:r>
            <a:rPr lang="en-US" sz="1800" dirty="0" err="1" smtClean="0"/>
            <a:t>Prov</a:t>
          </a:r>
          <a:endParaRPr lang="en-US" sz="1800" dirty="0"/>
        </a:p>
      </dgm:t>
    </dgm:pt>
    <dgm:pt modelId="{0CFCEA2B-BCFA-4EB1-AFB8-7D13B659C1A7}" type="parTrans" cxnId="{3998A637-0CAE-4676-B43C-06D43B832597}">
      <dgm:prSet/>
      <dgm:spPr/>
      <dgm:t>
        <a:bodyPr/>
        <a:lstStyle/>
        <a:p>
          <a:endParaRPr lang="en-US"/>
        </a:p>
      </dgm:t>
    </dgm:pt>
    <dgm:pt modelId="{60F5C4F5-A134-4CFE-898A-4E99EF845A06}" type="sibTrans" cxnId="{3998A637-0CAE-4676-B43C-06D43B832597}">
      <dgm:prSet/>
      <dgm:spPr/>
      <dgm:t>
        <a:bodyPr/>
        <a:lstStyle/>
        <a:p>
          <a:endParaRPr lang="en-US"/>
        </a:p>
      </dgm:t>
    </dgm:pt>
    <dgm:pt modelId="{E5FBD169-C836-4095-9DE2-871709E39C47}">
      <dgm:prSet phldrT="[Text]" custT="1"/>
      <dgm:spPr/>
      <dgm:t>
        <a:bodyPr/>
        <a:lstStyle/>
        <a:p>
          <a:r>
            <a:rPr lang="en-US" sz="1800" dirty="0" err="1" smtClean="0"/>
            <a:t>Obat</a:t>
          </a:r>
          <a:r>
            <a:rPr lang="en-US" sz="1800" dirty="0" smtClean="0"/>
            <a:t> </a:t>
          </a:r>
          <a:r>
            <a:rPr lang="en-US" sz="1800" dirty="0" err="1" smtClean="0"/>
            <a:t>didrop</a:t>
          </a:r>
          <a:r>
            <a:rPr lang="en-US" sz="1800" dirty="0" smtClean="0"/>
            <a:t> </a:t>
          </a:r>
          <a:r>
            <a:rPr lang="en-US" sz="1800" dirty="0" err="1" smtClean="0"/>
            <a:t>dari</a:t>
          </a:r>
          <a:r>
            <a:rPr lang="en-US" sz="1800" dirty="0" smtClean="0"/>
            <a:t> </a:t>
          </a:r>
          <a:r>
            <a:rPr lang="en-US" sz="1800" dirty="0" err="1" smtClean="0"/>
            <a:t>gudang</a:t>
          </a:r>
          <a:r>
            <a:rPr lang="en-US" sz="1800" dirty="0" smtClean="0"/>
            <a:t> </a:t>
          </a:r>
          <a:r>
            <a:rPr lang="en-US" sz="1800" dirty="0" err="1" smtClean="0"/>
            <a:t>Dinkes</a:t>
          </a:r>
          <a:r>
            <a:rPr lang="en-US" sz="1800" dirty="0" smtClean="0"/>
            <a:t> </a:t>
          </a:r>
          <a:r>
            <a:rPr lang="en-US" sz="1800" dirty="0" err="1" smtClean="0"/>
            <a:t>Prov</a:t>
          </a:r>
          <a:r>
            <a:rPr lang="en-US" sz="1800" dirty="0" smtClean="0"/>
            <a:t> </a:t>
          </a:r>
          <a:r>
            <a:rPr lang="en-US" sz="1800" dirty="0" err="1" smtClean="0"/>
            <a:t>ke</a:t>
          </a:r>
          <a:r>
            <a:rPr lang="en-US" sz="1800" dirty="0" smtClean="0"/>
            <a:t> RS</a:t>
          </a:r>
          <a:endParaRPr lang="en-US" sz="1800" dirty="0"/>
        </a:p>
      </dgm:t>
    </dgm:pt>
    <dgm:pt modelId="{462F02BD-A574-4D48-B2F9-C8E9D42DB54C}" type="parTrans" cxnId="{C9CD93AE-D954-4BD8-A3CA-6B9F54D69B7B}">
      <dgm:prSet/>
      <dgm:spPr/>
      <dgm:t>
        <a:bodyPr/>
        <a:lstStyle/>
        <a:p>
          <a:endParaRPr lang="en-US"/>
        </a:p>
      </dgm:t>
    </dgm:pt>
    <dgm:pt modelId="{6B4B9EB6-59F2-47BF-A5EC-9DB0D6EF0DA0}" type="sibTrans" cxnId="{C9CD93AE-D954-4BD8-A3CA-6B9F54D69B7B}">
      <dgm:prSet/>
      <dgm:spPr/>
      <dgm:t>
        <a:bodyPr/>
        <a:lstStyle/>
        <a:p>
          <a:endParaRPr lang="en-US"/>
        </a:p>
      </dgm:t>
    </dgm:pt>
    <dgm:pt modelId="{F821E470-9180-44C4-B060-8B1944BB7A29}" type="pres">
      <dgm:prSet presAssocID="{030384B7-72F5-466C-8143-1CB54FAD5E8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30C454C-7770-4CFC-81D0-F4E0EEB7BD81}" type="pres">
      <dgm:prSet presAssocID="{C9B3AEDA-2590-44F9-8F66-935C5C32B7C4}" presName="root" presStyleCnt="0"/>
      <dgm:spPr/>
    </dgm:pt>
    <dgm:pt modelId="{197B21FA-69D7-44C4-A329-290E126397EF}" type="pres">
      <dgm:prSet presAssocID="{C9B3AEDA-2590-44F9-8F66-935C5C32B7C4}" presName="rootComposite" presStyleCnt="0"/>
      <dgm:spPr/>
    </dgm:pt>
    <dgm:pt modelId="{EC66DEE4-EB03-4043-ABC7-1E7B3D8F1533}" type="pres">
      <dgm:prSet presAssocID="{C9B3AEDA-2590-44F9-8F66-935C5C32B7C4}" presName="rootText" presStyleLbl="node1" presStyleIdx="0" presStyleCnt="2"/>
      <dgm:spPr/>
      <dgm:t>
        <a:bodyPr/>
        <a:lstStyle/>
        <a:p>
          <a:endParaRPr lang="en-US"/>
        </a:p>
      </dgm:t>
    </dgm:pt>
    <dgm:pt modelId="{158980A1-4751-4780-9D96-930360C58F2B}" type="pres">
      <dgm:prSet presAssocID="{C9B3AEDA-2590-44F9-8F66-935C5C32B7C4}" presName="rootConnector" presStyleLbl="node1" presStyleIdx="0" presStyleCnt="2"/>
      <dgm:spPr/>
      <dgm:t>
        <a:bodyPr/>
        <a:lstStyle/>
        <a:p>
          <a:endParaRPr lang="en-US"/>
        </a:p>
      </dgm:t>
    </dgm:pt>
    <dgm:pt modelId="{6D032D78-F8CC-4D85-A533-73F49A00A30F}" type="pres">
      <dgm:prSet presAssocID="{C9B3AEDA-2590-44F9-8F66-935C5C32B7C4}" presName="childShape" presStyleCnt="0"/>
      <dgm:spPr/>
    </dgm:pt>
    <dgm:pt modelId="{AD34A33B-B8B3-4010-9016-A64F4C01DD63}" type="pres">
      <dgm:prSet presAssocID="{D7C9EBEA-14D1-4DE4-B499-034C9FBDCD9C}" presName="Name13" presStyleLbl="parChTrans1D2" presStyleIdx="0" presStyleCnt="5"/>
      <dgm:spPr/>
      <dgm:t>
        <a:bodyPr/>
        <a:lstStyle/>
        <a:p>
          <a:endParaRPr lang="en-US"/>
        </a:p>
      </dgm:t>
    </dgm:pt>
    <dgm:pt modelId="{1778945E-7350-4BF6-A532-977FB44A004D}" type="pres">
      <dgm:prSet presAssocID="{7D3F0138-7EED-4987-9E56-B0D1123083D0}" presName="childText" presStyleLbl="bgAcc1" presStyleIdx="0" presStyleCnt="5" custScaleX="1387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3DB50A-ED86-4A0C-A77C-DD84E650AB7F}" type="pres">
      <dgm:prSet presAssocID="{E0429BC5-9CEC-4C95-AEFE-D5CDD5EF2715}" presName="Name13" presStyleLbl="parChTrans1D2" presStyleIdx="1" presStyleCnt="5"/>
      <dgm:spPr/>
      <dgm:t>
        <a:bodyPr/>
        <a:lstStyle/>
        <a:p>
          <a:endParaRPr lang="en-US"/>
        </a:p>
      </dgm:t>
    </dgm:pt>
    <dgm:pt modelId="{A2972432-4B34-41C6-9FE0-56DF8A2E8BDE}" type="pres">
      <dgm:prSet presAssocID="{F5BDAA5D-9B02-4FAE-8D20-C380E801956B}" presName="childText" presStyleLbl="bgAcc1" presStyleIdx="1" presStyleCnt="5" custScaleX="1441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CCAD52-578A-4C4D-9E09-4EF7928ABBF3}" type="pres">
      <dgm:prSet presAssocID="{FE3AF65C-A502-466A-ACD2-B064866200EF}" presName="root" presStyleCnt="0"/>
      <dgm:spPr/>
    </dgm:pt>
    <dgm:pt modelId="{18F25504-1A62-4922-8B92-99D45029F020}" type="pres">
      <dgm:prSet presAssocID="{FE3AF65C-A502-466A-ACD2-B064866200EF}" presName="rootComposite" presStyleCnt="0"/>
      <dgm:spPr/>
    </dgm:pt>
    <dgm:pt modelId="{961F74E4-B470-43D4-977E-494E4063FF44}" type="pres">
      <dgm:prSet presAssocID="{FE3AF65C-A502-466A-ACD2-B064866200EF}" presName="rootText" presStyleLbl="node1" presStyleIdx="1" presStyleCnt="2"/>
      <dgm:spPr/>
      <dgm:t>
        <a:bodyPr/>
        <a:lstStyle/>
        <a:p>
          <a:endParaRPr lang="en-US"/>
        </a:p>
      </dgm:t>
    </dgm:pt>
    <dgm:pt modelId="{68A8F02B-0D06-423D-AB09-1421A9116DC9}" type="pres">
      <dgm:prSet presAssocID="{FE3AF65C-A502-466A-ACD2-B064866200EF}" presName="rootConnector" presStyleLbl="node1" presStyleIdx="1" presStyleCnt="2"/>
      <dgm:spPr/>
      <dgm:t>
        <a:bodyPr/>
        <a:lstStyle/>
        <a:p>
          <a:endParaRPr lang="en-US"/>
        </a:p>
      </dgm:t>
    </dgm:pt>
    <dgm:pt modelId="{96B8DD9D-DB67-44D8-BF0A-2580A674FFDA}" type="pres">
      <dgm:prSet presAssocID="{FE3AF65C-A502-466A-ACD2-B064866200EF}" presName="childShape" presStyleCnt="0"/>
      <dgm:spPr/>
    </dgm:pt>
    <dgm:pt modelId="{71170F43-E6AD-4E8E-BFB8-06F47E235E86}" type="pres">
      <dgm:prSet presAssocID="{9691D1FD-37A3-47C8-BEDE-DB594ECF57CD}" presName="Name13" presStyleLbl="parChTrans1D2" presStyleIdx="2" presStyleCnt="5"/>
      <dgm:spPr/>
      <dgm:t>
        <a:bodyPr/>
        <a:lstStyle/>
        <a:p>
          <a:endParaRPr lang="en-US"/>
        </a:p>
      </dgm:t>
    </dgm:pt>
    <dgm:pt modelId="{79FCBC78-491B-45A6-A150-E15919F035FD}" type="pres">
      <dgm:prSet presAssocID="{DD7B33E9-EBA6-48CB-80A3-F67F185C8B25}" presName="childText" presStyleLbl="bgAcc1" presStyleIdx="2" presStyleCnt="5" custScaleX="1734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E19D5-2562-4D99-8EF8-8C90F2DECE54}" type="pres">
      <dgm:prSet presAssocID="{0CFCEA2B-BCFA-4EB1-AFB8-7D13B659C1A7}" presName="Name13" presStyleLbl="parChTrans1D2" presStyleIdx="3" presStyleCnt="5"/>
      <dgm:spPr/>
      <dgm:t>
        <a:bodyPr/>
        <a:lstStyle/>
        <a:p>
          <a:endParaRPr lang="en-US"/>
        </a:p>
      </dgm:t>
    </dgm:pt>
    <dgm:pt modelId="{3E70E5AD-633C-4929-92C6-7132C848FE69}" type="pres">
      <dgm:prSet presAssocID="{54A4D26D-FE2E-42C3-8009-93C6E204BE95}" presName="childText" presStyleLbl="bgAcc1" presStyleIdx="3" presStyleCnt="5" custScaleX="1734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E8FD8-D61A-4F61-A28B-3720C3E071AB}" type="pres">
      <dgm:prSet presAssocID="{462F02BD-A574-4D48-B2F9-C8E9D42DB54C}" presName="Name13" presStyleLbl="parChTrans1D2" presStyleIdx="4" presStyleCnt="5"/>
      <dgm:spPr/>
      <dgm:t>
        <a:bodyPr/>
        <a:lstStyle/>
        <a:p>
          <a:endParaRPr lang="en-US"/>
        </a:p>
      </dgm:t>
    </dgm:pt>
    <dgm:pt modelId="{77ACBAFF-D680-4CCD-A68C-3EFAF06460FC}" type="pres">
      <dgm:prSet presAssocID="{E5FBD169-C836-4095-9DE2-871709E39C47}" presName="childText" presStyleLbl="bgAcc1" presStyleIdx="4" presStyleCnt="5" custScaleX="1790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B5FA03-D39B-46FA-A0AB-7075B820A129}" type="presOf" srcId="{DD7B33E9-EBA6-48CB-80A3-F67F185C8B25}" destId="{79FCBC78-491B-45A6-A150-E15919F035FD}" srcOrd="0" destOrd="0" presId="urn:microsoft.com/office/officeart/2005/8/layout/hierarchy3"/>
    <dgm:cxn modelId="{1401B0DF-39A8-44D9-9F96-46C68CF4408F}" type="presOf" srcId="{E5FBD169-C836-4095-9DE2-871709E39C47}" destId="{77ACBAFF-D680-4CCD-A68C-3EFAF06460FC}" srcOrd="0" destOrd="0" presId="urn:microsoft.com/office/officeart/2005/8/layout/hierarchy3"/>
    <dgm:cxn modelId="{8A27C069-515F-42A1-B69F-92E4BF8E289F}" type="presOf" srcId="{9691D1FD-37A3-47C8-BEDE-DB594ECF57CD}" destId="{71170F43-E6AD-4E8E-BFB8-06F47E235E86}" srcOrd="0" destOrd="0" presId="urn:microsoft.com/office/officeart/2005/8/layout/hierarchy3"/>
    <dgm:cxn modelId="{949C7B3E-8DFF-417E-AF9A-6AE59B4BC3C0}" type="presOf" srcId="{FE3AF65C-A502-466A-ACD2-B064866200EF}" destId="{961F74E4-B470-43D4-977E-494E4063FF44}" srcOrd="0" destOrd="0" presId="urn:microsoft.com/office/officeart/2005/8/layout/hierarchy3"/>
    <dgm:cxn modelId="{F4D62964-E3F3-407B-841B-7B748033ECBE}" type="presOf" srcId="{54A4D26D-FE2E-42C3-8009-93C6E204BE95}" destId="{3E70E5AD-633C-4929-92C6-7132C848FE69}" srcOrd="0" destOrd="0" presId="urn:microsoft.com/office/officeart/2005/8/layout/hierarchy3"/>
    <dgm:cxn modelId="{92D0A5D0-E0E3-4BEE-B93F-5874E63EE4FA}" srcId="{FE3AF65C-A502-466A-ACD2-B064866200EF}" destId="{DD7B33E9-EBA6-48CB-80A3-F67F185C8B25}" srcOrd="0" destOrd="0" parTransId="{9691D1FD-37A3-47C8-BEDE-DB594ECF57CD}" sibTransId="{2914092C-5245-48E4-8FEE-7A87B2C36B82}"/>
    <dgm:cxn modelId="{1431FB80-A977-4D48-BCE5-B42E24FAC77A}" type="presOf" srcId="{462F02BD-A574-4D48-B2F9-C8E9D42DB54C}" destId="{628E8FD8-D61A-4F61-A28B-3720C3E071AB}" srcOrd="0" destOrd="0" presId="urn:microsoft.com/office/officeart/2005/8/layout/hierarchy3"/>
    <dgm:cxn modelId="{352F5CB8-70F2-478A-94BA-EA8074F26951}" srcId="{C9B3AEDA-2590-44F9-8F66-935C5C32B7C4}" destId="{7D3F0138-7EED-4987-9E56-B0D1123083D0}" srcOrd="0" destOrd="0" parTransId="{D7C9EBEA-14D1-4DE4-B499-034C9FBDCD9C}" sibTransId="{CAF01733-A2C8-49A8-AB14-2E0ABCEEF4B4}"/>
    <dgm:cxn modelId="{B31985D6-4A22-4986-8C44-77EB9214FADC}" srcId="{030384B7-72F5-466C-8143-1CB54FAD5E8C}" destId="{C9B3AEDA-2590-44F9-8F66-935C5C32B7C4}" srcOrd="0" destOrd="0" parTransId="{DD28234A-70A7-4B59-9572-974E9FA39F28}" sibTransId="{3BFD325C-B92D-40AF-A57E-834D22AF45D9}"/>
    <dgm:cxn modelId="{6249A3B7-8069-4B11-AE76-B1E2D260F564}" type="presOf" srcId="{E0429BC5-9CEC-4C95-AEFE-D5CDD5EF2715}" destId="{003DB50A-ED86-4A0C-A77C-DD84E650AB7F}" srcOrd="0" destOrd="0" presId="urn:microsoft.com/office/officeart/2005/8/layout/hierarchy3"/>
    <dgm:cxn modelId="{E448D8A7-AA59-4021-BA37-6D0517D5DFC3}" type="presOf" srcId="{030384B7-72F5-466C-8143-1CB54FAD5E8C}" destId="{F821E470-9180-44C4-B060-8B1944BB7A29}" srcOrd="0" destOrd="0" presId="urn:microsoft.com/office/officeart/2005/8/layout/hierarchy3"/>
    <dgm:cxn modelId="{A9BB6ACD-5FE0-4508-B5DC-A9B0DFDDCD39}" srcId="{030384B7-72F5-466C-8143-1CB54FAD5E8C}" destId="{FE3AF65C-A502-466A-ACD2-B064866200EF}" srcOrd="1" destOrd="0" parTransId="{70C36A27-E809-4903-95AD-C203B81DC1C8}" sibTransId="{70D0AE42-7599-4CD0-80B1-59D94DDA7324}"/>
    <dgm:cxn modelId="{3998A637-0CAE-4676-B43C-06D43B832597}" srcId="{FE3AF65C-A502-466A-ACD2-B064866200EF}" destId="{54A4D26D-FE2E-42C3-8009-93C6E204BE95}" srcOrd="1" destOrd="0" parTransId="{0CFCEA2B-BCFA-4EB1-AFB8-7D13B659C1A7}" sibTransId="{60F5C4F5-A134-4CFE-898A-4E99EF845A06}"/>
    <dgm:cxn modelId="{724CE963-1C1A-4FE3-BD3E-28370E8808B4}" srcId="{C9B3AEDA-2590-44F9-8F66-935C5C32B7C4}" destId="{F5BDAA5D-9B02-4FAE-8D20-C380E801956B}" srcOrd="1" destOrd="0" parTransId="{E0429BC5-9CEC-4C95-AEFE-D5CDD5EF2715}" sibTransId="{03A1A002-C6DA-40C9-A5F8-040757D5E1B7}"/>
    <dgm:cxn modelId="{0FA42BC2-4D92-4AC8-9AAB-DDCF999FE22F}" type="presOf" srcId="{D7C9EBEA-14D1-4DE4-B499-034C9FBDCD9C}" destId="{AD34A33B-B8B3-4010-9016-A64F4C01DD63}" srcOrd="0" destOrd="0" presId="urn:microsoft.com/office/officeart/2005/8/layout/hierarchy3"/>
    <dgm:cxn modelId="{817BB570-E582-47DB-9CD4-2008009E878B}" type="presOf" srcId="{7D3F0138-7EED-4987-9E56-B0D1123083D0}" destId="{1778945E-7350-4BF6-A532-977FB44A004D}" srcOrd="0" destOrd="0" presId="urn:microsoft.com/office/officeart/2005/8/layout/hierarchy3"/>
    <dgm:cxn modelId="{A898A1EA-B229-4155-ADC1-881AD403582E}" type="presOf" srcId="{C9B3AEDA-2590-44F9-8F66-935C5C32B7C4}" destId="{158980A1-4751-4780-9D96-930360C58F2B}" srcOrd="1" destOrd="0" presId="urn:microsoft.com/office/officeart/2005/8/layout/hierarchy3"/>
    <dgm:cxn modelId="{C9CD93AE-D954-4BD8-A3CA-6B9F54D69B7B}" srcId="{FE3AF65C-A502-466A-ACD2-B064866200EF}" destId="{E5FBD169-C836-4095-9DE2-871709E39C47}" srcOrd="2" destOrd="0" parTransId="{462F02BD-A574-4D48-B2F9-C8E9D42DB54C}" sibTransId="{6B4B9EB6-59F2-47BF-A5EC-9DB0D6EF0DA0}"/>
    <dgm:cxn modelId="{2C7B9129-2722-4C6D-8B4B-A352EBB6531D}" type="presOf" srcId="{C9B3AEDA-2590-44F9-8F66-935C5C32B7C4}" destId="{EC66DEE4-EB03-4043-ABC7-1E7B3D8F1533}" srcOrd="0" destOrd="0" presId="urn:microsoft.com/office/officeart/2005/8/layout/hierarchy3"/>
    <dgm:cxn modelId="{141CD113-BCC4-408A-84F0-150DAAB6BA1E}" type="presOf" srcId="{FE3AF65C-A502-466A-ACD2-B064866200EF}" destId="{68A8F02B-0D06-423D-AB09-1421A9116DC9}" srcOrd="1" destOrd="0" presId="urn:microsoft.com/office/officeart/2005/8/layout/hierarchy3"/>
    <dgm:cxn modelId="{409B9B9A-33E3-4113-8076-1C32AAB86A63}" type="presOf" srcId="{0CFCEA2B-BCFA-4EB1-AFB8-7D13B659C1A7}" destId="{B74E19D5-2562-4D99-8EF8-8C90F2DECE54}" srcOrd="0" destOrd="0" presId="urn:microsoft.com/office/officeart/2005/8/layout/hierarchy3"/>
    <dgm:cxn modelId="{A9B7610A-DFC0-483F-BDFB-04B4F1A4F92C}" type="presOf" srcId="{F5BDAA5D-9B02-4FAE-8D20-C380E801956B}" destId="{A2972432-4B34-41C6-9FE0-56DF8A2E8BDE}" srcOrd="0" destOrd="0" presId="urn:microsoft.com/office/officeart/2005/8/layout/hierarchy3"/>
    <dgm:cxn modelId="{81EF8AF2-5837-4D07-A7CA-7FD679D64519}" type="presParOf" srcId="{F821E470-9180-44C4-B060-8B1944BB7A29}" destId="{330C454C-7770-4CFC-81D0-F4E0EEB7BD81}" srcOrd="0" destOrd="0" presId="urn:microsoft.com/office/officeart/2005/8/layout/hierarchy3"/>
    <dgm:cxn modelId="{50F7DA67-E3FB-44C3-B52B-941C33DDD72C}" type="presParOf" srcId="{330C454C-7770-4CFC-81D0-F4E0EEB7BD81}" destId="{197B21FA-69D7-44C4-A329-290E126397EF}" srcOrd="0" destOrd="0" presId="urn:microsoft.com/office/officeart/2005/8/layout/hierarchy3"/>
    <dgm:cxn modelId="{EBF97750-D96C-403C-95F8-578D528B592E}" type="presParOf" srcId="{197B21FA-69D7-44C4-A329-290E126397EF}" destId="{EC66DEE4-EB03-4043-ABC7-1E7B3D8F1533}" srcOrd="0" destOrd="0" presId="urn:microsoft.com/office/officeart/2005/8/layout/hierarchy3"/>
    <dgm:cxn modelId="{0301CF81-50C0-489D-90A5-E5CAD8478279}" type="presParOf" srcId="{197B21FA-69D7-44C4-A329-290E126397EF}" destId="{158980A1-4751-4780-9D96-930360C58F2B}" srcOrd="1" destOrd="0" presId="urn:microsoft.com/office/officeart/2005/8/layout/hierarchy3"/>
    <dgm:cxn modelId="{CEC94DAD-0F26-4166-927D-EB142DDA06D9}" type="presParOf" srcId="{330C454C-7770-4CFC-81D0-F4E0EEB7BD81}" destId="{6D032D78-F8CC-4D85-A533-73F49A00A30F}" srcOrd="1" destOrd="0" presId="urn:microsoft.com/office/officeart/2005/8/layout/hierarchy3"/>
    <dgm:cxn modelId="{FDD22E96-8B90-4FA5-95D5-581939CF0FA1}" type="presParOf" srcId="{6D032D78-F8CC-4D85-A533-73F49A00A30F}" destId="{AD34A33B-B8B3-4010-9016-A64F4C01DD63}" srcOrd="0" destOrd="0" presId="urn:microsoft.com/office/officeart/2005/8/layout/hierarchy3"/>
    <dgm:cxn modelId="{EA26A25F-E227-431B-92FC-E56E624E0BEE}" type="presParOf" srcId="{6D032D78-F8CC-4D85-A533-73F49A00A30F}" destId="{1778945E-7350-4BF6-A532-977FB44A004D}" srcOrd="1" destOrd="0" presId="urn:microsoft.com/office/officeart/2005/8/layout/hierarchy3"/>
    <dgm:cxn modelId="{4ADCD9A9-2828-4F4D-BE42-C26B852AD24E}" type="presParOf" srcId="{6D032D78-F8CC-4D85-A533-73F49A00A30F}" destId="{003DB50A-ED86-4A0C-A77C-DD84E650AB7F}" srcOrd="2" destOrd="0" presId="urn:microsoft.com/office/officeart/2005/8/layout/hierarchy3"/>
    <dgm:cxn modelId="{EB702B1E-0CBC-4107-AFCD-8F2F1878EDA0}" type="presParOf" srcId="{6D032D78-F8CC-4D85-A533-73F49A00A30F}" destId="{A2972432-4B34-41C6-9FE0-56DF8A2E8BDE}" srcOrd="3" destOrd="0" presId="urn:microsoft.com/office/officeart/2005/8/layout/hierarchy3"/>
    <dgm:cxn modelId="{EB7D7BCB-F444-46F8-AE64-F94125C3D1EB}" type="presParOf" srcId="{F821E470-9180-44C4-B060-8B1944BB7A29}" destId="{E0CCAD52-578A-4C4D-9E09-4EF7928ABBF3}" srcOrd="1" destOrd="0" presId="urn:microsoft.com/office/officeart/2005/8/layout/hierarchy3"/>
    <dgm:cxn modelId="{5FB0A017-4062-4D41-BF32-4613FDBB3CD6}" type="presParOf" srcId="{E0CCAD52-578A-4C4D-9E09-4EF7928ABBF3}" destId="{18F25504-1A62-4922-8B92-99D45029F020}" srcOrd="0" destOrd="0" presId="urn:microsoft.com/office/officeart/2005/8/layout/hierarchy3"/>
    <dgm:cxn modelId="{0093CD2D-9370-4232-BBBA-2F966D3E13ED}" type="presParOf" srcId="{18F25504-1A62-4922-8B92-99D45029F020}" destId="{961F74E4-B470-43D4-977E-494E4063FF44}" srcOrd="0" destOrd="0" presId="urn:microsoft.com/office/officeart/2005/8/layout/hierarchy3"/>
    <dgm:cxn modelId="{84CE7371-AF55-49B1-AD50-BA00C7C4E857}" type="presParOf" srcId="{18F25504-1A62-4922-8B92-99D45029F020}" destId="{68A8F02B-0D06-423D-AB09-1421A9116DC9}" srcOrd="1" destOrd="0" presId="urn:microsoft.com/office/officeart/2005/8/layout/hierarchy3"/>
    <dgm:cxn modelId="{8C333F64-6E77-4BCA-82A5-964BB8950FFD}" type="presParOf" srcId="{E0CCAD52-578A-4C4D-9E09-4EF7928ABBF3}" destId="{96B8DD9D-DB67-44D8-BF0A-2580A674FFDA}" srcOrd="1" destOrd="0" presId="urn:microsoft.com/office/officeart/2005/8/layout/hierarchy3"/>
    <dgm:cxn modelId="{F675ED8C-AA17-4083-83DC-E1B099AC51C8}" type="presParOf" srcId="{96B8DD9D-DB67-44D8-BF0A-2580A674FFDA}" destId="{71170F43-E6AD-4E8E-BFB8-06F47E235E86}" srcOrd="0" destOrd="0" presId="urn:microsoft.com/office/officeart/2005/8/layout/hierarchy3"/>
    <dgm:cxn modelId="{50B90864-6C79-4951-A688-10BE7743A0B9}" type="presParOf" srcId="{96B8DD9D-DB67-44D8-BF0A-2580A674FFDA}" destId="{79FCBC78-491B-45A6-A150-E15919F035FD}" srcOrd="1" destOrd="0" presId="urn:microsoft.com/office/officeart/2005/8/layout/hierarchy3"/>
    <dgm:cxn modelId="{C93DC4E6-DC3F-4979-A31A-B0C1E478E406}" type="presParOf" srcId="{96B8DD9D-DB67-44D8-BF0A-2580A674FFDA}" destId="{B74E19D5-2562-4D99-8EF8-8C90F2DECE54}" srcOrd="2" destOrd="0" presId="urn:microsoft.com/office/officeart/2005/8/layout/hierarchy3"/>
    <dgm:cxn modelId="{EBCF9811-34D3-4499-91A2-1BE260FA1358}" type="presParOf" srcId="{96B8DD9D-DB67-44D8-BF0A-2580A674FFDA}" destId="{3E70E5AD-633C-4929-92C6-7132C848FE69}" srcOrd="3" destOrd="0" presId="urn:microsoft.com/office/officeart/2005/8/layout/hierarchy3"/>
    <dgm:cxn modelId="{ABA4A792-0672-4404-81A8-0D582306EFE2}" type="presParOf" srcId="{96B8DD9D-DB67-44D8-BF0A-2580A674FFDA}" destId="{628E8FD8-D61A-4F61-A28B-3720C3E071AB}" srcOrd="4" destOrd="0" presId="urn:microsoft.com/office/officeart/2005/8/layout/hierarchy3"/>
    <dgm:cxn modelId="{6824B281-25CB-4E83-900C-4C31D40B08BC}" type="presParOf" srcId="{96B8DD9D-DB67-44D8-BF0A-2580A674FFDA}" destId="{77ACBAFF-D680-4CCD-A68C-3EFAF06460FC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DF801E-0946-4F93-BE51-CDF2DBC1AB17}">
      <dsp:nvSpPr>
        <dsp:cNvPr id="0" name=""/>
        <dsp:cNvSpPr/>
      </dsp:nvSpPr>
      <dsp:spPr>
        <a:xfrm rot="5400000">
          <a:off x="4655539" y="-2835131"/>
          <a:ext cx="721369" cy="6575072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  </a:t>
          </a:r>
          <a:r>
            <a:rPr lang="en-US" sz="2400" b="1" kern="1200" dirty="0" err="1" smtClean="0"/>
            <a:t>Koordinasi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dan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kemitraan</a:t>
          </a:r>
          <a:r>
            <a:rPr lang="en-US" sz="2400" b="1" kern="1200" dirty="0" smtClean="0"/>
            <a:t> dg </a:t>
          </a:r>
          <a:r>
            <a:rPr lang="en-US" sz="2400" b="1" kern="1200" dirty="0" err="1" smtClean="0"/>
            <a:t>semua</a:t>
          </a:r>
          <a:r>
            <a:rPr lang="en-US" sz="2400" b="1" kern="1200" dirty="0" smtClean="0"/>
            <a:t>  </a:t>
          </a:r>
          <a:br>
            <a:rPr lang="en-US" sz="2400" b="1" kern="1200" dirty="0" smtClean="0"/>
          </a:br>
          <a:r>
            <a:rPr lang="en-US" sz="2400" b="1" kern="1200" dirty="0" smtClean="0"/>
            <a:t>    </a:t>
          </a:r>
          <a:r>
            <a:rPr lang="en-US" sz="2400" b="1" kern="1200" dirty="0" err="1" smtClean="0"/>
            <a:t>pemangku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kepentingan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di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setiap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lini</a:t>
          </a:r>
          <a:r>
            <a:rPr lang="en-US" sz="2400" b="1" kern="1200" dirty="0" smtClean="0"/>
            <a:t>  </a:t>
          </a:r>
          <a:endParaRPr lang="en-US" b="1" kern="1200" dirty="0"/>
        </a:p>
      </dsp:txBody>
      <dsp:txXfrm rot="-5400000">
        <a:off x="1728688" y="126934"/>
        <a:ext cx="6539858" cy="650941"/>
      </dsp:txXfrm>
    </dsp:sp>
    <dsp:sp modelId="{471F7281-6033-462D-8686-B0D656AFA9C7}">
      <dsp:nvSpPr>
        <dsp:cNvPr id="0" name=""/>
        <dsp:cNvSpPr/>
      </dsp:nvSpPr>
      <dsp:spPr>
        <a:xfrm>
          <a:off x="687" y="1548"/>
          <a:ext cx="1728000" cy="901712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PILAR 1</a:t>
          </a:r>
          <a:endParaRPr lang="en-US" sz="2800" b="1" kern="1200" dirty="0"/>
        </a:p>
      </dsp:txBody>
      <dsp:txXfrm>
        <a:off x="44705" y="45566"/>
        <a:ext cx="1639964" cy="813676"/>
      </dsp:txXfrm>
    </dsp:sp>
    <dsp:sp modelId="{A8042473-8D85-475A-9B8A-F2FC3AD1DE25}">
      <dsp:nvSpPr>
        <dsp:cNvPr id="0" name=""/>
        <dsp:cNvSpPr/>
      </dsp:nvSpPr>
      <dsp:spPr>
        <a:xfrm rot="5400000">
          <a:off x="4582355" y="-1867116"/>
          <a:ext cx="721369" cy="6532637"/>
        </a:xfrm>
        <a:prstGeom prst="round2SameRect">
          <a:avLst/>
        </a:prstGeom>
        <a:solidFill>
          <a:srgbClr val="9AE6A8">
            <a:alpha val="89804"/>
          </a:srgb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400" b="1" kern="1200" dirty="0" err="1" smtClean="0"/>
            <a:t>Peran</a:t>
          </a:r>
          <a:r>
            <a:rPr lang="fi-FI" sz="2400" b="1" kern="1200" dirty="0" smtClean="0"/>
            <a:t> </a:t>
          </a:r>
          <a:r>
            <a:rPr lang="fi-FI" sz="2400" b="1" kern="1200" dirty="0" err="1" smtClean="0"/>
            <a:t>Aktif</a:t>
          </a:r>
          <a:r>
            <a:rPr lang="fi-FI" sz="2400" b="1" kern="1200" dirty="0" smtClean="0"/>
            <a:t> </a:t>
          </a:r>
          <a:r>
            <a:rPr lang="fi-FI" sz="2400" b="1" kern="1200" dirty="0" err="1" smtClean="0"/>
            <a:t>Komunitas</a:t>
          </a:r>
          <a:r>
            <a:rPr lang="fi-FI" sz="2400" b="1" kern="1200" dirty="0" smtClean="0"/>
            <a:t>, ODHA dan Keluarga</a:t>
          </a:r>
          <a:endParaRPr lang="en-US" sz="2400" b="1" kern="1200" dirty="0"/>
        </a:p>
      </dsp:txBody>
      <dsp:txXfrm rot="-5400000">
        <a:off x="1676721" y="1073732"/>
        <a:ext cx="6497423" cy="650941"/>
      </dsp:txXfrm>
    </dsp:sp>
    <dsp:sp modelId="{A1F6B520-BD3B-4C49-8B47-4DC2365C129B}">
      <dsp:nvSpPr>
        <dsp:cNvPr id="0" name=""/>
        <dsp:cNvSpPr/>
      </dsp:nvSpPr>
      <dsp:spPr>
        <a:xfrm>
          <a:off x="687" y="948346"/>
          <a:ext cx="1734310" cy="901712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PILAR 2</a:t>
          </a:r>
          <a:endParaRPr lang="en-US" sz="2700" b="1" kern="1200" dirty="0"/>
        </a:p>
      </dsp:txBody>
      <dsp:txXfrm>
        <a:off x="44705" y="992364"/>
        <a:ext cx="1646274" cy="813676"/>
      </dsp:txXfrm>
    </dsp:sp>
    <dsp:sp modelId="{05D694F8-14AA-480D-9A54-5F82F6772CB1}">
      <dsp:nvSpPr>
        <dsp:cNvPr id="0" name=""/>
        <dsp:cNvSpPr/>
      </dsp:nvSpPr>
      <dsp:spPr>
        <a:xfrm rot="5400000">
          <a:off x="4641775" y="-921460"/>
          <a:ext cx="721369" cy="6534923"/>
        </a:xfrm>
        <a:prstGeom prst="round2Same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400" b="1" kern="1200" dirty="0" smtClean="0"/>
            <a:t>Pelayanan terintegrasi dan terdesentralisasi  sesuai kondisi epidemiologi setempat </a:t>
          </a:r>
          <a:endParaRPr lang="en-US" sz="2400" b="1" kern="1200" dirty="0"/>
        </a:p>
      </dsp:txBody>
      <dsp:txXfrm rot="-5400000">
        <a:off x="1734998" y="2020531"/>
        <a:ext cx="6499709" cy="650941"/>
      </dsp:txXfrm>
    </dsp:sp>
    <dsp:sp modelId="{15D80F77-749A-4881-943D-E5E06A8198E6}">
      <dsp:nvSpPr>
        <dsp:cNvPr id="0" name=""/>
        <dsp:cNvSpPr/>
      </dsp:nvSpPr>
      <dsp:spPr>
        <a:xfrm>
          <a:off x="687" y="1895144"/>
          <a:ext cx="1734310" cy="901712"/>
        </a:xfrm>
        <a:prstGeom prst="roundRect">
          <a:avLst/>
        </a:prstGeom>
        <a:solidFill>
          <a:srgbClr val="7A15C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PILAR 3</a:t>
          </a:r>
          <a:endParaRPr lang="en-US" sz="2700" b="1" kern="1200" dirty="0"/>
        </a:p>
      </dsp:txBody>
      <dsp:txXfrm>
        <a:off x="44705" y="1939162"/>
        <a:ext cx="1646274" cy="813676"/>
      </dsp:txXfrm>
    </dsp:sp>
    <dsp:sp modelId="{307BBEF9-59AD-4BCA-9CFC-F4E914371754}">
      <dsp:nvSpPr>
        <dsp:cNvPr id="0" name=""/>
        <dsp:cNvSpPr/>
      </dsp:nvSpPr>
      <dsp:spPr>
        <a:xfrm rot="5400000">
          <a:off x="4641775" y="25337"/>
          <a:ext cx="721369" cy="6534923"/>
        </a:xfrm>
        <a:prstGeom prst="round2SameRect">
          <a:avLst/>
        </a:prstGeom>
        <a:solidFill>
          <a:srgbClr val="BBEBF1">
            <a:alpha val="89804"/>
          </a:srgb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err="1" smtClean="0"/>
            <a:t>Paket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layanan</a:t>
          </a:r>
          <a:r>
            <a:rPr lang="en-US" sz="2400" b="1" kern="1200" dirty="0" smtClean="0"/>
            <a:t> HIV </a:t>
          </a:r>
          <a:r>
            <a:rPr lang="en-US" sz="2400" b="1" kern="1200" dirty="0" err="1" smtClean="0"/>
            <a:t>komprehensif</a:t>
          </a:r>
          <a:r>
            <a:rPr lang="en-US" sz="2400" b="1" kern="1200" dirty="0" smtClean="0"/>
            <a:t> yang </a:t>
          </a:r>
          <a:r>
            <a:rPr lang="en-US" sz="2400" b="1" kern="1200" dirty="0" err="1" smtClean="0"/>
            <a:t>berkesinambungan</a:t>
          </a:r>
          <a:endParaRPr lang="en-US" sz="2400" b="1" kern="1200" dirty="0"/>
        </a:p>
      </dsp:txBody>
      <dsp:txXfrm rot="-5400000">
        <a:off x="1734998" y="2967328"/>
        <a:ext cx="6499709" cy="650941"/>
      </dsp:txXfrm>
    </dsp:sp>
    <dsp:sp modelId="{B67F8ADB-DA2E-4EC6-B9E5-C6F755536232}">
      <dsp:nvSpPr>
        <dsp:cNvPr id="0" name=""/>
        <dsp:cNvSpPr/>
      </dsp:nvSpPr>
      <dsp:spPr>
        <a:xfrm>
          <a:off x="687" y="2841942"/>
          <a:ext cx="1734310" cy="901712"/>
        </a:xfrm>
        <a:prstGeom prst="roundRect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PILAR 4</a:t>
          </a:r>
          <a:endParaRPr lang="en-US" sz="2700" b="1" kern="1200" dirty="0"/>
        </a:p>
      </dsp:txBody>
      <dsp:txXfrm>
        <a:off x="44705" y="2885960"/>
        <a:ext cx="1646274" cy="813676"/>
      </dsp:txXfrm>
    </dsp:sp>
    <dsp:sp modelId="{2887F831-C3EF-4758-BECD-22FA09915847}">
      <dsp:nvSpPr>
        <dsp:cNvPr id="0" name=""/>
        <dsp:cNvSpPr/>
      </dsp:nvSpPr>
      <dsp:spPr>
        <a:xfrm rot="5400000">
          <a:off x="4641775" y="972135"/>
          <a:ext cx="721369" cy="6534923"/>
        </a:xfrm>
        <a:prstGeom prst="round2SameRect">
          <a:avLst/>
        </a:prstGeom>
        <a:solidFill>
          <a:srgbClr val="FFB181">
            <a:alpha val="89804"/>
          </a:srgbClr>
        </a:solidFill>
        <a:ln w="190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2400" b="1" kern="1200" dirty="0" smtClean="0"/>
            <a:t>Sistem rujukan dan jejaring kerja </a:t>
          </a:r>
          <a:endParaRPr lang="en-US" sz="2400" b="1" kern="1200" dirty="0"/>
        </a:p>
      </dsp:txBody>
      <dsp:txXfrm rot="-5400000">
        <a:off x="1734998" y="3914126"/>
        <a:ext cx="6499709" cy="650941"/>
      </dsp:txXfrm>
    </dsp:sp>
    <dsp:sp modelId="{B98B052E-427F-4D69-8F00-7207D369C4FF}">
      <dsp:nvSpPr>
        <dsp:cNvPr id="0" name=""/>
        <dsp:cNvSpPr/>
      </dsp:nvSpPr>
      <dsp:spPr>
        <a:xfrm>
          <a:off x="687" y="3788740"/>
          <a:ext cx="1734310" cy="901712"/>
        </a:xfrm>
        <a:prstGeom prst="roundRect">
          <a:avLst/>
        </a:prstGeom>
        <a:solidFill>
          <a:srgbClr val="FF780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PILAR 5</a:t>
          </a:r>
          <a:endParaRPr lang="en-US" sz="2700" b="1" kern="1200" dirty="0"/>
        </a:p>
      </dsp:txBody>
      <dsp:txXfrm>
        <a:off x="44705" y="3832758"/>
        <a:ext cx="1646274" cy="813676"/>
      </dsp:txXfrm>
    </dsp:sp>
    <dsp:sp modelId="{BA7A34AB-3F94-40B8-AF71-126F3913EFA8}">
      <dsp:nvSpPr>
        <dsp:cNvPr id="0" name=""/>
        <dsp:cNvSpPr/>
      </dsp:nvSpPr>
      <dsp:spPr>
        <a:xfrm rot="5400000">
          <a:off x="4659370" y="1901338"/>
          <a:ext cx="721369" cy="6570113"/>
        </a:xfrm>
        <a:prstGeom prst="round2SameRect">
          <a:avLst/>
        </a:prstGeom>
        <a:solidFill>
          <a:srgbClr val="FAE1DE">
            <a:alpha val="89804"/>
          </a:srgb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A</a:t>
          </a:r>
          <a:r>
            <a:rPr lang="fi-FI" sz="2400" b="1" kern="1200" dirty="0" smtClean="0"/>
            <a:t>kses layanan terjamin</a:t>
          </a:r>
          <a:endParaRPr lang="en-US" sz="2400" b="1" kern="1200" dirty="0"/>
        </a:p>
      </dsp:txBody>
      <dsp:txXfrm rot="-5400000">
        <a:off x="1734998" y="4860924"/>
        <a:ext cx="6534899" cy="650941"/>
      </dsp:txXfrm>
    </dsp:sp>
    <dsp:sp modelId="{80DB6352-65A4-4F65-AE17-F2AEC1DA3280}">
      <dsp:nvSpPr>
        <dsp:cNvPr id="0" name=""/>
        <dsp:cNvSpPr/>
      </dsp:nvSpPr>
      <dsp:spPr>
        <a:xfrm>
          <a:off x="687" y="4735538"/>
          <a:ext cx="1734310" cy="901712"/>
        </a:xfrm>
        <a:prstGeom prst="roundRect">
          <a:avLst/>
        </a:prstGeom>
        <a:solidFill>
          <a:srgbClr val="DF332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PILAR 6</a:t>
          </a:r>
          <a:endParaRPr lang="en-US" sz="2700" b="1" kern="1200" dirty="0"/>
        </a:p>
      </dsp:txBody>
      <dsp:txXfrm>
        <a:off x="44705" y="4779556"/>
        <a:ext cx="1646274" cy="8136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6DEE4-EB03-4043-ABC7-1E7B3D8F1533}">
      <dsp:nvSpPr>
        <dsp:cNvPr id="0" name=""/>
        <dsp:cNvSpPr/>
      </dsp:nvSpPr>
      <dsp:spPr>
        <a:xfrm>
          <a:off x="990598" y="827"/>
          <a:ext cx="2309366" cy="1154683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SENTRALISASI</a:t>
          </a:r>
          <a:endParaRPr lang="en-US" sz="1900" kern="1200" dirty="0"/>
        </a:p>
      </dsp:txBody>
      <dsp:txXfrm>
        <a:off x="1024418" y="34647"/>
        <a:ext cx="2241726" cy="1087043"/>
      </dsp:txXfrm>
    </dsp:sp>
    <dsp:sp modelId="{AD34A33B-B8B3-4010-9016-A64F4C01DD63}">
      <dsp:nvSpPr>
        <dsp:cNvPr id="0" name=""/>
        <dsp:cNvSpPr/>
      </dsp:nvSpPr>
      <dsp:spPr>
        <a:xfrm>
          <a:off x="1221534" y="1155510"/>
          <a:ext cx="230936" cy="8660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6012"/>
              </a:lnTo>
              <a:lnTo>
                <a:pt x="230936" y="86601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78945E-7350-4BF6-A532-977FB44A004D}">
      <dsp:nvSpPr>
        <dsp:cNvPr id="0" name=""/>
        <dsp:cNvSpPr/>
      </dsp:nvSpPr>
      <dsp:spPr>
        <a:xfrm>
          <a:off x="1452471" y="1444181"/>
          <a:ext cx="2562768" cy="1154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Berdasarkan</a:t>
          </a:r>
          <a:r>
            <a:rPr lang="en-US" sz="1800" kern="1200" dirty="0" smtClean="0"/>
            <a:t> LBHA </a:t>
          </a:r>
          <a:r>
            <a:rPr lang="en-US" sz="1800" kern="1200" dirty="0" err="1" smtClean="0"/>
            <a:t>dari</a:t>
          </a:r>
          <a:r>
            <a:rPr lang="en-US" sz="1800" kern="1200" dirty="0" smtClean="0"/>
            <a:t> RS </a:t>
          </a:r>
          <a:r>
            <a:rPr lang="en-US" sz="1800" kern="1200" dirty="0" err="1" smtClean="0"/>
            <a:t>ke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Subdit</a:t>
          </a:r>
          <a:r>
            <a:rPr lang="en-US" sz="1800" kern="1200" dirty="0" smtClean="0"/>
            <a:t> AIDS</a:t>
          </a:r>
          <a:endParaRPr lang="en-US" sz="1800" kern="1200" dirty="0"/>
        </a:p>
      </dsp:txBody>
      <dsp:txXfrm>
        <a:off x="1486291" y="1478001"/>
        <a:ext cx="2495128" cy="1087043"/>
      </dsp:txXfrm>
    </dsp:sp>
    <dsp:sp modelId="{003DB50A-ED86-4A0C-A77C-DD84E650AB7F}">
      <dsp:nvSpPr>
        <dsp:cNvPr id="0" name=""/>
        <dsp:cNvSpPr/>
      </dsp:nvSpPr>
      <dsp:spPr>
        <a:xfrm>
          <a:off x="1221534" y="1155510"/>
          <a:ext cx="230936" cy="2309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9366"/>
              </a:lnTo>
              <a:lnTo>
                <a:pt x="230936" y="230936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972432-4B34-41C6-9FE0-56DF8A2E8BDE}">
      <dsp:nvSpPr>
        <dsp:cNvPr id="0" name=""/>
        <dsp:cNvSpPr/>
      </dsp:nvSpPr>
      <dsp:spPr>
        <a:xfrm>
          <a:off x="1452471" y="2887535"/>
          <a:ext cx="2663770" cy="1154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Obat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didrop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langsung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dari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gudang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pusat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ke</a:t>
          </a:r>
          <a:r>
            <a:rPr lang="en-US" sz="1600" kern="1200" dirty="0" smtClean="0"/>
            <a:t> RS</a:t>
          </a:r>
          <a:endParaRPr lang="en-US" sz="1600" kern="1200" dirty="0"/>
        </a:p>
      </dsp:txBody>
      <dsp:txXfrm>
        <a:off x="1486291" y="2921355"/>
        <a:ext cx="2596130" cy="1087043"/>
      </dsp:txXfrm>
    </dsp:sp>
    <dsp:sp modelId="{961F74E4-B470-43D4-977E-494E4063FF44}">
      <dsp:nvSpPr>
        <dsp:cNvPr id="0" name=""/>
        <dsp:cNvSpPr/>
      </dsp:nvSpPr>
      <dsp:spPr>
        <a:xfrm>
          <a:off x="4231710" y="827"/>
          <a:ext cx="2309366" cy="1154683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DESENTRALISASI</a:t>
          </a:r>
          <a:endParaRPr lang="en-US" sz="1900" kern="1200" dirty="0"/>
        </a:p>
      </dsp:txBody>
      <dsp:txXfrm>
        <a:off x="4265530" y="34647"/>
        <a:ext cx="2241726" cy="1087043"/>
      </dsp:txXfrm>
    </dsp:sp>
    <dsp:sp modelId="{71170F43-E6AD-4E8E-BFB8-06F47E235E86}">
      <dsp:nvSpPr>
        <dsp:cNvPr id="0" name=""/>
        <dsp:cNvSpPr/>
      </dsp:nvSpPr>
      <dsp:spPr>
        <a:xfrm>
          <a:off x="4462646" y="1155510"/>
          <a:ext cx="230936" cy="8660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6012"/>
              </a:lnTo>
              <a:lnTo>
                <a:pt x="230936" y="86601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CBC78-491B-45A6-A150-E15919F035FD}">
      <dsp:nvSpPr>
        <dsp:cNvPr id="0" name=""/>
        <dsp:cNvSpPr/>
      </dsp:nvSpPr>
      <dsp:spPr>
        <a:xfrm>
          <a:off x="4693583" y="1444181"/>
          <a:ext cx="3204624" cy="1154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Gudang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pusat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droping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stok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gudang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provinsi</a:t>
          </a:r>
          <a:r>
            <a:rPr lang="en-US" sz="1800" kern="1200" dirty="0" smtClean="0"/>
            <a:t> / </a:t>
          </a:r>
          <a:r>
            <a:rPr lang="en-US" sz="1800" kern="1200" dirty="0" err="1" smtClean="0"/>
            <a:t>gudang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alternatif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provinsi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setiap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triwulan</a:t>
          </a:r>
          <a:endParaRPr lang="en-US" sz="1800" kern="1200" dirty="0"/>
        </a:p>
      </dsp:txBody>
      <dsp:txXfrm>
        <a:off x="4727403" y="1478001"/>
        <a:ext cx="3136984" cy="1087043"/>
      </dsp:txXfrm>
    </dsp:sp>
    <dsp:sp modelId="{B74E19D5-2562-4D99-8EF8-8C90F2DECE54}">
      <dsp:nvSpPr>
        <dsp:cNvPr id="0" name=""/>
        <dsp:cNvSpPr/>
      </dsp:nvSpPr>
      <dsp:spPr>
        <a:xfrm>
          <a:off x="4462646" y="1155510"/>
          <a:ext cx="230936" cy="2309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9366"/>
              </a:lnTo>
              <a:lnTo>
                <a:pt x="230936" y="230936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70E5AD-633C-4929-92C6-7132C848FE69}">
      <dsp:nvSpPr>
        <dsp:cNvPr id="0" name=""/>
        <dsp:cNvSpPr/>
      </dsp:nvSpPr>
      <dsp:spPr>
        <a:xfrm>
          <a:off x="4693583" y="2887535"/>
          <a:ext cx="3204624" cy="1154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LBPHA </a:t>
          </a:r>
          <a:r>
            <a:rPr lang="en-US" sz="1800" kern="1200" dirty="0" err="1" smtClean="0"/>
            <a:t>dari</a:t>
          </a:r>
          <a:r>
            <a:rPr lang="en-US" sz="1800" kern="1200" dirty="0" smtClean="0"/>
            <a:t> RS </a:t>
          </a:r>
          <a:r>
            <a:rPr lang="en-US" sz="1800" kern="1200" dirty="0" err="1" smtClean="0"/>
            <a:t>dikirim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Dinkes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Prov</a:t>
          </a:r>
          <a:endParaRPr lang="en-US" sz="1800" kern="1200" dirty="0"/>
        </a:p>
      </dsp:txBody>
      <dsp:txXfrm>
        <a:off x="4727403" y="2921355"/>
        <a:ext cx="3136984" cy="1087043"/>
      </dsp:txXfrm>
    </dsp:sp>
    <dsp:sp modelId="{628E8FD8-D61A-4F61-A28B-3720C3E071AB}">
      <dsp:nvSpPr>
        <dsp:cNvPr id="0" name=""/>
        <dsp:cNvSpPr/>
      </dsp:nvSpPr>
      <dsp:spPr>
        <a:xfrm>
          <a:off x="4462646" y="1155510"/>
          <a:ext cx="230936" cy="3752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2719"/>
              </a:lnTo>
              <a:lnTo>
                <a:pt x="230936" y="375271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ACBAFF-D680-4CCD-A68C-3EFAF06460FC}">
      <dsp:nvSpPr>
        <dsp:cNvPr id="0" name=""/>
        <dsp:cNvSpPr/>
      </dsp:nvSpPr>
      <dsp:spPr>
        <a:xfrm>
          <a:off x="4693583" y="4330889"/>
          <a:ext cx="3307418" cy="1154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Obat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didrop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dari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gudang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Dinkes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Prov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ke</a:t>
          </a:r>
          <a:r>
            <a:rPr lang="en-US" sz="1800" kern="1200" dirty="0" smtClean="0"/>
            <a:t> RS</a:t>
          </a:r>
          <a:endParaRPr lang="en-US" sz="1800" kern="1200" dirty="0"/>
        </a:p>
      </dsp:txBody>
      <dsp:txXfrm>
        <a:off x="4727403" y="4364709"/>
        <a:ext cx="3239778" cy="1087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8DF0B-5CD1-42D3-A706-AD256F3CCD69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39B10-5C9B-4444-8CFD-B48CF03C444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801081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d-ID" b="1" i="1" smtClean="0"/>
              <a:t>Saudara-saudara,</a:t>
            </a:r>
            <a:endParaRPr lang="en-US" b="1" i="1" smtClean="0"/>
          </a:p>
          <a:p>
            <a:endParaRPr lang="en-US" smtClean="0"/>
          </a:p>
          <a:p>
            <a:r>
              <a:rPr lang="id-ID" smtClean="0"/>
              <a:t>Estimasi Kementerian Kesehatan pada tahun 2012 menunjukkan bahwa prevalensi HIV di Indonesia - selain Tanah Papua – adalah sebesar 0,4%. Prevalensi Tanah Papua diestimasi sebesar 2,3%, sehingga  Tanah Papua telah berada dalam   </a:t>
            </a:r>
            <a:r>
              <a:rPr lang="id-ID" b="1" i="1" smtClean="0"/>
              <a:t>Epidemi HIV Meluas</a:t>
            </a:r>
            <a:r>
              <a:rPr lang="id-ID" smtClean="0"/>
              <a:t>. sedangkan di provinsi lainnya berada dalam </a:t>
            </a:r>
            <a:r>
              <a:rPr lang="id-ID" b="1" i="1" smtClean="0"/>
              <a:t>Epidemi HIV Terkonsentrasi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E7280A-BE59-4283-84D6-47B811BEF1C2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3320">
              <a:spcBef>
                <a:spcPct val="0"/>
              </a:spcBef>
            </a:pPr>
            <a:r>
              <a:rPr lang="id-ID" dirty="0" smtClean="0"/>
              <a:t>Hasil pemodelan matematika pada tahun 2012 menunjukkan pergeseran jumlah infeksi baru HIV dari pengguna napza  suntik pada transmisi seksual - terutama pada Lelaki Seks Lelaki (LSL) dan perempuan risiko rendah. </a:t>
            </a:r>
            <a:endParaRPr lang="en-US" dirty="0" smtClean="0"/>
          </a:p>
          <a:p>
            <a:pPr defTabSz="913320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BBEAD3-5398-4E2D-A024-8A002D21F791}" type="slidenum">
              <a:rPr lang="id-ID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d-ID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d-ID" smtClean="0"/>
              <a:t>Dari seluruh pengidap HIV,  kelompok usia 25-49 tahun merupakan kelompok yang terbanyak mengidap HIV, yaitu 72,3% - diikuti kelompok umur 20-24 tahun, sebesar 15%. Hal ini sangat memprihatinkan, karena  kedua kelompok umur ini adalah kelompok usia produktif dan reproduktif</a:t>
            </a:r>
            <a:r>
              <a:rPr lang="en-US" smtClean="0"/>
              <a:t> yang bila hamil atau isterinya hamil dapat menularkan HIV dari ibu ke bayi yang dikandungnya 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8BE982-0B22-447A-A22F-54A5A80EA2A9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 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AE1F4F-2047-4294-A7E6-D23C5324948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id-ID" dirty="0" smtClean="0"/>
              <a:t>Tujuan pengendalian HIV AIDS, mengacu pada deklarasi UNAIDS, yakni Getting Three Zeroes :</a:t>
            </a:r>
          </a:p>
          <a:p>
            <a:pPr marL="228600" indent="-228600">
              <a:buFontTx/>
              <a:buAutoNum type="arabicPeriod"/>
              <a:defRPr/>
            </a:pPr>
            <a:r>
              <a:rPr lang="id-ID" dirty="0" smtClean="0"/>
              <a:t>Zero New Infection</a:t>
            </a:r>
          </a:p>
          <a:p>
            <a:pPr marL="228600" indent="-228600">
              <a:buFontTx/>
              <a:buAutoNum type="arabicPeriod"/>
              <a:defRPr/>
            </a:pPr>
            <a:r>
              <a:rPr lang="id-ID" dirty="0" smtClean="0"/>
              <a:t>Zero AIDS related death</a:t>
            </a:r>
          </a:p>
          <a:p>
            <a:pPr marL="228600" indent="-228600">
              <a:buFontTx/>
              <a:buAutoNum type="arabicPeriod"/>
              <a:defRPr/>
            </a:pPr>
            <a:r>
              <a:rPr lang="id-ID" dirty="0" smtClean="0"/>
              <a:t>Zero Stigma and Discrimination</a:t>
            </a:r>
          </a:p>
          <a:p>
            <a:pPr marL="228600" indent="-228600">
              <a:buFontTx/>
              <a:buAutoNum type="arabicPeriod"/>
              <a:defRPr/>
            </a:pPr>
            <a:endParaRPr lang="id-ID" dirty="0" smtClean="0"/>
          </a:p>
          <a:p>
            <a:pPr marL="228600" indent="-228600">
              <a:defRPr/>
            </a:pPr>
            <a:r>
              <a:rPr lang="id-ID" dirty="0" smtClean="0"/>
              <a:t>Semua ini bertujuan untuk meningkatkan kualitas hidup ODHA</a:t>
            </a:r>
            <a:endParaRPr lang="id-ID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FE03F63-DFB7-4B66-92B0-4EC9AF7366FE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err="1" smtClean="0">
                <a:ea typeface="ＭＳ Ｐゴシック" pitchFamily="34" charset="-128"/>
              </a:rPr>
              <a:t>Pada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Layanan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Komprehensif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Berkesinambungan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ketiga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unsur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utama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yaitu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layanan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kesehatan</a:t>
            </a:r>
            <a:r>
              <a:rPr lang="en-US" dirty="0" smtClean="0">
                <a:ea typeface="ＭＳ Ｐゴシック" pitchFamily="34" charset="-128"/>
              </a:rPr>
              <a:t> ( Primer, </a:t>
            </a:r>
            <a:r>
              <a:rPr lang="en-US" dirty="0" err="1" smtClean="0">
                <a:ea typeface="ＭＳ Ｐゴシック" pitchFamily="34" charset="-128"/>
              </a:rPr>
              <a:t>sekunder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dan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tersier</a:t>
            </a:r>
            <a:r>
              <a:rPr lang="en-US" dirty="0" smtClean="0">
                <a:ea typeface="ＭＳ Ｐゴシック" pitchFamily="34" charset="-128"/>
              </a:rPr>
              <a:t>) </a:t>
            </a:r>
            <a:r>
              <a:rPr lang="en-US" dirty="0" err="1" smtClean="0">
                <a:ea typeface="ＭＳ Ｐゴシック" pitchFamily="34" charset="-128"/>
              </a:rPr>
              <a:t>termasuk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layanan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swasta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maupun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pemerintah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serta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unsur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koordinasi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melalui</a:t>
            </a:r>
            <a:r>
              <a:rPr lang="en-US" dirty="0" smtClean="0">
                <a:ea typeface="ＭＳ Ｐゴシック" pitchFamily="34" charset="-128"/>
              </a:rPr>
              <a:t> KPAD, SKPD </a:t>
            </a:r>
            <a:r>
              <a:rPr lang="en-US" dirty="0" err="1" smtClean="0">
                <a:ea typeface="ＭＳ Ｐゴシック" pitchFamily="34" charset="-128"/>
              </a:rPr>
              <a:t>terkait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dan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unsur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masyarakat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termasuk</a:t>
            </a:r>
            <a:r>
              <a:rPr lang="en-US" dirty="0" smtClean="0">
                <a:ea typeface="ＭＳ Ｐゴシック" pitchFamily="34" charset="-128"/>
              </a:rPr>
              <a:t> LSM, </a:t>
            </a:r>
            <a:r>
              <a:rPr lang="en-US" dirty="0" err="1" smtClean="0">
                <a:ea typeface="ＭＳ Ｐゴシック" pitchFamily="34" charset="-128"/>
              </a:rPr>
              <a:t>Ormas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Organisasi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keagamaan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dan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dukungan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sebaya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merupakan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jejaring</a:t>
            </a:r>
            <a:r>
              <a:rPr lang="en-US" dirty="0" smtClean="0">
                <a:ea typeface="ＭＳ Ｐゴシック" pitchFamily="34" charset="-128"/>
              </a:rPr>
              <a:t> yang </a:t>
            </a:r>
            <a:r>
              <a:rPr lang="en-US" dirty="0" err="1" smtClean="0">
                <a:ea typeface="ＭＳ Ｐゴシック" pitchFamily="34" charset="-128"/>
              </a:rPr>
              <a:t>harus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terkait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bersama</a:t>
            </a:r>
            <a:r>
              <a:rPr lang="en-US" dirty="0" smtClean="0">
                <a:ea typeface="ＭＳ Ｐゴシック" pitchFamily="34" charset="-128"/>
              </a:rPr>
              <a:t>.  </a:t>
            </a:r>
            <a:r>
              <a:rPr lang="en-US" dirty="0" err="1" smtClean="0">
                <a:ea typeface="ＭＳ Ｐゴシック" pitchFamily="34" charset="-128"/>
              </a:rPr>
              <a:t>Sehingga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Conitnuum</a:t>
            </a:r>
            <a:r>
              <a:rPr lang="en-US" dirty="0" smtClean="0">
                <a:ea typeface="ＭＳ Ｐゴシック" pitchFamily="34" charset="-128"/>
              </a:rPr>
              <a:t> of Care </a:t>
            </a:r>
            <a:r>
              <a:rPr lang="en-US" dirty="0" err="1" smtClean="0">
                <a:ea typeface="ＭＳ Ｐゴシック" pitchFamily="34" charset="-128"/>
              </a:rPr>
              <a:t>mulai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dari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preventif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kuratif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rehabilitatif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dapat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terlaksana</a:t>
            </a:r>
            <a:r>
              <a:rPr lang="en-US" dirty="0" smtClean="0">
                <a:ea typeface="ＭＳ Ｐゴシック" pitchFamily="34" charset="-128"/>
              </a:rPr>
              <a:t> yang </a:t>
            </a:r>
            <a:r>
              <a:rPr lang="en-US" dirty="0" err="1" smtClean="0">
                <a:ea typeface="ＭＳ Ｐゴシック" pitchFamily="34" charset="-128"/>
              </a:rPr>
              <a:t>pada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akhirnya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diharapkan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akan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menurunkan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prevalensi</a:t>
            </a:r>
            <a:r>
              <a:rPr lang="en-US" dirty="0" smtClean="0">
                <a:ea typeface="ＭＳ Ｐゴシック" pitchFamily="34" charset="-128"/>
              </a:rPr>
              <a:t> HIV/AIDS</a:t>
            </a:r>
          </a:p>
        </p:txBody>
      </p:sp>
      <p:sp>
        <p:nvSpPr>
          <p:cNvPr id="45060" name="Slide Number Placeholder 3"/>
          <p:cNvSpPr txBox="1">
            <a:spLocks noGrp="1"/>
          </p:cNvSpPr>
          <p:nvPr/>
        </p:nvSpPr>
        <p:spPr bwMode="auto">
          <a:xfrm>
            <a:off x="3883827" y="8684926"/>
            <a:ext cx="2972590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 anchor="b"/>
          <a:lstStyle/>
          <a:p>
            <a:pPr algn="r"/>
            <a:fld id="{5DABDBDD-16FC-475E-96D8-115FB31A2A92}" type="slidenum">
              <a:rPr lang="en-US" sz="1200"/>
              <a:pPr algn="r"/>
              <a:t>13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Selain Penguatan jejaring eksternal, maka dalam pelaksanaan pelayanan Komprehensif Berkesinambungan maka paket pelayanan HIV/AIDS dan STI perlu di integrasikan.  Sebagai contoh seorang IDU dengan program metadon dapat segera mengakses layanan konseling, testing dan Pengobatan dalam waktu yang sama/cepat.  Seorang ibu hamil saat melakukan ANC mendapatkan skrining IMS dan skrining    HIV (bila diperlukan) dalam satu paket layanan ANC.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3526" y="8684624"/>
            <a:ext cx="29733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fld id="{06F9D2AB-9516-4A61-9815-CDD994B0250B}" type="slidenum">
              <a:rPr lang="en-US" altLang="en-US">
                <a:cs typeface="Arial" pitchFamily="34" charset="0"/>
              </a:rPr>
              <a:pPr eaLnBrk="1" hangingPunct="1"/>
              <a:t>23</a:t>
            </a:fld>
            <a:endParaRPr lang="en-US" alt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mtClean="0">
                <a:ea typeface="ＭＳ Ｐゴシック" pitchFamily="34" charset="-128"/>
              </a:rPr>
              <a:t>TDF: Tenofovir</a:t>
            </a:r>
          </a:p>
          <a:p>
            <a:r>
              <a:rPr lang="id-ID" smtClean="0">
                <a:ea typeface="ＭＳ Ｐゴシック" pitchFamily="34" charset="-128"/>
              </a:rPr>
              <a:t>3TC: Lamivudin</a:t>
            </a:r>
          </a:p>
          <a:p>
            <a:r>
              <a:rPr lang="id-ID" smtClean="0">
                <a:ea typeface="ＭＳ Ｐゴシック" pitchFamily="34" charset="-128"/>
              </a:rPr>
              <a:t>EFV: Efavirens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3526" y="8684624"/>
            <a:ext cx="29733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fld id="{6F9A84BB-CB41-4C66-B2FB-4A88ECE0D947}" type="slidenum">
              <a:rPr lang="en-US"/>
              <a:pPr eaLnBrk="1" hangingPunct="1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003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000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dirty="0" smtClean="0">
                <a:ea typeface="ＭＳ Ｐゴシック"/>
                <a:cs typeface="ＭＳ Ｐゴシック"/>
              </a:rPr>
              <a:t>Recognizing this is</a:t>
            </a:r>
            <a:r>
              <a:rPr lang="en-GB" baseline="0" dirty="0" smtClean="0">
                <a:ea typeface="ＭＳ Ｐゴシック"/>
                <a:cs typeface="ＭＳ Ｐゴシック"/>
              </a:rPr>
              <a:t> an addition to other prevention strategies that work. Today’s talk will focus on oral </a:t>
            </a:r>
            <a:r>
              <a:rPr lang="en-GB" baseline="0" dirty="0" err="1" smtClean="0">
                <a:ea typeface="ＭＳ Ｐゴシック"/>
                <a:cs typeface="ＭＳ Ｐゴシック"/>
              </a:rPr>
              <a:t>PrEP</a:t>
            </a:r>
            <a:r>
              <a:rPr lang="en-GB" baseline="0" dirty="0" smtClean="0">
                <a:ea typeface="ＭＳ Ｐゴシック"/>
                <a:cs typeface="ＭＳ Ｐゴシック"/>
              </a:rPr>
              <a:t> as oral </a:t>
            </a:r>
            <a:r>
              <a:rPr lang="en-GB" baseline="0" dirty="0" err="1" smtClean="0">
                <a:ea typeface="ＭＳ Ｐゴシック"/>
                <a:cs typeface="ＭＳ Ｐゴシック"/>
              </a:rPr>
              <a:t>PrEP</a:t>
            </a:r>
            <a:r>
              <a:rPr lang="en-GB" baseline="0" dirty="0" smtClean="0">
                <a:ea typeface="ＭＳ Ｐゴシック"/>
                <a:cs typeface="ＭＳ Ｐゴシック"/>
              </a:rPr>
              <a:t> is most likely form of </a:t>
            </a:r>
            <a:r>
              <a:rPr lang="en-GB" baseline="0" dirty="0" err="1" smtClean="0">
                <a:ea typeface="ＭＳ Ｐゴシック"/>
                <a:cs typeface="ＭＳ Ｐゴシック"/>
              </a:rPr>
              <a:t>PrEP</a:t>
            </a:r>
            <a:r>
              <a:rPr lang="en-GB" baseline="0" dirty="0" smtClean="0">
                <a:ea typeface="ＭＳ Ｐゴシック"/>
                <a:cs typeface="ＭＳ Ｐゴシック"/>
              </a:rPr>
              <a:t> to be applied to MSM and IDUs in HCMC.   </a:t>
            </a:r>
            <a:r>
              <a:rPr lang="en-GB" baseline="0" dirty="0" err="1" smtClean="0">
                <a:ea typeface="ＭＳ Ｐゴシック"/>
                <a:cs typeface="ＭＳ Ｐゴシック"/>
              </a:rPr>
              <a:t>PrEP</a:t>
            </a:r>
            <a:r>
              <a:rPr lang="en-GB" baseline="0" dirty="0" smtClean="0">
                <a:ea typeface="ＭＳ Ｐゴシック"/>
                <a:cs typeface="ＭＳ Ｐゴシック"/>
              </a:rPr>
              <a:t> is related to </a:t>
            </a:r>
            <a:r>
              <a:rPr lang="en-GB" baseline="0" dirty="0" err="1" smtClean="0">
                <a:ea typeface="ＭＳ Ｐゴシック"/>
                <a:cs typeface="ＭＳ Ｐゴシック"/>
              </a:rPr>
              <a:t>TasP</a:t>
            </a:r>
            <a:r>
              <a:rPr lang="en-GB" baseline="0" dirty="0" smtClean="0">
                <a:ea typeface="ＭＳ Ｐゴシック"/>
                <a:cs typeface="ＭＳ Ｐゴシック"/>
              </a:rPr>
              <a:t> and should be considered a complementary prevention method.  There are no health benefits of taking </a:t>
            </a:r>
            <a:r>
              <a:rPr lang="en-GB" baseline="0" dirty="0" err="1" smtClean="0">
                <a:ea typeface="ＭＳ Ｐゴシック"/>
                <a:cs typeface="ＭＳ Ｐゴシック"/>
              </a:rPr>
              <a:t>PrEP</a:t>
            </a:r>
            <a:r>
              <a:rPr lang="en-GB" baseline="0" dirty="0" smtClean="0">
                <a:ea typeface="ＭＳ Ｐゴシック"/>
                <a:cs typeface="ＭＳ Ｐゴシック"/>
              </a:rPr>
              <a:t> in a non-HIV infected persons, with the exception of those co-infected with </a:t>
            </a:r>
            <a:r>
              <a:rPr lang="en-GB" baseline="0" dirty="0" err="1" smtClean="0">
                <a:ea typeface="ＭＳ Ｐゴシック"/>
                <a:cs typeface="ＭＳ Ｐゴシック"/>
              </a:rPr>
              <a:t>HepB</a:t>
            </a:r>
            <a:r>
              <a:rPr lang="en-GB" baseline="0" dirty="0" smtClean="0">
                <a:ea typeface="ＭＳ Ｐゴシック"/>
                <a:cs typeface="ＭＳ Ｐゴシック"/>
              </a:rPr>
              <a:t>.</a:t>
            </a:r>
          </a:p>
          <a:p>
            <a:endParaRPr lang="en-GB" dirty="0" smtClean="0">
              <a:ea typeface="ＭＳ Ｐゴシック"/>
              <a:cs typeface="ＭＳ Ｐゴシック"/>
            </a:endParaRPr>
          </a:p>
        </p:txBody>
      </p:sp>
      <p:sp>
        <p:nvSpPr>
          <p:cNvPr id="3500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A06CD-3F42-4A21-9877-6AE0FACF5DA3}" type="slidenum">
              <a:rPr lang="en-GB" smtClean="0">
                <a:solidFill>
                  <a:srgbClr val="000000"/>
                </a:solidFill>
                <a:latin typeface="Arial" charset="0"/>
              </a:rPr>
              <a:pPr/>
              <a:t>35</a:t>
            </a:fld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8"/>
          <p:cNvSpPr txBox="1">
            <a:spLocks/>
          </p:cNvSpPr>
          <p:nvPr userDrawn="1"/>
        </p:nvSpPr>
        <p:spPr bwMode="auto">
          <a:xfrm>
            <a:off x="8353425" y="6524625"/>
            <a:ext cx="7556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fld id="{D4E26DE1-8310-45A2-9783-93717A72C18A}" type="slidenum">
              <a:rPr lang="en-US" sz="1200" smtClean="0"/>
              <a:pPr algn="ctr" eaLnBrk="1" hangingPunct="1">
                <a:defRPr/>
              </a:pPr>
              <a:t>‹#›</a:t>
            </a:fld>
            <a:endParaRPr lang="en-US" sz="12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1"/>
            <a:ext cx="8839200" cy="4830763"/>
          </a:xfrm>
        </p:spPr>
        <p:txBody>
          <a:bodyPr>
            <a:normAutofit/>
          </a:bodyPr>
          <a:lstStyle>
            <a:lvl1pPr>
              <a:defRPr sz="2800">
                <a:latin typeface="Calibri" pitchFamily="34" charset="0"/>
                <a:cs typeface="Calibri" pitchFamily="34" charset="0"/>
              </a:defRPr>
            </a:lvl1pPr>
            <a:lvl2pPr>
              <a:defRPr sz="2800">
                <a:latin typeface="Calibri" pitchFamily="34" charset="0"/>
                <a:cs typeface="Calibri" pitchFamily="34" charset="0"/>
              </a:defRPr>
            </a:lvl2pPr>
            <a:lvl3pPr>
              <a:defRPr sz="2800">
                <a:latin typeface="Calibri" pitchFamily="34" charset="0"/>
                <a:cs typeface="Calibri" pitchFamily="34" charset="0"/>
              </a:defRPr>
            </a:lvl3pPr>
            <a:lvl4pPr>
              <a:defRPr sz="2800">
                <a:latin typeface="Calibri" pitchFamily="34" charset="0"/>
                <a:cs typeface="Calibri" pitchFamily="34" charset="0"/>
              </a:defRPr>
            </a:lvl4pPr>
            <a:lvl5pPr>
              <a:defRPr sz="2800"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15617" y="13112"/>
            <a:ext cx="7571184" cy="998984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4187006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E9EF7A6-0E92-43E5-A486-7E5E14D81B28}" type="datetimeFigureOut">
              <a:rPr lang="id-ID" smtClean="0"/>
              <a:pPr/>
              <a:t>27/03/2015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FF65ECD-CF73-4C6F-9040-0B49CE55CC44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5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628800"/>
            <a:ext cx="8458200" cy="147002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EPIDEMIOLOGI &amp; UPAYA PENANGGULANGAN HIV &amp; AIDS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5915000" cy="1752600"/>
          </a:xfrm>
        </p:spPr>
        <p:txBody>
          <a:bodyPr>
            <a:normAutofit/>
          </a:bodyPr>
          <a:lstStyle/>
          <a:p>
            <a:r>
              <a:rPr lang="id-ID" dirty="0" smtClean="0"/>
              <a:t>Dr. Siti Nadia Tarmizi, M.Epid</a:t>
            </a:r>
          </a:p>
          <a:p>
            <a:endParaRPr lang="id-ID" dirty="0" smtClean="0"/>
          </a:p>
          <a:p>
            <a:r>
              <a:rPr lang="id-ID" dirty="0" smtClean="0"/>
              <a:t>Kasubdit AIDS &amp; IMS</a:t>
            </a:r>
          </a:p>
          <a:p>
            <a:endParaRPr lang="id-ID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87413"/>
          </a:xfrm>
        </p:spPr>
        <p:txBody>
          <a:bodyPr/>
          <a:lstStyle/>
          <a:p>
            <a:pPr algn="ctr" eaLnBrk="1" hangingPunct="1"/>
            <a:r>
              <a:rPr lang="id-ID" sz="4000" dirty="0" smtClean="0">
                <a:latin typeface="Arial Rounded MT Bold" pitchFamily="34" charset="0"/>
              </a:rPr>
              <a:t>ESTIMASI PREVALENSI HIV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endParaRPr lang="id-ID" sz="4000" dirty="0" smtClean="0">
              <a:latin typeface="Arial Rounded MT Bold" pitchFamily="34" charset="0"/>
            </a:endParaRPr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285750" y="1335088"/>
            <a:ext cx="85058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1" dirty="0">
                <a:solidFill>
                  <a:srgbClr val="AA0202"/>
                </a:solidFill>
              </a:rPr>
              <a:t>Indonesia </a:t>
            </a:r>
            <a:r>
              <a:rPr lang="id-ID" b="1" dirty="0">
                <a:solidFill>
                  <a:srgbClr val="AA0202"/>
                </a:solidFill>
              </a:rPr>
              <a:t>umumnya</a:t>
            </a:r>
            <a:r>
              <a:rPr lang="en-US" b="1" dirty="0">
                <a:solidFill>
                  <a:srgbClr val="AA0202"/>
                </a:solidFill>
              </a:rPr>
              <a:t>: </a:t>
            </a:r>
            <a:r>
              <a:rPr lang="id-ID" b="1" dirty="0">
                <a:solidFill>
                  <a:srgbClr val="AA0202"/>
                </a:solidFill>
              </a:rPr>
              <a:t>Epidemi terkonsentrasi</a:t>
            </a:r>
            <a:r>
              <a:rPr lang="en-US" b="1" dirty="0">
                <a:solidFill>
                  <a:srgbClr val="AA0202"/>
                </a:solidFill>
              </a:rPr>
              <a:t>. Tanah Papua: </a:t>
            </a:r>
            <a:r>
              <a:rPr lang="en-US" b="1" i="1" dirty="0">
                <a:solidFill>
                  <a:srgbClr val="AA0202"/>
                </a:solidFill>
              </a:rPr>
              <a:t>Generalized epidemic</a:t>
            </a:r>
          </a:p>
          <a:p>
            <a:pPr algn="ctr" eaLnBrk="0" hangingPunct="0"/>
            <a:r>
              <a:rPr lang="id-ID" b="1" dirty="0">
                <a:solidFill>
                  <a:srgbClr val="AA0202"/>
                </a:solidFill>
              </a:rPr>
              <a:t>Prevalensi HIV </a:t>
            </a:r>
            <a:r>
              <a:rPr lang="en-US" b="1" dirty="0">
                <a:solidFill>
                  <a:srgbClr val="AA0202"/>
                </a:solidFill>
              </a:rPr>
              <a:t>d</a:t>
            </a:r>
            <a:r>
              <a:rPr lang="id-ID" b="1" dirty="0">
                <a:solidFill>
                  <a:srgbClr val="AA0202"/>
                </a:solidFill>
              </a:rPr>
              <a:t>i </a:t>
            </a:r>
            <a:r>
              <a:rPr lang="en-US" b="1" dirty="0">
                <a:solidFill>
                  <a:srgbClr val="AA0202"/>
                </a:solidFill>
              </a:rPr>
              <a:t>Indonesia 0</a:t>
            </a:r>
            <a:r>
              <a:rPr lang="id-ID" b="1" dirty="0">
                <a:solidFill>
                  <a:srgbClr val="AA0202"/>
                </a:solidFill>
              </a:rPr>
              <a:t>,</a:t>
            </a:r>
            <a:r>
              <a:rPr lang="en-US" b="1" dirty="0">
                <a:solidFill>
                  <a:srgbClr val="AA0202"/>
                </a:solidFill>
              </a:rPr>
              <a:t>4%</a:t>
            </a:r>
            <a:r>
              <a:rPr lang="id-ID" b="1" dirty="0">
                <a:solidFill>
                  <a:srgbClr val="AA0202"/>
                </a:solidFill>
              </a:rPr>
              <a:t>,</a:t>
            </a:r>
            <a:r>
              <a:rPr lang="en-US" b="1" dirty="0">
                <a:solidFill>
                  <a:srgbClr val="AA0202"/>
                </a:solidFill>
              </a:rPr>
              <a:t> </a:t>
            </a:r>
            <a:r>
              <a:rPr lang="id-ID" b="1" dirty="0">
                <a:solidFill>
                  <a:srgbClr val="AA0202"/>
                </a:solidFill>
              </a:rPr>
              <a:t>sementara </a:t>
            </a:r>
            <a:r>
              <a:rPr lang="en-US" b="1" dirty="0">
                <a:solidFill>
                  <a:srgbClr val="AA0202"/>
                </a:solidFill>
              </a:rPr>
              <a:t>Tanah Papua 2</a:t>
            </a:r>
            <a:r>
              <a:rPr lang="id-ID" b="1" dirty="0">
                <a:solidFill>
                  <a:srgbClr val="AA0202"/>
                </a:solidFill>
              </a:rPr>
              <a:t>,</a:t>
            </a:r>
            <a:r>
              <a:rPr lang="en-US" b="1" dirty="0">
                <a:solidFill>
                  <a:srgbClr val="AA0202"/>
                </a:solidFill>
              </a:rPr>
              <a:t>3%</a:t>
            </a:r>
          </a:p>
        </p:txBody>
      </p:sp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254000" y="6337300"/>
            <a:ext cx="5251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pitchFamily="34" charset="0"/>
                <a:ea typeface="MS PGothic" pitchFamily="34" charset="-128"/>
              </a:rPr>
              <a:t>Sumber : Laporan  Estimasi 2012, Ditjen PPPL</a:t>
            </a:r>
          </a:p>
        </p:txBody>
      </p:sp>
      <p:pic>
        <p:nvPicPr>
          <p:cNvPr id="29703" name="Content Placeholder 3"/>
          <p:cNvPicPr>
            <a:picLocks noChangeAspect="1"/>
          </p:cNvPicPr>
          <p:nvPr/>
        </p:nvPicPr>
        <p:blipFill>
          <a:blip r:embed="rId3" cstate="print"/>
          <a:srcRect l="4219" t="17586" r="7172" b="18497"/>
          <a:stretch>
            <a:fillRect/>
          </a:stretch>
        </p:blipFill>
        <p:spPr bwMode="auto">
          <a:xfrm>
            <a:off x="228600" y="1981200"/>
            <a:ext cx="87058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TextBox 10"/>
          <p:cNvSpPr txBox="1">
            <a:spLocks noChangeArrowheads="1"/>
          </p:cNvSpPr>
          <p:nvPr/>
        </p:nvSpPr>
        <p:spPr bwMode="auto">
          <a:xfrm>
            <a:off x="6553200" y="2590800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id-ID"/>
          </a:p>
        </p:txBody>
      </p:sp>
      <p:sp>
        <p:nvSpPr>
          <p:cNvPr id="29705" name="TextBox 11"/>
          <p:cNvSpPr txBox="1">
            <a:spLocks noChangeArrowheads="1"/>
          </p:cNvSpPr>
          <p:nvPr/>
        </p:nvSpPr>
        <p:spPr bwMode="auto">
          <a:xfrm>
            <a:off x="6705600" y="2743200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id-ID"/>
          </a:p>
        </p:txBody>
      </p:sp>
      <p:sp>
        <p:nvSpPr>
          <p:cNvPr id="29706" name="TextBox 12"/>
          <p:cNvSpPr txBox="1">
            <a:spLocks noChangeArrowheads="1"/>
          </p:cNvSpPr>
          <p:nvPr/>
        </p:nvSpPr>
        <p:spPr bwMode="auto">
          <a:xfrm>
            <a:off x="6553200" y="3167063"/>
            <a:ext cx="2590800" cy="3385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d-ID" sz="1600" b="1" dirty="0" smtClean="0"/>
              <a:t> </a:t>
            </a:r>
            <a:r>
              <a:rPr lang="id-ID" sz="1600" b="1" dirty="0"/>
              <a:t>Papua range 1.1 – 3.5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0232" y="2286000"/>
            <a:ext cx="1885968" cy="30777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400" b="1" dirty="0">
                <a:cs typeface="+mn-cs"/>
              </a:rPr>
              <a:t>Range 0.06 – 0.68</a:t>
            </a:r>
          </a:p>
        </p:txBody>
      </p:sp>
    </p:spTree>
    <p:extLst>
      <p:ext uri="{BB962C8B-B14F-4D97-AF65-F5344CB8AC3E}">
        <p14:creationId xmlns:p14="http://schemas.microsoft.com/office/powerpoint/2010/main" xmlns="" val="22512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8"/>
          <p:cNvSpPr>
            <a:spLocks noGrp="1"/>
          </p:cNvSpPr>
          <p:nvPr>
            <p:ph type="title"/>
          </p:nvPr>
        </p:nvSpPr>
        <p:spPr>
          <a:xfrm>
            <a:off x="425558" y="454152"/>
            <a:ext cx="8229600" cy="1069848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85000"/>
              </a:lnSpc>
            </a:pPr>
            <a:r>
              <a:rPr lang="en-US" sz="2800" b="1" dirty="0" smtClean="0">
                <a:latin typeface="Arial Rounded MT Bold" pitchFamily="34" charset="0"/>
              </a:rPr>
              <a:t>ESTIMASI JUMLAH INFEKSI BARU HIV </a:t>
            </a:r>
            <a:br>
              <a:rPr lang="en-US" sz="2800" b="1" dirty="0" smtClean="0">
                <a:latin typeface="Arial Rounded MT Bold" pitchFamily="34" charset="0"/>
              </a:rPr>
            </a:br>
            <a:r>
              <a:rPr lang="en-US" sz="2800" b="1" dirty="0" smtClean="0">
                <a:latin typeface="Arial Rounded MT Bold" pitchFamily="34" charset="0"/>
              </a:rPr>
              <a:t>PER SUB POPULASI</a:t>
            </a:r>
            <a:r>
              <a:rPr lang="id-ID" sz="2800" b="1" dirty="0" smtClean="0">
                <a:latin typeface="Arial Rounded MT Bold" pitchFamily="34" charset="0"/>
              </a:rPr>
              <a:t/>
            </a:r>
            <a:br>
              <a:rPr lang="id-ID" sz="2800" b="1" dirty="0" smtClean="0">
                <a:latin typeface="Arial Rounded MT Bold" pitchFamily="34" charset="0"/>
              </a:rPr>
            </a:br>
            <a:r>
              <a:rPr lang="id-ID" sz="2800" b="1" dirty="0" smtClean="0">
                <a:latin typeface="Arial Rounded MT Bold" pitchFamily="34" charset="0"/>
              </a:rPr>
              <a:t>TAHUN 2012</a:t>
            </a:r>
            <a:endParaRPr lang="en-US" sz="2800" b="1" dirty="0" smtClean="0">
              <a:latin typeface="Arial Rounded MT Bold" pitchFamily="34" charset="0"/>
            </a:endParaRPr>
          </a:p>
        </p:txBody>
      </p:sp>
      <p:pic>
        <p:nvPicPr>
          <p:cNvPr id="30723" name="Content Placeholder 3"/>
          <p:cNvPicPr>
            <a:picLocks/>
          </p:cNvPicPr>
          <p:nvPr/>
        </p:nvPicPr>
        <p:blipFill>
          <a:blip r:embed="rId3" cstate="print"/>
          <a:srcRect l="13966" t="11406" r="12723" b="5347"/>
          <a:stretch>
            <a:fillRect/>
          </a:stretch>
        </p:blipFill>
        <p:spPr bwMode="auto">
          <a:xfrm>
            <a:off x="415925" y="1524000"/>
            <a:ext cx="821531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wn Arrow 5"/>
          <p:cNvSpPr/>
          <p:nvPr/>
        </p:nvSpPr>
        <p:spPr>
          <a:xfrm rot="5400000">
            <a:off x="7619206" y="5106194"/>
            <a:ext cx="457200" cy="60801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0725" name="TextBox 6"/>
          <p:cNvSpPr txBox="1">
            <a:spLocks noChangeArrowheads="1"/>
          </p:cNvSpPr>
          <p:nvPr/>
        </p:nvSpPr>
        <p:spPr bwMode="auto">
          <a:xfrm>
            <a:off x="381000" y="6351588"/>
            <a:ext cx="5867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>
                <a:solidFill>
                  <a:srgbClr val="000000"/>
                </a:solidFill>
                <a:latin typeface="Arial" pitchFamily="34" charset="0"/>
              </a:rPr>
              <a:t>Sumber: Pemodelan HIV 2012, Ditjen PP&amp;PL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96988" y="1600200"/>
            <a:ext cx="67691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normAutofit fontScale="6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sz="2800" dirty="0" smtClean="0">
              <a:solidFill>
                <a:prstClr val="black"/>
              </a:solidFill>
            </a:endParaRPr>
          </a:p>
        </p:txBody>
      </p:sp>
      <p:sp>
        <p:nvSpPr>
          <p:cNvPr id="30727" name="TextBox 6"/>
          <p:cNvSpPr txBox="1">
            <a:spLocks noChangeArrowheads="1"/>
          </p:cNvSpPr>
          <p:nvPr/>
        </p:nvSpPr>
        <p:spPr bwMode="auto">
          <a:xfrm>
            <a:off x="7620000" y="3168650"/>
            <a:ext cx="1524000" cy="1939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ts val="300"/>
              </a:spcBef>
            </a:pPr>
            <a:r>
              <a:rPr lang="en-US" sz="1100">
                <a:solidFill>
                  <a:srgbClr val="000000"/>
                </a:solidFill>
                <a:latin typeface="Arial" pitchFamily="34" charset="0"/>
              </a:rPr>
              <a:t>Waria</a:t>
            </a:r>
          </a:p>
          <a:p>
            <a:pPr defTabSz="914400">
              <a:spcBef>
                <a:spcPts val="300"/>
              </a:spcBef>
            </a:pPr>
            <a:r>
              <a:rPr lang="en-US" sz="1100">
                <a:solidFill>
                  <a:srgbClr val="000000"/>
                </a:solidFill>
                <a:latin typeface="Arial" pitchFamily="34" charset="0"/>
              </a:rPr>
              <a:t>Pelanggan waria</a:t>
            </a:r>
          </a:p>
          <a:p>
            <a:pPr defTabSz="914400">
              <a:spcBef>
                <a:spcPts val="300"/>
              </a:spcBef>
            </a:pPr>
            <a:r>
              <a:rPr lang="en-US" sz="1100">
                <a:solidFill>
                  <a:srgbClr val="000000"/>
                </a:solidFill>
                <a:latin typeface="Arial" pitchFamily="34" charset="0"/>
              </a:rPr>
              <a:t>LSL</a:t>
            </a:r>
          </a:p>
          <a:p>
            <a:pPr defTabSz="914400">
              <a:spcBef>
                <a:spcPts val="300"/>
              </a:spcBef>
            </a:pPr>
            <a:r>
              <a:rPr lang="en-US" sz="1100">
                <a:solidFill>
                  <a:srgbClr val="000000"/>
                </a:solidFill>
                <a:latin typeface="Arial" pitchFamily="34" charset="0"/>
              </a:rPr>
              <a:t>WPS</a:t>
            </a:r>
          </a:p>
          <a:p>
            <a:pPr defTabSz="914400">
              <a:spcBef>
                <a:spcPts val="300"/>
              </a:spcBef>
            </a:pPr>
            <a:r>
              <a:rPr lang="en-US" sz="1100">
                <a:solidFill>
                  <a:srgbClr val="000000"/>
                </a:solidFill>
                <a:latin typeface="Arial" pitchFamily="34" charset="0"/>
              </a:rPr>
              <a:t>Pelanggan WPS</a:t>
            </a:r>
          </a:p>
          <a:p>
            <a:pPr defTabSz="914400">
              <a:spcBef>
                <a:spcPts val="300"/>
              </a:spcBef>
            </a:pPr>
            <a:r>
              <a:rPr lang="en-US" sz="1100">
                <a:solidFill>
                  <a:srgbClr val="000000"/>
                </a:solidFill>
                <a:latin typeface="Arial" pitchFamily="34" charset="0"/>
              </a:rPr>
              <a:t>Penasun</a:t>
            </a:r>
          </a:p>
          <a:p>
            <a:pPr defTabSz="914400">
              <a:spcBef>
                <a:spcPts val="300"/>
              </a:spcBef>
            </a:pPr>
            <a:r>
              <a:rPr lang="en-US" sz="1100">
                <a:solidFill>
                  <a:srgbClr val="000000"/>
                </a:solidFill>
                <a:latin typeface="Arial" pitchFamily="34" charset="0"/>
              </a:rPr>
              <a:t>Laki-laki pop umum</a:t>
            </a:r>
          </a:p>
          <a:p>
            <a:pPr defTabSz="914400">
              <a:spcBef>
                <a:spcPts val="300"/>
              </a:spcBef>
            </a:pPr>
            <a:r>
              <a:rPr lang="en-US" sz="1100">
                <a:solidFill>
                  <a:srgbClr val="000000"/>
                </a:solidFill>
                <a:latin typeface="Arial" pitchFamily="34" charset="0"/>
              </a:rPr>
              <a:t>Perempuan pop umum</a:t>
            </a:r>
          </a:p>
          <a:p>
            <a:pPr defTabSz="914400">
              <a:spcBef>
                <a:spcPts val="300"/>
              </a:spcBef>
            </a:pPr>
            <a:endParaRPr lang="en-US" sz="10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624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TREND EPIDEMI</a:t>
            </a:r>
            <a:r>
              <a:rPr lang="id-ID" sz="4000" b="1" dirty="0" smtClean="0"/>
              <a:t> HIV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2400" dirty="0" err="1" smtClean="0"/>
              <a:t>Prevalen</a:t>
            </a:r>
            <a:r>
              <a:rPr lang="id-ID" sz="2400" dirty="0" smtClean="0"/>
              <a:t>si HIV</a:t>
            </a:r>
            <a:r>
              <a:rPr lang="en-US" sz="2400" dirty="0" smtClean="0"/>
              <a:t> </a:t>
            </a:r>
            <a:r>
              <a:rPr lang="id-ID" sz="2400" dirty="0" smtClean="0"/>
              <a:t>menurun atau </a:t>
            </a:r>
            <a:r>
              <a:rPr lang="en-US" sz="2400" dirty="0" err="1" smtClean="0"/>
              <a:t>stabil</a:t>
            </a:r>
            <a:r>
              <a:rPr lang="id-ID" sz="2400" dirty="0" smtClean="0"/>
              <a:t> di</a:t>
            </a:r>
            <a:r>
              <a:rPr lang="en-US" sz="2400" dirty="0" smtClean="0"/>
              <a:t> </a:t>
            </a:r>
            <a:r>
              <a:rPr lang="id-ID" sz="2400" dirty="0" smtClean="0"/>
              <a:t>pengguna napza suntik</a:t>
            </a:r>
            <a:r>
              <a:rPr lang="en-US" sz="2400" dirty="0" smtClean="0"/>
              <a:t> </a:t>
            </a:r>
            <a:r>
              <a:rPr lang="id-ID" sz="2400" dirty="0" smtClean="0"/>
              <a:t>atau PSK</a:t>
            </a:r>
            <a:r>
              <a:rPr lang="en-US" sz="2400" dirty="0" smtClean="0"/>
              <a:t> </a:t>
            </a:r>
            <a:r>
              <a:rPr lang="id-ID" sz="2400" dirty="0" smtClean="0"/>
              <a:t>namun meningkat dikalangan</a:t>
            </a:r>
            <a:r>
              <a:rPr lang="en-US" sz="2400" dirty="0" smtClean="0"/>
              <a:t> </a:t>
            </a:r>
            <a:r>
              <a:rPr lang="id-ID" sz="2400" dirty="0" smtClean="0"/>
              <a:t>waria dan LSL</a:t>
            </a:r>
            <a:r>
              <a:rPr lang="en-US" sz="2400" dirty="0" smtClean="0"/>
              <a:t> </a:t>
            </a:r>
            <a:endParaRPr lang="en-US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0143D8DE-AF77-4471-BD04-15DC5E8CC25E}" type="slidenum">
              <a:rPr lang="en-GB" smtClean="0"/>
              <a:pPr/>
              <a:t>4</a:t>
            </a:fld>
            <a:endParaRPr lang="en-GB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92837205"/>
              </p:ext>
            </p:extLst>
          </p:nvPr>
        </p:nvGraphicFramePr>
        <p:xfrm>
          <a:off x="841223" y="1737424"/>
          <a:ext cx="7513637" cy="3931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443"/>
                <a:gridCol w="924665"/>
                <a:gridCol w="924665"/>
                <a:gridCol w="915216"/>
                <a:gridCol w="915216"/>
                <a:gridCol w="915216"/>
                <a:gridCol w="915216"/>
              </a:tblGrid>
              <a:tr h="1158958">
                <a:tc>
                  <a:txBody>
                    <a:bodyPr/>
                    <a:lstStyle/>
                    <a:p>
                      <a:r>
                        <a:rPr lang="id-ID" sz="2200" b="1" dirty="0" smtClean="0">
                          <a:solidFill>
                            <a:schemeClr val="bg1"/>
                          </a:solidFill>
                        </a:rPr>
                        <a:t>Prev </a:t>
                      </a:r>
                      <a:r>
                        <a:rPr lang="en-US" sz="2200" b="1" dirty="0" smtClean="0">
                          <a:solidFill>
                            <a:schemeClr val="bg1"/>
                          </a:solidFill>
                        </a:rPr>
                        <a:t>HIV  </a:t>
                      </a:r>
                      <a:r>
                        <a:rPr lang="id-ID" sz="2000" b="1" dirty="0" smtClean="0">
                          <a:solidFill>
                            <a:schemeClr val="bg1"/>
                          </a:solidFill>
                        </a:rPr>
                        <a:t>pada</a:t>
                      </a:r>
                      <a:r>
                        <a:rPr lang="id-ID" sz="2000" b="1" baseline="0" dirty="0" smtClean="0">
                          <a:solidFill>
                            <a:schemeClr val="bg1"/>
                          </a:solidFill>
                        </a:rPr>
                        <a:t> “pemula”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 (&lt; 2 yr)</a:t>
                      </a:r>
                      <a:endParaRPr lang="id-ID" sz="2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8" marR="91438" marT="45763" marB="457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</a:rPr>
                        <a:t>IBBS </a:t>
                      </a:r>
                      <a:r>
                        <a:rPr lang="id-ID" sz="2200" b="1" dirty="0" smtClean="0">
                          <a:solidFill>
                            <a:schemeClr val="bg1"/>
                          </a:solidFill>
                        </a:rPr>
                        <a:t>2007</a:t>
                      </a:r>
                      <a:endParaRPr lang="id-ID" sz="2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8" marR="91438" marT="45763" marB="457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</a:rPr>
                        <a:t>IBBS </a:t>
                      </a:r>
                      <a:r>
                        <a:rPr lang="id-ID" sz="2200" b="1" dirty="0" smtClean="0">
                          <a:solidFill>
                            <a:schemeClr val="bg1"/>
                          </a:solidFill>
                        </a:rPr>
                        <a:t>2011</a:t>
                      </a:r>
                      <a:endParaRPr lang="id-ID" sz="2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8" marR="91438" marT="45763" marB="457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baseline="0" dirty="0" smtClean="0">
                          <a:solidFill>
                            <a:schemeClr val="bg1"/>
                          </a:solidFill>
                        </a:rPr>
                        <a:t>Trend</a:t>
                      </a:r>
                      <a:endParaRPr lang="id-ID" sz="2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8" marR="91438" marT="45763" marB="457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</a:rPr>
                        <a:t>IBBS </a:t>
                      </a:r>
                      <a:r>
                        <a:rPr lang="id-ID" sz="2200" b="1" dirty="0" smtClean="0">
                          <a:solidFill>
                            <a:schemeClr val="bg1"/>
                          </a:solidFill>
                        </a:rPr>
                        <a:t>200</a:t>
                      </a:r>
                      <a:r>
                        <a:rPr lang="en-US" sz="2200" b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d-ID" sz="2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57" marB="457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</a:rPr>
                        <a:t>IBBS </a:t>
                      </a:r>
                      <a:r>
                        <a:rPr lang="id-ID" sz="2200" b="1" dirty="0" smtClean="0">
                          <a:solidFill>
                            <a:schemeClr val="bg1"/>
                          </a:solidFill>
                        </a:rPr>
                        <a:t>201</a:t>
                      </a:r>
                      <a:r>
                        <a:rPr lang="en-US" sz="22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d-ID" sz="2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57" marB="4575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</a:rPr>
                        <a:t>Trend</a:t>
                      </a:r>
                      <a:endParaRPr lang="id-ID" sz="2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8" marR="91438" marT="45763" marB="45763" anchor="ctr"/>
                </a:tc>
              </a:tr>
              <a:tr h="599715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P</a:t>
                      </a:r>
                      <a:r>
                        <a:rPr lang="id-ID" sz="2200" b="1" dirty="0" smtClean="0"/>
                        <a:t>enasun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 smtClean="0"/>
                        <a:t>29.8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 smtClean="0"/>
                        <a:t>19.5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200" b="1" dirty="0" smtClean="0">
                          <a:solidFill>
                            <a:srgbClr val="00B050"/>
                          </a:solidFill>
                        </a:rPr>
                        <a:t>↓</a:t>
                      </a:r>
                      <a:endParaRPr lang="id-ID" sz="2200" b="1" dirty="0">
                        <a:solidFill>
                          <a:srgbClr val="00B050"/>
                        </a:solidFill>
                      </a:endParaRPr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8.8</a:t>
                      </a:r>
                      <a:endParaRPr lang="id-ID" sz="2000" b="1" dirty="0"/>
                    </a:p>
                  </a:txBody>
                  <a:tcPr marL="91431" marR="91431" marT="45757" marB="4575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14.4</a:t>
                      </a:r>
                      <a:endParaRPr lang="id-ID" sz="2000" b="1" dirty="0"/>
                    </a:p>
                  </a:txBody>
                  <a:tcPr marL="91431" marR="91431" marT="45757" marB="4575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200" b="1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0003">
                <a:tc>
                  <a:txBody>
                    <a:bodyPr/>
                    <a:lstStyle/>
                    <a:p>
                      <a:r>
                        <a:rPr lang="id-ID" sz="2200" b="1" dirty="0" smtClean="0"/>
                        <a:t>P</a:t>
                      </a:r>
                      <a:r>
                        <a:rPr lang="en-US" sz="2200" b="1" dirty="0" smtClean="0"/>
                        <a:t>SW</a:t>
                      </a:r>
                      <a:r>
                        <a:rPr lang="id-ID" sz="2200" b="1" dirty="0" smtClean="0"/>
                        <a:t> TL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 smtClean="0"/>
                        <a:t>5.3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 smtClean="0"/>
                        <a:t>3.1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200" b="1" dirty="0" smtClean="0">
                          <a:solidFill>
                            <a:srgbClr val="00B050"/>
                          </a:solidFill>
                        </a:rPr>
                        <a:t>↓</a:t>
                      </a:r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3.5</a:t>
                      </a:r>
                      <a:endParaRPr lang="id-ID" sz="2000" b="1" dirty="0"/>
                    </a:p>
                  </a:txBody>
                  <a:tcPr marL="91431" marR="91431" marT="45757" marB="4575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1.5</a:t>
                      </a:r>
                      <a:endParaRPr lang="id-ID" sz="2000" b="1" dirty="0"/>
                    </a:p>
                  </a:txBody>
                  <a:tcPr marL="91431" marR="91431" marT="45757" marB="4575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200" b="1" dirty="0" smtClean="0">
                          <a:solidFill>
                            <a:srgbClr val="00B050"/>
                          </a:solidFill>
                        </a:rPr>
                        <a:t>↓</a:t>
                      </a:r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5425">
                <a:tc>
                  <a:txBody>
                    <a:bodyPr/>
                    <a:lstStyle/>
                    <a:p>
                      <a:r>
                        <a:rPr lang="id-ID" sz="2200" b="1" dirty="0" smtClean="0"/>
                        <a:t>P</a:t>
                      </a:r>
                      <a:r>
                        <a:rPr lang="en-US" sz="2200" b="1" dirty="0" smtClean="0"/>
                        <a:t>SW</a:t>
                      </a:r>
                      <a:r>
                        <a:rPr lang="id-ID" sz="2200" b="1" dirty="0" smtClean="0"/>
                        <a:t> Lgs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 smtClean="0"/>
                        <a:t>8.4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 smtClean="0"/>
                        <a:t>9.0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200" b="1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  <a:endParaRPr lang="id-ID" sz="22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5.7</a:t>
                      </a:r>
                      <a:endParaRPr lang="id-ID" sz="2000" b="1" dirty="0"/>
                    </a:p>
                  </a:txBody>
                  <a:tcPr marL="91431" marR="91431" marT="45757" marB="4575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6.1</a:t>
                      </a:r>
                      <a:endParaRPr lang="id-ID" sz="2000" b="1" dirty="0"/>
                    </a:p>
                  </a:txBody>
                  <a:tcPr marL="91431" marR="91431" marT="45757" marB="4575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200" b="1" dirty="0" smtClean="0">
                          <a:solidFill>
                            <a:srgbClr val="00B050"/>
                          </a:solidFill>
                        </a:rPr>
                        <a:t>↔</a:t>
                      </a:r>
                      <a:endParaRPr lang="id-ID" sz="2200" b="1" dirty="0" smtClean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380">
                <a:tc>
                  <a:txBody>
                    <a:bodyPr/>
                    <a:lstStyle/>
                    <a:p>
                      <a:r>
                        <a:rPr lang="id-ID" sz="2200" b="1" dirty="0" smtClean="0"/>
                        <a:t>Waria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 smtClean="0"/>
                        <a:t>9.8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 smtClean="0"/>
                        <a:t>11.9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200" b="1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5.8</a:t>
                      </a:r>
                      <a:endParaRPr lang="id-ID" sz="2000" b="1" dirty="0"/>
                    </a:p>
                  </a:txBody>
                  <a:tcPr marL="91431" marR="91431" marT="45757" marB="4575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8.2</a:t>
                      </a:r>
                      <a:endParaRPr lang="id-ID" sz="2000" b="1" dirty="0"/>
                    </a:p>
                  </a:txBody>
                  <a:tcPr marL="91431" marR="91431" marT="45757" marB="4575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200" b="1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4495">
                <a:tc>
                  <a:txBody>
                    <a:bodyPr/>
                    <a:lstStyle/>
                    <a:p>
                      <a:r>
                        <a:rPr lang="id-ID" sz="2200" b="1" dirty="0" smtClean="0"/>
                        <a:t>LSL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 smtClean="0"/>
                        <a:t>1.9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 smtClean="0"/>
                        <a:t>6.5</a:t>
                      </a:r>
                      <a:endParaRPr lang="id-ID" sz="2200" b="1" dirty="0"/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200" b="1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2.5</a:t>
                      </a:r>
                      <a:endParaRPr lang="id-ID" sz="2000" b="1" dirty="0"/>
                    </a:p>
                  </a:txBody>
                  <a:tcPr marL="91431" marR="91431" marT="45757" marB="4575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7.4</a:t>
                      </a:r>
                      <a:endParaRPr lang="id-ID" sz="2000" b="1" dirty="0"/>
                    </a:p>
                  </a:txBody>
                  <a:tcPr marL="91431" marR="91431" marT="45757" marB="4575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200" b="1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</a:p>
                  </a:txBody>
                  <a:tcPr marL="91438" marR="91438" marT="45763" marB="4576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5629870"/>
            <a:ext cx="883920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d-ID" dirty="0" smtClean="0"/>
              <a:t>Cat:</a:t>
            </a:r>
            <a:r>
              <a:rPr lang="en-US" dirty="0" smtClean="0"/>
              <a:t> </a:t>
            </a:r>
            <a:r>
              <a:rPr lang="id-ID" dirty="0" smtClean="0"/>
              <a:t>Data</a:t>
            </a:r>
            <a:r>
              <a:rPr lang="en-US" dirty="0" smtClean="0"/>
              <a:t> IBBS 2007 </a:t>
            </a:r>
            <a:r>
              <a:rPr lang="id-ID" dirty="0"/>
              <a:t>&amp;</a:t>
            </a:r>
            <a:r>
              <a:rPr lang="en-US" dirty="0" smtClean="0"/>
              <a:t> 2</a:t>
            </a:r>
            <a:r>
              <a:rPr lang="id-ID" dirty="0" smtClean="0"/>
              <a:t>0</a:t>
            </a:r>
            <a:r>
              <a:rPr lang="en-US" dirty="0" smtClean="0"/>
              <a:t>11, 2009 &amp; 2013</a:t>
            </a:r>
            <a:r>
              <a:rPr lang="id-ID" dirty="0" smtClean="0"/>
              <a:t>,</a:t>
            </a:r>
            <a:r>
              <a:rPr lang="en-US" dirty="0" smtClean="0"/>
              <a:t> </a:t>
            </a:r>
            <a:r>
              <a:rPr lang="id-ID" dirty="0" smtClean="0"/>
              <a:t>lokasi kota yg sama</a:t>
            </a:r>
            <a:r>
              <a:rPr lang="en-US" dirty="0" smtClean="0"/>
              <a:t>.</a:t>
            </a:r>
          </a:p>
          <a:p>
            <a:pPr algn="ctr"/>
            <a:r>
              <a:rPr lang="id-ID" dirty="0" smtClean="0"/>
              <a:t>Cat</a:t>
            </a:r>
            <a:r>
              <a:rPr lang="en-US" dirty="0" smtClean="0"/>
              <a:t>: </a:t>
            </a:r>
            <a:r>
              <a:rPr lang="id-ID" dirty="0" smtClean="0"/>
              <a:t>Pemula </a:t>
            </a:r>
            <a:r>
              <a:rPr lang="en-US" dirty="0" smtClean="0"/>
              <a:t>(</a:t>
            </a:r>
            <a:r>
              <a:rPr lang="id-ID" dirty="0" smtClean="0"/>
              <a:t>sebagai proxi </a:t>
            </a:r>
            <a:r>
              <a:rPr lang="en-US" dirty="0" err="1" smtClean="0"/>
              <a:t>infe</a:t>
            </a:r>
            <a:r>
              <a:rPr lang="id-ID" dirty="0" smtClean="0"/>
              <a:t>ksi baru</a:t>
            </a:r>
            <a:r>
              <a:rPr lang="en-US" dirty="0" smtClean="0"/>
              <a:t>) = </a:t>
            </a:r>
            <a:r>
              <a:rPr lang="id-ID" dirty="0" smtClean="0"/>
              <a:t>&lt;</a:t>
            </a:r>
            <a:r>
              <a:rPr lang="en-US" dirty="0" smtClean="0"/>
              <a:t> 2 years </a:t>
            </a:r>
            <a:r>
              <a:rPr lang="id-ID" dirty="0" smtClean="0"/>
              <a:t> jadi PS, Pengguna Napza suntik, </a:t>
            </a:r>
            <a:r>
              <a:rPr lang="en-US" dirty="0" smtClean="0"/>
              <a:t> </a:t>
            </a:r>
            <a:r>
              <a:rPr lang="id-ID" dirty="0" smtClean="0"/>
              <a:t>LSL</a:t>
            </a:r>
            <a:r>
              <a:rPr lang="en-US" dirty="0" smtClean="0"/>
              <a:t>, </a:t>
            </a:r>
            <a:endParaRPr lang="id-ID" dirty="0" smtClean="0"/>
          </a:p>
          <a:p>
            <a:pPr algn="ctr"/>
            <a:r>
              <a:rPr lang="id-ID" dirty="0" smtClean="0"/>
              <a:t>Pemula =</a:t>
            </a:r>
            <a:r>
              <a:rPr lang="en-US" dirty="0" smtClean="0"/>
              <a:t> </a:t>
            </a:r>
            <a:r>
              <a:rPr lang="id-ID" dirty="0" smtClean="0"/>
              <a:t>usia &lt;</a:t>
            </a:r>
            <a:r>
              <a:rPr lang="en-US" dirty="0" smtClean="0"/>
              <a:t> 20 </a:t>
            </a:r>
            <a:r>
              <a:rPr lang="id-ID" dirty="0" smtClean="0"/>
              <a:t>tahun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79559" y="6564868"/>
            <a:ext cx="24417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Sumber, KemKes RI </a:t>
            </a:r>
            <a:endParaRPr lang="en-GB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36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JUMLAH KASUS HIV DAN AIDS </a:t>
            </a:r>
            <a:br>
              <a:rPr lang="en-US" sz="2800" b="1" dirty="0" smtClean="0"/>
            </a:br>
            <a:r>
              <a:rPr lang="en-US" sz="2800" b="1" dirty="0" smtClean="0"/>
              <a:t>TAHUN 2005 –</a:t>
            </a:r>
            <a:r>
              <a:rPr lang="id-ID" sz="2800" b="1" dirty="0" smtClean="0"/>
              <a:t>SEPTEMBER 2014</a:t>
            </a:r>
            <a:endParaRPr lang="id-ID" sz="2800" dirty="0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219200"/>
          <a:ext cx="8610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12102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0" y="1524000"/>
            <a:ext cx="9144000" cy="5334000"/>
            <a:chOff x="0" y="1524000"/>
            <a:chExt cx="9144000" cy="5334000"/>
          </a:xfrm>
        </p:grpSpPr>
        <p:sp>
          <p:nvSpPr>
            <p:cNvPr id="7" name="Rectangle 6"/>
            <p:cNvSpPr/>
            <p:nvPr/>
          </p:nvSpPr>
          <p:spPr>
            <a:xfrm>
              <a:off x="0" y="1524000"/>
              <a:ext cx="9144000" cy="5334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410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2000" y="1593850"/>
              <a:ext cx="7543800" cy="3054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1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71600" y="4765675"/>
              <a:ext cx="2133600" cy="1863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1905000" y="333781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HT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85670" y="301677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LSL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41620" y="562381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5800" y="426720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dirty="0" smtClean="0">
                  <a:solidFill>
                    <a:schemeClr val="tx1"/>
                  </a:solidFill>
                </a:rPr>
                <a:t>P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477000" y="335280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03230" y="355017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43200" y="304800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657600" y="350520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HT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516380" y="292558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HT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543800" y="342900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HT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14600" y="594360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HT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219200" y="513538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L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659380" y="231598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L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432090" y="225602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L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124200" y="228600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L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172980" y="245339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L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172200" y="260579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LSL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342150" y="256082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LSL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562070" y="255582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LSL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066800" y="539521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LSL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905000" y="480060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TD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071610" y="222479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TD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152870" y="2209800"/>
              <a:ext cx="53340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TD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066800" y="1676400"/>
              <a:ext cx="1295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1987-1995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28800" y="4343400"/>
              <a:ext cx="1295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2011-2014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477000" y="1676400"/>
              <a:ext cx="1295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2006-2010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648200" y="1676400"/>
              <a:ext cx="1295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2001-2005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819400" y="1676400"/>
              <a:ext cx="1295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1996-2000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10541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3200" b="1" dirty="0" smtClean="0"/>
              <a:t>PROPORSI KUMULATIF KASUS AIDS </a:t>
            </a:r>
            <a:br>
              <a:rPr lang="en-US" sz="3200" b="1" dirty="0" smtClean="0"/>
            </a:br>
            <a:r>
              <a:rPr lang="en-US" sz="3200" b="1" dirty="0" smtClean="0"/>
              <a:t>MENURUT FAKTOR RISIKO 1995 SD 2014</a:t>
            </a:r>
          </a:p>
        </p:txBody>
      </p:sp>
      <p:pic>
        <p:nvPicPr>
          <p:cNvPr id="410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97388"/>
            <a:ext cx="1690688" cy="197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6489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9848"/>
          </a:xfrm>
        </p:spPr>
        <p:txBody>
          <a:bodyPr/>
          <a:lstStyle/>
          <a:p>
            <a:pPr algn="ctr"/>
            <a:r>
              <a:rPr lang="en-US" sz="3200" b="1" dirty="0" err="1" smtClean="0">
                <a:latin typeface="Arial Rounded MT Bold" pitchFamily="34" charset="0"/>
              </a:rPr>
              <a:t>Persentase</a:t>
            </a:r>
            <a:r>
              <a:rPr lang="en-US" sz="3200" b="1" dirty="0" smtClean="0">
                <a:latin typeface="Arial Rounded MT Bold" pitchFamily="34" charset="0"/>
              </a:rPr>
              <a:t> ODHA </a:t>
            </a:r>
            <a:r>
              <a:rPr lang="en-US" sz="3200" b="1" dirty="0" err="1" smtClean="0">
                <a:latin typeface="Arial Rounded MT Bold" pitchFamily="34" charset="0"/>
              </a:rPr>
              <a:t>Berdasarkan</a:t>
            </a:r>
            <a:r>
              <a:rPr lang="en-US" sz="3200" b="1" dirty="0" smtClean="0">
                <a:latin typeface="Arial Rounded MT Bold" pitchFamily="34" charset="0"/>
              </a:rPr>
              <a:t> </a:t>
            </a:r>
            <a:r>
              <a:rPr lang="en-US" sz="3200" b="1" dirty="0" err="1" smtClean="0">
                <a:latin typeface="Arial Rounded MT Bold" pitchFamily="34" charset="0"/>
              </a:rPr>
              <a:t>Kelompok</a:t>
            </a:r>
            <a:r>
              <a:rPr lang="en-US" sz="3200" b="1" dirty="0" smtClean="0">
                <a:latin typeface="Arial Rounded MT Bold" pitchFamily="34" charset="0"/>
              </a:rPr>
              <a:t> </a:t>
            </a:r>
            <a:r>
              <a:rPr lang="en-US" sz="3200" b="1" dirty="0" err="1" smtClean="0">
                <a:latin typeface="Arial Rounded MT Bold" pitchFamily="34" charset="0"/>
              </a:rPr>
              <a:t>Umur</a:t>
            </a:r>
            <a:r>
              <a:rPr lang="en-US" sz="3200" b="1" dirty="0" smtClean="0">
                <a:latin typeface="Arial Rounded MT Bold" pitchFamily="34" charset="0"/>
              </a:rPr>
              <a:t> </a:t>
            </a:r>
            <a:r>
              <a:rPr lang="en-US" sz="3200" b="1" dirty="0" err="1" smtClean="0">
                <a:latin typeface="Arial Rounded MT Bold" pitchFamily="34" charset="0"/>
              </a:rPr>
              <a:t>sd</a:t>
            </a:r>
            <a:r>
              <a:rPr lang="en-US" sz="3200" b="1" dirty="0" smtClean="0">
                <a:latin typeface="Arial Rounded MT Bold" pitchFamily="34" charset="0"/>
              </a:rPr>
              <a:t> </a:t>
            </a:r>
            <a:r>
              <a:rPr lang="en-US" sz="3200" b="1" dirty="0" err="1" smtClean="0">
                <a:latin typeface="Arial Rounded MT Bold" pitchFamily="34" charset="0"/>
              </a:rPr>
              <a:t>Juni</a:t>
            </a:r>
            <a:r>
              <a:rPr lang="en-US" sz="3200" b="1" dirty="0" smtClean="0">
                <a:latin typeface="Arial Rounded MT Bold" pitchFamily="34" charset="0"/>
              </a:rPr>
              <a:t> 2014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F13A37-ED29-471F-98DC-C76532A421F1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graphicFrame>
        <p:nvGraphicFramePr>
          <p:cNvPr id="4" name="Chart 3"/>
          <p:cNvGraphicFramePr/>
          <p:nvPr/>
        </p:nvGraphicFramePr>
        <p:xfrm>
          <a:off x="457200" y="1752600"/>
          <a:ext cx="8229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76200" y="6135688"/>
            <a:ext cx="6096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pitchFamily="34" charset="0"/>
              </a:rPr>
              <a:t>Sumber : Laporan  Triwulanan, Kemkes</a:t>
            </a:r>
          </a:p>
          <a:p>
            <a:r>
              <a:rPr lang="en-US">
                <a:latin typeface="Arial" pitchFamily="34" charset="0"/>
              </a:rPr>
              <a:t>* sd Juni 2014</a:t>
            </a:r>
          </a:p>
        </p:txBody>
      </p:sp>
    </p:spTree>
    <p:extLst>
      <p:ext uri="{BB962C8B-B14F-4D97-AF65-F5344CB8AC3E}">
        <p14:creationId xmlns:p14="http://schemas.microsoft.com/office/powerpoint/2010/main" xmlns="" val="12696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020762"/>
          </a:xfrm>
          <a:noFill/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JUMLAH </a:t>
            </a:r>
            <a:r>
              <a:rPr lang="id-ID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ORANG </a:t>
            </a:r>
            <a:r>
              <a:rPr lang="id-ID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YANG </a:t>
            </a:r>
            <a:r>
              <a:rPr lang="id-ID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DITES </a:t>
            </a:r>
            <a:r>
              <a:rPr lang="id-ID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DAN YANG POSITIF</a:t>
            </a:r>
            <a:r>
              <a:rPr lang="id-ID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HIV</a:t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</a:t>
            </a:r>
            <a:r>
              <a:rPr lang="id-ID" sz="2400" b="1" dirty="0" smtClean="0">
                <a:latin typeface="Arial" pitchFamily="34" charset="0"/>
                <a:cs typeface="Arial" pitchFamily="34" charset="0"/>
              </a:rPr>
              <a:t>EPT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EMBER 2014</a:t>
            </a:r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381000" y="6467475"/>
            <a:ext cx="29289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>
                <a:solidFill>
                  <a:schemeClr val="bg1"/>
                </a:solidFill>
              </a:rPr>
              <a:t>*s/d Juni</a:t>
            </a:r>
            <a:r>
              <a:rPr lang="en-US">
                <a:solidFill>
                  <a:schemeClr val="bg1"/>
                </a:solidFill>
              </a:rPr>
              <a:t> 2014</a:t>
            </a:r>
            <a:endParaRPr lang="id-ID">
              <a:solidFill>
                <a:schemeClr val="bg1"/>
              </a:solidFill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2454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180536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95300" y="332656"/>
            <a:ext cx="8229600" cy="1143000"/>
          </a:xfrm>
        </p:spPr>
        <p:txBody>
          <a:bodyPr/>
          <a:lstStyle/>
          <a:p>
            <a:pPr algn="ctr"/>
            <a:r>
              <a:rPr lang="en-US" sz="3200" b="1" dirty="0" smtClean="0"/>
              <a:t>ODHA YANG MASIH MENERIMA ARV </a:t>
            </a:r>
            <a:br>
              <a:rPr lang="en-US" sz="3200" b="1" dirty="0" smtClean="0"/>
            </a:br>
            <a:r>
              <a:rPr lang="en-US" sz="3200" b="1" dirty="0" smtClean="0"/>
              <a:t>2005 - AGUSTUS 2014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3681116574"/>
              </p:ext>
            </p:extLst>
          </p:nvPr>
        </p:nvGraphicFramePr>
        <p:xfrm>
          <a:off x="417871" y="1318445"/>
          <a:ext cx="838445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68" name="Content Placeholder 2"/>
          <p:cNvSpPr txBox="1">
            <a:spLocks/>
          </p:cNvSpPr>
          <p:nvPr/>
        </p:nvSpPr>
        <p:spPr bwMode="auto">
          <a:xfrm>
            <a:off x="228600" y="5867400"/>
            <a:ext cx="876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lvl="3" indent="-342900" algn="ctr"/>
            <a:r>
              <a:rPr lang="id-ID" sz="2400" dirty="0">
                <a:latin typeface="Calibri" pitchFamily="34" charset="0"/>
                <a:cs typeface="Calibri" pitchFamily="34" charset="0"/>
              </a:rPr>
              <a:t>P</a:t>
            </a:r>
            <a:r>
              <a:rPr lang="fr-FR" sz="2400" dirty="0" err="1">
                <a:latin typeface="Calibri" pitchFamily="34" charset="0"/>
                <a:cs typeface="Calibri" pitchFamily="34" charset="0"/>
              </a:rPr>
              <a:t>emakaian</a:t>
            </a:r>
            <a:r>
              <a:rPr lang="fr-FR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err="1">
                <a:latin typeface="Calibri" pitchFamily="34" charset="0"/>
                <a:cs typeface="Calibri" pitchFamily="34" charset="0"/>
              </a:rPr>
              <a:t>rejimennya</a:t>
            </a:r>
            <a:r>
              <a:rPr lang="fr-FR" sz="2400" dirty="0">
                <a:latin typeface="Calibri" pitchFamily="34" charset="0"/>
                <a:cs typeface="Calibri" pitchFamily="34" charset="0"/>
              </a:rPr>
              <a:t>  </a:t>
            </a:r>
            <a:r>
              <a:rPr lang="fr-FR" sz="2400" dirty="0" err="1">
                <a:latin typeface="Calibri" pitchFamily="34" charset="0"/>
                <a:cs typeface="Calibri" pitchFamily="34" charset="0"/>
              </a:rPr>
              <a:t>Lini</a:t>
            </a:r>
            <a:r>
              <a:rPr lang="fr-FR" sz="2400" dirty="0">
                <a:latin typeface="Calibri" pitchFamily="34" charset="0"/>
                <a:cs typeface="Calibri" pitchFamily="34" charset="0"/>
              </a:rPr>
              <a:t> 1 </a:t>
            </a:r>
            <a:r>
              <a:rPr lang="id-ID" sz="2400" dirty="0">
                <a:latin typeface="Calibri" pitchFamily="34" charset="0"/>
                <a:cs typeface="Calibri" pitchFamily="34" charset="0"/>
              </a:rPr>
              <a:t>9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6,9</a:t>
            </a:r>
            <a:r>
              <a:rPr lang="fr-FR" sz="2400" dirty="0">
                <a:latin typeface="Calibri" pitchFamily="34" charset="0"/>
                <a:cs typeface="Calibri" pitchFamily="34" charset="0"/>
              </a:rPr>
              <a:t>% (</a:t>
            </a:r>
            <a:r>
              <a:rPr lang="id-ID" sz="2400" dirty="0">
                <a:latin typeface="Calibri" pitchFamily="34" charset="0"/>
                <a:cs typeface="Calibri" pitchFamily="34" charset="0"/>
              </a:rPr>
              <a:t>4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3.953</a:t>
            </a:r>
            <a:r>
              <a:rPr lang="id-ID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>
                <a:latin typeface="Calibri" pitchFamily="34" charset="0"/>
                <a:cs typeface="Calibri" pitchFamily="34" charset="0"/>
              </a:rPr>
              <a:t>orang) </a:t>
            </a:r>
            <a:endParaRPr lang="fr-FR" sz="2400" dirty="0" smtClean="0">
              <a:latin typeface="Calibri" pitchFamily="34" charset="0"/>
              <a:cs typeface="Calibri" pitchFamily="34" charset="0"/>
            </a:endParaRPr>
          </a:p>
          <a:p>
            <a:pPr marL="342900" lvl="3" indent="-342900" algn="ctr"/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Lini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2 3,1</a:t>
            </a:r>
            <a:r>
              <a:rPr lang="fr-FR" sz="2400" dirty="0">
                <a:latin typeface="Calibri" pitchFamily="34" charset="0"/>
                <a:cs typeface="Calibri" pitchFamily="34" charset="0"/>
              </a:rPr>
              <a:t>% (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1.357 </a:t>
            </a:r>
            <a:r>
              <a:rPr lang="fr-FR" sz="2400" dirty="0">
                <a:latin typeface="Calibri" pitchFamily="34" charset="0"/>
                <a:cs typeface="Calibri" pitchFamily="34" charset="0"/>
              </a:rPr>
              <a:t>orang) </a:t>
            </a:r>
            <a:endParaRPr lang="id-ID" sz="2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902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98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CASCADE OF TREATMENT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800" b="1" dirty="0" smtClean="0"/>
              <a:t>SD AGUSTUS 2014</a:t>
            </a:r>
            <a:endParaRPr lang="en-US" b="1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0" y="1524000"/>
          <a:ext cx="76200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6096000" y="3657600"/>
          <a:ext cx="2895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ight Brace 4"/>
          <p:cNvSpPr/>
          <p:nvPr/>
        </p:nvSpPr>
        <p:spPr>
          <a:xfrm>
            <a:off x="5638800" y="4419600"/>
            <a:ext cx="381000" cy="1219200"/>
          </a:xfrm>
          <a:prstGeom prst="righ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8" name="Left Arrow 7"/>
          <p:cNvSpPr/>
          <p:nvPr/>
        </p:nvSpPr>
        <p:spPr>
          <a:xfrm>
            <a:off x="4800600" y="4811713"/>
            <a:ext cx="914400" cy="446087"/>
          </a:xfrm>
          <a:prstGeom prst="lef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bg1"/>
                </a:solidFill>
              </a:rPr>
              <a:t>54%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165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KEBIJAKAN </a:t>
            </a:r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en-US" sz="3600" dirty="0" smtClean="0"/>
              <a:t>PENGENDALIAN </a:t>
            </a:r>
            <a:r>
              <a:rPr lang="en-US" sz="3600" dirty="0" smtClean="0"/>
              <a:t>HIV-AIDS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042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2" descr="http://www.headachecare.com/images/goal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26876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251520" y="2852936"/>
            <a:ext cx="6781800" cy="3733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id-ID" sz="2800" b="1" i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GETTING THREE ZEROES</a:t>
            </a:r>
          </a:p>
          <a:p>
            <a:endParaRPr lang="id-ID" sz="2400" dirty="0" smtClean="0">
              <a:solidFill>
                <a:schemeClr val="tx2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r>
              <a:rPr lang="id-ID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Menurunkan </a:t>
            </a:r>
            <a:r>
              <a:rPr lang="en-US" sz="2400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jumlah</a:t>
            </a:r>
            <a:r>
              <a:rPr lang="en-US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kasus</a:t>
            </a:r>
            <a:r>
              <a:rPr lang="en-US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baru</a:t>
            </a:r>
            <a:r>
              <a:rPr lang="en-US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HIV</a:t>
            </a:r>
            <a:endParaRPr lang="id-ID" sz="2400" dirty="0" smtClean="0">
              <a:solidFill>
                <a:schemeClr val="tx2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r>
              <a:rPr lang="id-ID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Menurunkan angka kematian</a:t>
            </a:r>
          </a:p>
          <a:p>
            <a:r>
              <a:rPr lang="id-ID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Menurunkan stigma dan </a:t>
            </a:r>
            <a:r>
              <a:rPr lang="en-US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US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id-ID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diskriminasi</a:t>
            </a:r>
          </a:p>
          <a:p>
            <a:endParaRPr lang="id-ID" sz="2400" dirty="0" smtClean="0">
              <a:solidFill>
                <a:schemeClr val="tx2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endParaRPr lang="en-US" sz="2400" dirty="0" smtClean="0">
              <a:solidFill>
                <a:schemeClr val="tx2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r>
              <a:rPr lang="id-ID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Meningkatkan kualitas hidup ODHA</a:t>
            </a:r>
            <a:endParaRPr lang="en-US" sz="2400" dirty="0" smtClean="0">
              <a:solidFill>
                <a:schemeClr val="tx2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3581400"/>
            <a:ext cx="5334000" cy="1752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2667000" y="5334000"/>
            <a:ext cx="1143000" cy="838200"/>
          </a:xfrm>
          <a:prstGeom prst="downArrow">
            <a:avLst>
              <a:gd name="adj1" fmla="val 50000"/>
              <a:gd name="adj2" fmla="val 41454"/>
            </a:avLst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 smtClean="0">
                <a:latin typeface="Arial" pitchFamily="34" charset="0"/>
                <a:cs typeface="Arial" pitchFamily="34" charset="0"/>
              </a:rPr>
              <a:t>Tujuan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P</a:t>
            </a:r>
            <a:r>
              <a:rPr lang="id-ID" sz="3200" b="1" dirty="0" smtClean="0">
                <a:latin typeface="Arial" pitchFamily="34" charset="0"/>
                <a:cs typeface="Arial" pitchFamily="34" charset="0"/>
              </a:rPr>
              <a:t>engendalian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HIV-AIDS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IMS</a:t>
            </a:r>
            <a:endParaRPr lang="id-ID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447800"/>
            <a:ext cx="8686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377952"/>
            <a:ext cx="8229600" cy="1069848"/>
          </a:xfrm>
          <a:noFill/>
          <a:ln w="28575">
            <a:prstDash val="sysDash"/>
          </a:ln>
        </p:spPr>
        <p:txBody>
          <a:bodyPr rtlCol="0"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effectLst/>
                <a:ea typeface="+mj-ea"/>
              </a:rPr>
              <a:t>KERANGKA KERJA  LAYANAN KOMPREHENSIF BERKESINAMBUNGAN</a:t>
            </a:r>
            <a:endParaRPr lang="en-US" sz="3200" b="1" dirty="0">
              <a:effectLst/>
              <a:ea typeface="+mj-ea"/>
            </a:endParaRPr>
          </a:p>
        </p:txBody>
      </p:sp>
      <p:sp>
        <p:nvSpPr>
          <p:cNvPr id="12295" name="Slide Number Placeholder 5"/>
          <p:cNvSpPr txBox="1">
            <a:spLocks noGrp="1"/>
          </p:cNvSpPr>
          <p:nvPr/>
        </p:nvSpPr>
        <p:spPr bwMode="auto">
          <a:xfrm>
            <a:off x="8469084" y="5740400"/>
            <a:ext cx="381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1F68BCC0-9B51-4A6B-81E6-F4782475947B}" type="slidenum">
              <a:rPr lang="en-US" sz="1200">
                <a:solidFill>
                  <a:srgbClr val="A79D99"/>
                </a:solidFill>
              </a:rPr>
              <a:pPr/>
              <a:t>13</a:t>
            </a:fld>
            <a:endParaRPr lang="en-US" sz="1200">
              <a:solidFill>
                <a:srgbClr val="A79D99"/>
              </a:solidFill>
            </a:endParaRPr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3328987" y="1524000"/>
            <a:ext cx="2157413" cy="438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 smtClean="0">
                <a:solidFill>
                  <a:schemeClr val="tx2">
                    <a:lumMod val="10000"/>
                  </a:schemeClr>
                </a:solidFill>
                <a:ea typeface="+mn-ea"/>
              </a:rPr>
              <a:t>KPA</a:t>
            </a:r>
            <a:endParaRPr lang="en-US" sz="2800" dirty="0">
              <a:solidFill>
                <a:schemeClr val="tx2">
                  <a:lumMod val="10000"/>
                </a:schemeClr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2884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89049407"/>
              </p:ext>
            </p:extLst>
          </p:nvPr>
        </p:nvGraphicFramePr>
        <p:xfrm>
          <a:off x="381000" y="990600"/>
          <a:ext cx="83058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7620000" cy="1143000"/>
          </a:xfrm>
          <a:noFill/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latin typeface="+mj-lt"/>
                <a:ea typeface="+mj-ea"/>
              </a:rPr>
              <a:t>6 PILAR DALAM LKB</a:t>
            </a:r>
          </a:p>
        </p:txBody>
      </p:sp>
    </p:spTree>
    <p:extLst>
      <p:ext uri="{BB962C8B-B14F-4D97-AF65-F5344CB8AC3E}">
        <p14:creationId xmlns:p14="http://schemas.microsoft.com/office/powerpoint/2010/main" xmlns="" val="14307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SUFA</a:t>
            </a:r>
            <a:endParaRPr lang="en-US" dirty="0"/>
          </a:p>
        </p:txBody>
      </p:sp>
      <p:sp>
        <p:nvSpPr>
          <p:cNvPr id="33795" name="Text Placeholder 4"/>
          <p:cNvSpPr>
            <a:spLocks noGrp="1"/>
          </p:cNvSpPr>
          <p:nvPr>
            <p:ph type="body" idx="1"/>
          </p:nvPr>
        </p:nvSpPr>
        <p:spPr>
          <a:xfrm>
            <a:off x="611560" y="3573016"/>
            <a:ext cx="7924800" cy="10668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sz="3600" b="1" dirty="0" smtClean="0"/>
              <a:t>Strategic Use of ART/</a:t>
            </a:r>
            <a:r>
              <a:rPr lang="en-US" sz="3600" b="1" dirty="0" err="1" smtClean="0"/>
              <a:t>Pengggunaan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Strategi</a:t>
            </a:r>
            <a:r>
              <a:rPr lang="en-US" sz="3600" b="1" dirty="0" smtClean="0"/>
              <a:t> ARV </a:t>
            </a:r>
            <a:r>
              <a:rPr lang="en-US" sz="3600" b="1" dirty="0" err="1" smtClean="0"/>
              <a:t>sebagai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Pencegahan</a:t>
            </a:r>
            <a:r>
              <a:rPr lang="en-US" sz="3600" b="1" dirty="0" smtClean="0"/>
              <a:t> &amp; </a:t>
            </a:r>
            <a:r>
              <a:rPr lang="en-US" sz="3600" b="1" dirty="0" err="1" smtClean="0"/>
              <a:t>Pengobatan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1616306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Content Placeholder 3"/>
          <p:cNvPicPr>
            <a:picLocks noGrp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1524000"/>
            <a:ext cx="8153400" cy="5105400"/>
          </a:xfr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44035" name="Title 7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/>
            <a:r>
              <a:rPr lang="id-ID" dirty="0" smtClean="0">
                <a:ea typeface="ＭＳ Ｐゴシック" pitchFamily="34" charset="-128"/>
              </a:rPr>
              <a:t>Rasional </a:t>
            </a:r>
            <a:r>
              <a:rPr lang="en-US" dirty="0" err="1" smtClean="0">
                <a:ea typeface="ＭＳ Ｐゴシック" pitchFamily="34" charset="-128"/>
              </a:rPr>
              <a:t>Penggunaan</a:t>
            </a:r>
            <a:r>
              <a:rPr lang="en-US" dirty="0" smtClean="0">
                <a:ea typeface="ＭＳ Ｐゴシック" pitchFamily="34" charset="-128"/>
              </a:rPr>
              <a:t> ART</a:t>
            </a:r>
          </a:p>
        </p:txBody>
      </p:sp>
      <p:sp>
        <p:nvSpPr>
          <p:cNvPr id="44036" name="Slide Number Placeholder 8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fld id="{9BA886F1-A912-47D5-A108-72D912DD6BFB}" type="slidenum">
              <a:rPr lang="en-US">
                <a:cs typeface="Arial" pitchFamily="34" charset="0"/>
              </a:rPr>
              <a:pPr eaLnBrk="1" hangingPunct="1"/>
              <a:t>16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7563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382000" cy="1069848"/>
          </a:xfrm>
        </p:spPr>
        <p:txBody>
          <a:bodyPr/>
          <a:lstStyle/>
          <a:p>
            <a:pPr algn="ctr" eaLnBrk="1"/>
            <a:r>
              <a:rPr lang="en-US" dirty="0" smtClean="0"/>
              <a:t>STRATEGIC USE OF ARV-SUFA</a:t>
            </a:r>
            <a:endParaRPr lang="id-ID" dirty="0" smtClean="0"/>
          </a:p>
        </p:txBody>
      </p:sp>
      <p:sp>
        <p:nvSpPr>
          <p:cNvPr id="34819" name="Rectangle 2"/>
          <p:cNvSpPr>
            <a:spLocks noGrp="1"/>
          </p:cNvSpPr>
          <p:nvPr>
            <p:ph sz="quarter" idx="2"/>
          </p:nvPr>
        </p:nvSpPr>
        <p:spPr>
          <a:xfrm>
            <a:off x="179512" y="2276872"/>
            <a:ext cx="2952328" cy="3886200"/>
          </a:xfrm>
        </p:spPr>
        <p:txBody>
          <a:bodyPr>
            <a:normAutofit fontScale="85000" lnSpcReduction="20000"/>
          </a:bodyPr>
          <a:lstStyle/>
          <a:p>
            <a:pPr marL="457200" indent="-342900" defTabSz="812800" eaLnBrk="1">
              <a:spcBef>
                <a:spcPts val="500"/>
              </a:spcBef>
              <a:buClr>
                <a:srgbClr val="93A299"/>
              </a:buClr>
              <a:buSzPct val="82000"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bu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hamil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71500" lvl="1" indent="-457200" defTabSz="812800" eaLnBrk="1">
              <a:buClr>
                <a:srgbClr val="93A299"/>
              </a:buClr>
              <a:buSzPct val="82000"/>
            </a:pP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pasien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 IMS</a:t>
            </a:r>
          </a:p>
          <a:p>
            <a:pPr marL="571500" lvl="1" indent="-457200" defTabSz="812800" eaLnBrk="1">
              <a:buClr>
                <a:srgbClr val="93A299"/>
              </a:buClr>
              <a:buSzPct val="82000"/>
            </a:pP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pasangan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 ODHA</a:t>
            </a:r>
          </a:p>
          <a:p>
            <a:pPr marL="571500" lvl="1" indent="-457200" defTabSz="812800" eaLnBrk="1">
              <a:buClr>
                <a:srgbClr val="93A299"/>
              </a:buClr>
              <a:buSzPct val="82000"/>
            </a:pP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pasien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 TB</a:t>
            </a:r>
          </a:p>
          <a:p>
            <a:pPr marL="571500" lvl="1" indent="-457200" defTabSz="812800" eaLnBrk="1">
              <a:buClr>
                <a:srgbClr val="93A299"/>
              </a:buClr>
              <a:buSzPct val="82000"/>
            </a:pPr>
            <a:r>
              <a:rPr lang="id-ID" sz="2800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pasien Hepatitis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71500" lvl="1" indent="-457200" defTabSz="812800" eaLnBrk="1">
              <a:buClr>
                <a:srgbClr val="93A299"/>
              </a:buClr>
              <a:buSzPct val="82000"/>
            </a:pP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Populasi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Kunci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 : WPS, LSL, TG,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Penasun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ea typeface="ＭＳ Ｐゴシック" pitchFamily="34" charset="-128"/>
            </a:endParaRPr>
          </a:p>
          <a:p>
            <a:pPr marL="571500" lvl="1" indent="-457200" defTabSz="812800" eaLnBrk="1">
              <a:buClr>
                <a:srgbClr val="93A299"/>
              </a:buClr>
              <a:buSzPct val="82000"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LBT</a:t>
            </a:r>
          </a:p>
          <a:p>
            <a:pPr marL="571500" lvl="1" indent="-457200" defTabSz="812800" eaLnBrk="1">
              <a:buClr>
                <a:srgbClr val="93A299"/>
              </a:buClr>
              <a:buSzPct val="82000"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a typeface="ＭＳ Ｐゴシック" pitchFamily="34" charset="-128"/>
              </a:rPr>
              <a:t>WBP</a:t>
            </a:r>
            <a:endParaRPr lang="id-ID" sz="2800" dirty="0" smtClean="0">
              <a:solidFill>
                <a:schemeClr val="accent2">
                  <a:lumMod val="75000"/>
                </a:schemeClr>
              </a:solidFill>
              <a:ea typeface="ＭＳ Ｐゴシック" pitchFamily="34" charset="-12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6209266" y="2348880"/>
            <a:ext cx="2592288" cy="3886200"/>
          </a:xfrm>
        </p:spPr>
        <p:txBody>
          <a:bodyPr>
            <a:normAutofit/>
          </a:bodyPr>
          <a:lstStyle/>
          <a:p>
            <a:pPr marL="114300" indent="0" defTabSz="812800" eaLnBrk="1">
              <a:spcBef>
                <a:spcPts val="500"/>
              </a:spcBef>
              <a:buClr>
                <a:srgbClr val="93A299"/>
              </a:buClr>
              <a:buSzPct val="82000"/>
              <a:buNone/>
              <a:defRPr/>
            </a:pPr>
            <a:endParaRPr lang="en-US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4821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67544" y="1412776"/>
            <a:ext cx="2376264" cy="639763"/>
          </a:xfrm>
        </p:spPr>
        <p:txBody>
          <a:bodyPr/>
          <a:lstStyle/>
          <a:p>
            <a:r>
              <a:rPr lang="en-US" dirty="0" err="1" smtClean="0"/>
              <a:t>Penawaran</a:t>
            </a:r>
            <a:r>
              <a:rPr lang="en-US" dirty="0" smtClean="0"/>
              <a:t> </a:t>
            </a:r>
            <a:r>
              <a:rPr lang="en-US" dirty="0" err="1" smtClean="0"/>
              <a:t>Tes</a:t>
            </a:r>
            <a:r>
              <a:rPr lang="en-US" dirty="0" smtClean="0"/>
              <a:t> : </a:t>
            </a:r>
          </a:p>
        </p:txBody>
      </p:sp>
      <p:sp>
        <p:nvSpPr>
          <p:cNvPr id="34822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3347864" y="1484784"/>
            <a:ext cx="2592288" cy="639763"/>
          </a:xfrm>
        </p:spPr>
        <p:txBody>
          <a:bodyPr/>
          <a:lstStyle/>
          <a:p>
            <a:r>
              <a:rPr lang="en-US" dirty="0" err="1" smtClean="0"/>
              <a:t>Pemberian</a:t>
            </a:r>
            <a:r>
              <a:rPr lang="en-US" dirty="0" smtClean="0"/>
              <a:t> ARV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melihat</a:t>
            </a:r>
            <a:r>
              <a:rPr lang="en-US" dirty="0" smtClean="0"/>
              <a:t> CD4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6588224" y="1484784"/>
            <a:ext cx="2304256" cy="639763"/>
          </a:xfrm>
          <a:prstGeom prst="rect">
            <a:avLst/>
          </a:prstGeo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vert="horz" anchor="ctr">
            <a:noAutofit/>
          </a:bodyPr>
          <a:lstStyle>
            <a:lvl1pPr marL="45720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900" b="1" kern="120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 </a:t>
            </a: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retensi</a:t>
            </a:r>
            <a:r>
              <a:rPr lang="en-US" dirty="0" smtClean="0"/>
              <a:t> ART</a:t>
            </a: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203848" y="2420888"/>
            <a:ext cx="2969096" cy="3528392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457200" defTabSz="812800">
              <a:spcBef>
                <a:spcPts val="500"/>
              </a:spcBef>
              <a:buClr>
                <a:srgbClr val="93A299"/>
              </a:buClr>
              <a:buSzPct val="82000"/>
              <a:defRPr/>
            </a:pP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Ibu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Hamil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HIV</a:t>
            </a:r>
          </a:p>
          <a:p>
            <a:pPr marL="571500" indent="-457200" defTabSz="812800">
              <a:spcBef>
                <a:spcPts val="500"/>
              </a:spcBef>
              <a:buClr>
                <a:srgbClr val="93A299"/>
              </a:buClr>
              <a:buSzPct val="82000"/>
              <a:defRPr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Co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Infeksi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TB HIV</a:t>
            </a:r>
          </a:p>
          <a:p>
            <a:pPr marL="571500" indent="-457200" defTabSz="812800">
              <a:spcBef>
                <a:spcPts val="500"/>
              </a:spcBef>
              <a:buClr>
                <a:srgbClr val="93A299"/>
              </a:buClr>
              <a:buSzPct val="82000"/>
              <a:defRPr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Co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Infeksi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Hepatitis</a:t>
            </a:r>
          </a:p>
          <a:p>
            <a:pPr marL="571500" indent="-457200" defTabSz="812800">
              <a:spcBef>
                <a:spcPts val="500"/>
              </a:spcBef>
              <a:buClr>
                <a:srgbClr val="93A299"/>
              </a:buClr>
              <a:buSzPct val="82000"/>
              <a:defRPr/>
            </a:pP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Sero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– Discordant</a:t>
            </a:r>
          </a:p>
          <a:p>
            <a:pPr marL="571500" indent="-457200" defTabSz="812800">
              <a:spcBef>
                <a:spcPts val="500"/>
              </a:spcBef>
              <a:buClr>
                <a:srgbClr val="93A299"/>
              </a:buClr>
              <a:buSzPct val="82000"/>
              <a:defRPr/>
            </a:pP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Populasi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Kunci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(PS,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Penasun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, LSL TG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Waria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6172944" y="2420888"/>
            <a:ext cx="2592288" cy="367240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457200" defTabSz="812800">
              <a:spcBef>
                <a:spcPts val="500"/>
              </a:spcBef>
              <a:buClr>
                <a:srgbClr val="93A299"/>
              </a:buClr>
              <a:buSzPct val="82000"/>
              <a:defRPr/>
            </a:pP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Peningkatan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koordinasi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571500" indent="-457200" defTabSz="812800">
              <a:spcBef>
                <a:spcPts val="500"/>
              </a:spcBef>
              <a:buClr>
                <a:srgbClr val="93A299"/>
              </a:buClr>
              <a:buSzPct val="82000"/>
              <a:defRPr/>
            </a:pP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Peran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aktif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ODHA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dan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keluarga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571500" indent="-457200" defTabSz="812800">
              <a:spcBef>
                <a:spcPts val="500"/>
              </a:spcBef>
              <a:buClr>
                <a:srgbClr val="93A299"/>
              </a:buClr>
              <a:buSzPct val="82000"/>
              <a:defRPr/>
            </a:pP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Strategi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komunikasi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71500" indent="-457200" defTabSz="812800">
              <a:spcBef>
                <a:spcPts val="500"/>
              </a:spcBef>
              <a:buClr>
                <a:srgbClr val="93A299"/>
              </a:buClr>
              <a:buSzPct val="82000"/>
              <a:defRPr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Dukungan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 ODHA 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560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152400"/>
            <a:ext cx="8610600" cy="457200"/>
          </a:xfr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err="1" smtClean="0">
                <a:solidFill>
                  <a:schemeClr val="bg1"/>
                </a:solidFill>
              </a:rPr>
              <a:t>Bagan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Alur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Tes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Konseling</a:t>
            </a:r>
            <a:r>
              <a:rPr lang="en-US" dirty="0" smtClean="0">
                <a:solidFill>
                  <a:schemeClr val="bg1"/>
                </a:solidFill>
              </a:rPr>
              <a:t> HIV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8305800" cy="594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4768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3" y="200025"/>
            <a:ext cx="8301037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224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/>
            <a:r>
              <a:rPr lang="en-US" smtClean="0"/>
              <a:t>Konseling Lanjutan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Konseling Pasca Tes</a:t>
            </a:r>
          </a:p>
          <a:p>
            <a:r>
              <a:rPr lang="en-US" smtClean="0"/>
              <a:t>Konseling Pasangan</a:t>
            </a:r>
          </a:p>
          <a:p>
            <a:r>
              <a:rPr lang="en-US" smtClean="0"/>
              <a:t>Konseling Keluarga</a:t>
            </a:r>
          </a:p>
          <a:p>
            <a:r>
              <a:rPr lang="en-US" smtClean="0"/>
              <a:t>Pengungkapan Hasil Tes Pasangan</a:t>
            </a:r>
          </a:p>
          <a:p>
            <a:r>
              <a:rPr lang="en-US" smtClean="0"/>
              <a:t>Konseling Memulai Terapi</a:t>
            </a:r>
          </a:p>
          <a:p>
            <a:r>
              <a:rPr lang="en-US" smtClean="0"/>
              <a:t>Konseling Kepatuhan Minum Obat</a:t>
            </a:r>
          </a:p>
          <a:p>
            <a:endParaRPr lang="en-US" smtClean="0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25231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lock Arc 14"/>
          <p:cNvSpPr/>
          <p:nvPr/>
        </p:nvSpPr>
        <p:spPr>
          <a:xfrm rot="10800000">
            <a:off x="827088" y="692150"/>
            <a:ext cx="7993062" cy="5832475"/>
          </a:xfrm>
          <a:prstGeom prst="blockArc">
            <a:avLst>
              <a:gd name="adj1" fmla="val 10770603"/>
              <a:gd name="adj2" fmla="val 87627"/>
              <a:gd name="adj3" fmla="val 25803"/>
            </a:avLst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Block Arc 18"/>
          <p:cNvSpPr/>
          <p:nvPr/>
        </p:nvSpPr>
        <p:spPr>
          <a:xfrm>
            <a:off x="827088" y="1628775"/>
            <a:ext cx="7956550" cy="5903913"/>
          </a:xfrm>
          <a:prstGeom prst="blockArc">
            <a:avLst>
              <a:gd name="adj1" fmla="val 10773260"/>
              <a:gd name="adj2" fmla="val 0"/>
              <a:gd name="adj3" fmla="val 25000"/>
            </a:avLst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solidFill>
                  <a:schemeClr val="tx1"/>
                </a:solidFill>
              </a:rPr>
              <a:t>ko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1413" y="1628775"/>
            <a:ext cx="2665412" cy="453707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 err="1"/>
              <a:t>Konseling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HIV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IMS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TB HIV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PPIA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LASS/PTRM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 err="1"/>
              <a:t>Satelit</a:t>
            </a:r>
            <a:r>
              <a:rPr lang="en-US" dirty="0"/>
              <a:t> ARV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Lab. </a:t>
            </a:r>
            <a:r>
              <a:rPr lang="en-US" dirty="0" err="1"/>
              <a:t>Sederhana</a:t>
            </a:r>
            <a:r>
              <a:rPr lang="en-US" dirty="0"/>
              <a:t>  (RDT/ </a:t>
            </a:r>
            <a:r>
              <a:rPr lang="en-US" dirty="0" err="1"/>
              <a:t>jejaring</a:t>
            </a:r>
            <a:r>
              <a:rPr lang="en-US" dirty="0"/>
              <a:t> lab </a:t>
            </a:r>
            <a:r>
              <a:rPr lang="en-US" dirty="0" err="1"/>
              <a:t>dan</a:t>
            </a:r>
            <a:r>
              <a:rPr lang="en-US" dirty="0"/>
              <a:t> IMS)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  (PKM, </a:t>
            </a:r>
            <a:r>
              <a:rPr lang="en-US" dirty="0" err="1"/>
              <a:t>Klinik</a:t>
            </a:r>
            <a:r>
              <a:rPr lang="en-US" dirty="0"/>
              <a:t>, </a:t>
            </a:r>
            <a:r>
              <a:rPr lang="en-US" dirty="0" err="1"/>
              <a:t>Lapas</a:t>
            </a:r>
            <a:r>
              <a:rPr lang="en-US" dirty="0"/>
              <a:t>, DPS,)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76600" y="2133600"/>
            <a:ext cx="2590800" cy="4464050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 err="1"/>
              <a:t>Konseling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HIV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IMS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TB HIV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PPIA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LASS *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PDBN *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PDP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Lab. </a:t>
            </a:r>
            <a:r>
              <a:rPr lang="en-US" dirty="0" err="1"/>
              <a:t>Lengkap</a:t>
            </a:r>
            <a:r>
              <a:rPr lang="en-US" dirty="0"/>
              <a:t> (CD 4/</a:t>
            </a:r>
            <a:r>
              <a:rPr lang="en-US" dirty="0" err="1"/>
              <a:t>jejaring</a:t>
            </a:r>
            <a:r>
              <a:rPr lang="en-US" dirty="0"/>
              <a:t> lab)</a:t>
            </a:r>
          </a:p>
          <a:p>
            <a:pPr>
              <a:defRPr/>
            </a:pPr>
            <a:r>
              <a:rPr lang="en-US" dirty="0"/>
              <a:t>  (RS </a:t>
            </a:r>
            <a:r>
              <a:rPr lang="en-US" dirty="0" err="1"/>
              <a:t>Kab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, PKM 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3850" y="2133600"/>
            <a:ext cx="2592388" cy="44640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 err="1"/>
              <a:t>Konseling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HIV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IMS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TB HIV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PPIA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dirty="0"/>
              <a:t>PDP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LASS *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/>
              <a:t>PDBN *</a:t>
            </a:r>
          </a:p>
          <a:p>
            <a:pPr marL="342900" indent="-342900">
              <a:buFont typeface="Arial" pitchFamily="34" charset="0"/>
              <a:buAutoNum type="arabicPeriod"/>
              <a:defRPr/>
            </a:pPr>
            <a:r>
              <a:rPr lang="en-US" dirty="0" err="1"/>
              <a:t>Penunjang</a:t>
            </a:r>
            <a:r>
              <a:rPr lang="en-US" dirty="0"/>
              <a:t> </a:t>
            </a:r>
            <a:r>
              <a:rPr lang="en-US" dirty="0" err="1"/>
              <a:t>Diagnostik</a:t>
            </a:r>
            <a:r>
              <a:rPr lang="en-US" dirty="0"/>
              <a:t> (VL + CD4)  </a:t>
            </a:r>
            <a:r>
              <a:rPr lang="en-US" dirty="0" err="1"/>
              <a:t>dan</a:t>
            </a:r>
            <a:r>
              <a:rPr lang="en-US" dirty="0"/>
              <a:t> Lab. </a:t>
            </a:r>
            <a:r>
              <a:rPr lang="en-US" dirty="0" err="1"/>
              <a:t>lengkap</a:t>
            </a:r>
            <a:endParaRPr lang="en-US" dirty="0"/>
          </a:p>
          <a:p>
            <a:pPr marL="342900" indent="-342900">
              <a:buFont typeface="Arial" pitchFamily="34" charset="0"/>
              <a:buAutoNum type="arabicPeriod"/>
              <a:defRPr/>
            </a:pPr>
            <a:endParaRPr lang="en-US" dirty="0"/>
          </a:p>
          <a:p>
            <a:pPr algn="dist">
              <a:defRPr/>
            </a:pPr>
            <a:endParaRPr lang="en-US" dirty="0"/>
          </a:p>
        </p:txBody>
      </p:sp>
      <p:sp>
        <p:nvSpPr>
          <p:cNvPr id="45063" name="Titl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351837" cy="798512"/>
          </a:xfrm>
        </p:spPr>
        <p:txBody>
          <a:bodyPr/>
          <a:lstStyle/>
          <a:p>
            <a:pPr algn="ctr"/>
            <a:r>
              <a:rPr lang="en-US" sz="3600" dirty="0" smtClean="0"/>
              <a:t>  JEJARING MINIMUM PELAYANAN</a:t>
            </a:r>
          </a:p>
        </p:txBody>
      </p:sp>
      <p:pic>
        <p:nvPicPr>
          <p:cNvPr id="45064" name="Content Placeholder 3" descr="rsud kota bandun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18" b="1318"/>
          <a:stretch>
            <a:fillRect/>
          </a:stretch>
        </p:blipFill>
        <p:spPr>
          <a:xfrm>
            <a:off x="611188" y="5895975"/>
            <a:ext cx="2016125" cy="962025"/>
          </a:xfrm>
        </p:spPr>
      </p:pic>
      <p:sp>
        <p:nvSpPr>
          <p:cNvPr id="5" name="Rectangle 4"/>
          <p:cNvSpPr/>
          <p:nvPr/>
        </p:nvSpPr>
        <p:spPr>
          <a:xfrm>
            <a:off x="611560" y="1844824"/>
            <a:ext cx="1944216" cy="669776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9000" b="-9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5068" name="Picture 5" descr="Rumah Sakit Paru Rotinsulu Bandung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660525"/>
            <a:ext cx="18732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35896" y="5943600"/>
            <a:ext cx="1944216" cy="914400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14000" r="-14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ctangle 7"/>
          <p:cNvSpPr/>
          <p:nvPr/>
        </p:nvSpPr>
        <p:spPr>
          <a:xfrm>
            <a:off x="6474060" y="1528122"/>
            <a:ext cx="2160240" cy="453078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10000" b="-10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5075" name="Picture 8" descr="lapas_banceuy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0175" y="5715000"/>
            <a:ext cx="2160588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539750" y="1052513"/>
            <a:ext cx="2016125" cy="5762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RS RUJUKAN prop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kab</a:t>
            </a:r>
            <a:r>
              <a:rPr lang="en-US" sz="1200" dirty="0"/>
              <a:t>/</a:t>
            </a:r>
            <a:r>
              <a:rPr lang="en-US" sz="1200" dirty="0" err="1"/>
              <a:t>kota</a:t>
            </a:r>
            <a:r>
              <a:rPr lang="en-US" sz="1200" dirty="0"/>
              <a:t> (</a:t>
            </a:r>
            <a:r>
              <a:rPr lang="en-US" sz="1200" dirty="0" err="1"/>
              <a:t>pemerintah</a:t>
            </a:r>
            <a:r>
              <a:rPr lang="en-US" sz="1200" dirty="0"/>
              <a:t> /</a:t>
            </a:r>
            <a:r>
              <a:rPr lang="en-US" sz="1200" dirty="0" err="1"/>
              <a:t>swasta</a:t>
            </a:r>
            <a:r>
              <a:rPr lang="en-US" sz="1200" dirty="0"/>
              <a:t>)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35375" y="1023938"/>
            <a:ext cx="2232025" cy="504825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dirty="0">
                <a:solidFill>
                  <a:schemeClr val="bg1"/>
                </a:solidFill>
              </a:rPr>
              <a:t> RS </a:t>
            </a:r>
            <a:r>
              <a:rPr lang="en-US" sz="1050" dirty="0" err="1">
                <a:solidFill>
                  <a:schemeClr val="bg1"/>
                </a:solidFill>
              </a:rPr>
              <a:t>Kab</a:t>
            </a:r>
            <a:r>
              <a:rPr lang="en-US" sz="1050" dirty="0">
                <a:solidFill>
                  <a:schemeClr val="bg1"/>
                </a:solidFill>
              </a:rPr>
              <a:t>/</a:t>
            </a:r>
            <a:r>
              <a:rPr lang="en-US" sz="1050" dirty="0" err="1">
                <a:solidFill>
                  <a:schemeClr val="bg1"/>
                </a:solidFill>
              </a:rPr>
              <a:t>kota</a:t>
            </a:r>
            <a:r>
              <a:rPr lang="en-US" sz="1050" dirty="0">
                <a:solidFill>
                  <a:schemeClr val="bg1"/>
                </a:solidFill>
              </a:rPr>
              <a:t> (</a:t>
            </a:r>
            <a:r>
              <a:rPr lang="en-US" sz="1050" dirty="0" err="1">
                <a:solidFill>
                  <a:schemeClr val="bg1"/>
                </a:solidFill>
              </a:rPr>
              <a:t>kswasta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dan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pemerintah</a:t>
            </a:r>
            <a:r>
              <a:rPr lang="en-US" sz="1050" dirty="0">
                <a:solidFill>
                  <a:schemeClr val="bg1"/>
                </a:solidFill>
              </a:rPr>
              <a:t>)  </a:t>
            </a:r>
            <a:r>
              <a:rPr lang="en-US" sz="1050" dirty="0" err="1">
                <a:solidFill>
                  <a:schemeClr val="bg1"/>
                </a:solidFill>
              </a:rPr>
              <a:t>dan</a:t>
            </a:r>
            <a:r>
              <a:rPr lang="en-US" sz="1050" dirty="0">
                <a:solidFill>
                  <a:schemeClr val="bg1"/>
                </a:solidFill>
              </a:rPr>
              <a:t> PKM LKB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92950" y="952500"/>
            <a:ext cx="1150938" cy="576263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chemeClr val="tx1"/>
                </a:solidFill>
              </a:rPr>
              <a:t>LAYANAN SATELIT / </a:t>
            </a:r>
            <a:r>
              <a:rPr lang="en-US" sz="1000" dirty="0" err="1">
                <a:solidFill>
                  <a:schemeClr val="tx1"/>
                </a:solidFill>
              </a:rPr>
              <a:t>Fasyankes</a:t>
            </a:r>
            <a:r>
              <a:rPr lang="en-US" sz="1000" dirty="0">
                <a:solidFill>
                  <a:schemeClr val="tx1"/>
                </a:solidFill>
              </a:rPr>
              <a:t> primer</a:t>
            </a:r>
          </a:p>
        </p:txBody>
      </p:sp>
    </p:spTree>
    <p:extLst>
      <p:ext uri="{BB962C8B-B14F-4D97-AF65-F5344CB8AC3E}">
        <p14:creationId xmlns:p14="http://schemas.microsoft.com/office/powerpoint/2010/main" xmlns="" val="2623748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508000" y="152400"/>
            <a:ext cx="8229600" cy="56356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Sepakati</a:t>
            </a:r>
            <a:r>
              <a:rPr lang="en-US" dirty="0" smtClean="0"/>
              <a:t> </a:t>
            </a:r>
            <a:r>
              <a:rPr lang="en-US" dirty="0" err="1" smtClean="0"/>
              <a:t>Jejaring</a:t>
            </a:r>
            <a:r>
              <a:rPr lang="en-US" dirty="0" smtClean="0"/>
              <a:t> </a:t>
            </a:r>
          </a:p>
        </p:txBody>
      </p:sp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2574925" y="914400"/>
            <a:ext cx="32766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dirty="0"/>
              <a:t>RS </a:t>
            </a:r>
            <a:r>
              <a:rPr lang="en-US" dirty="0" err="1"/>
              <a:t>Rujukan</a:t>
            </a:r>
            <a:r>
              <a:rPr lang="en-US" dirty="0"/>
              <a:t> ODHA ( </a:t>
            </a:r>
            <a:r>
              <a:rPr lang="en-US" dirty="0" err="1"/>
              <a:t>Propinsi</a:t>
            </a:r>
            <a:r>
              <a:rPr lang="en-US" dirty="0"/>
              <a:t>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95800" y="1284288"/>
            <a:ext cx="0" cy="1001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90600" y="2286000"/>
            <a:ext cx="739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90600" y="22860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971675" y="23241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040063" y="2338388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038600" y="2300288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137150" y="2300288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311900" y="23241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350125" y="22860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8382000" y="22860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94" name="TextBox 28"/>
          <p:cNvSpPr txBox="1">
            <a:spLocks noChangeArrowheads="1"/>
          </p:cNvSpPr>
          <p:nvPr/>
        </p:nvSpPr>
        <p:spPr bwMode="auto">
          <a:xfrm>
            <a:off x="533400" y="2667000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RS swasta</a:t>
            </a:r>
          </a:p>
        </p:txBody>
      </p:sp>
      <p:sp>
        <p:nvSpPr>
          <p:cNvPr id="46095" name="TextBox 29"/>
          <p:cNvSpPr txBox="1">
            <a:spLocks noChangeArrowheads="1"/>
          </p:cNvSpPr>
          <p:nvPr/>
        </p:nvSpPr>
        <p:spPr bwMode="auto">
          <a:xfrm>
            <a:off x="336550" y="4095750"/>
            <a:ext cx="914400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PKM satelit</a:t>
            </a:r>
          </a:p>
        </p:txBody>
      </p:sp>
      <p:sp>
        <p:nvSpPr>
          <p:cNvPr id="46096" name="TextBox 30"/>
          <p:cNvSpPr txBox="1">
            <a:spLocks noChangeArrowheads="1"/>
          </p:cNvSpPr>
          <p:nvPr/>
        </p:nvSpPr>
        <p:spPr bwMode="auto">
          <a:xfrm>
            <a:off x="3581400" y="2778125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PKM LKB</a:t>
            </a:r>
          </a:p>
        </p:txBody>
      </p:sp>
      <p:sp>
        <p:nvSpPr>
          <p:cNvPr id="46097" name="TextBox 31"/>
          <p:cNvSpPr txBox="1">
            <a:spLocks noChangeArrowheads="1"/>
          </p:cNvSpPr>
          <p:nvPr/>
        </p:nvSpPr>
        <p:spPr bwMode="auto">
          <a:xfrm>
            <a:off x="4699000" y="2778125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PKM LKB</a:t>
            </a:r>
          </a:p>
        </p:txBody>
      </p:sp>
      <p:sp>
        <p:nvSpPr>
          <p:cNvPr id="46098" name="TextBox 32"/>
          <p:cNvSpPr txBox="1">
            <a:spLocks noChangeArrowheads="1"/>
          </p:cNvSpPr>
          <p:nvPr/>
        </p:nvSpPr>
        <p:spPr bwMode="auto">
          <a:xfrm>
            <a:off x="5867400" y="2778125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PKM LKB</a:t>
            </a:r>
          </a:p>
        </p:txBody>
      </p:sp>
      <p:sp>
        <p:nvSpPr>
          <p:cNvPr id="46099" name="TextBox 33"/>
          <p:cNvSpPr txBox="1">
            <a:spLocks noChangeArrowheads="1"/>
          </p:cNvSpPr>
          <p:nvPr/>
        </p:nvSpPr>
        <p:spPr bwMode="auto">
          <a:xfrm>
            <a:off x="6858000" y="2743200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PKM LKB</a:t>
            </a:r>
          </a:p>
        </p:txBody>
      </p:sp>
      <p:sp>
        <p:nvSpPr>
          <p:cNvPr id="46100" name="TextBox 34"/>
          <p:cNvSpPr txBox="1">
            <a:spLocks noChangeArrowheads="1"/>
          </p:cNvSpPr>
          <p:nvPr/>
        </p:nvSpPr>
        <p:spPr bwMode="auto">
          <a:xfrm>
            <a:off x="7924800" y="2667000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RS swasta</a:t>
            </a:r>
          </a:p>
        </p:txBody>
      </p:sp>
      <p:sp>
        <p:nvSpPr>
          <p:cNvPr id="46101" name="TextBox 35"/>
          <p:cNvSpPr txBox="1">
            <a:spLocks noChangeArrowheads="1"/>
          </p:cNvSpPr>
          <p:nvPr/>
        </p:nvSpPr>
        <p:spPr bwMode="auto">
          <a:xfrm>
            <a:off x="1514475" y="2778125"/>
            <a:ext cx="9144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/>
              <a:t>RS TNI Tk I</a:t>
            </a:r>
          </a:p>
        </p:txBody>
      </p:sp>
      <p:sp>
        <p:nvSpPr>
          <p:cNvPr id="46102" name="TextBox 36"/>
          <p:cNvSpPr txBox="1">
            <a:spLocks noChangeArrowheads="1"/>
          </p:cNvSpPr>
          <p:nvPr/>
        </p:nvSpPr>
        <p:spPr bwMode="auto">
          <a:xfrm>
            <a:off x="1447800" y="4095750"/>
            <a:ext cx="1127125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RS swasta lainnya</a:t>
            </a:r>
          </a:p>
        </p:txBody>
      </p:sp>
      <p:sp>
        <p:nvSpPr>
          <p:cNvPr id="46103" name="TextBox 37"/>
          <p:cNvSpPr txBox="1">
            <a:spLocks noChangeArrowheads="1"/>
          </p:cNvSpPr>
          <p:nvPr/>
        </p:nvSpPr>
        <p:spPr bwMode="auto">
          <a:xfrm>
            <a:off x="2578100" y="2778125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PKM LKB </a:t>
            </a:r>
          </a:p>
        </p:txBody>
      </p:sp>
      <p:sp>
        <p:nvSpPr>
          <p:cNvPr id="46104" name="TextBox 38"/>
          <p:cNvSpPr txBox="1">
            <a:spLocks noChangeArrowheads="1"/>
          </p:cNvSpPr>
          <p:nvPr/>
        </p:nvSpPr>
        <p:spPr bwMode="auto">
          <a:xfrm>
            <a:off x="3771900" y="4059238"/>
            <a:ext cx="914400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RS swasta</a:t>
            </a:r>
          </a:p>
        </p:txBody>
      </p:sp>
      <p:sp>
        <p:nvSpPr>
          <p:cNvPr id="46105" name="TextBox 39"/>
          <p:cNvSpPr txBox="1">
            <a:spLocks noChangeArrowheads="1"/>
          </p:cNvSpPr>
          <p:nvPr/>
        </p:nvSpPr>
        <p:spPr bwMode="auto">
          <a:xfrm>
            <a:off x="8167688" y="3911600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Klinik swasta</a:t>
            </a:r>
          </a:p>
        </p:txBody>
      </p:sp>
      <p:sp>
        <p:nvSpPr>
          <p:cNvPr id="46106" name="TextBox 40"/>
          <p:cNvSpPr txBox="1">
            <a:spLocks noChangeArrowheads="1"/>
          </p:cNvSpPr>
          <p:nvPr/>
        </p:nvSpPr>
        <p:spPr bwMode="auto">
          <a:xfrm>
            <a:off x="5943600" y="3938588"/>
            <a:ext cx="838200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PKM satelit</a:t>
            </a:r>
          </a:p>
        </p:txBody>
      </p:sp>
      <p:sp>
        <p:nvSpPr>
          <p:cNvPr id="46107" name="TextBox 41"/>
          <p:cNvSpPr txBox="1">
            <a:spLocks noChangeArrowheads="1"/>
          </p:cNvSpPr>
          <p:nvPr/>
        </p:nvSpPr>
        <p:spPr bwMode="auto">
          <a:xfrm>
            <a:off x="4972050" y="3911600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PKM satelit</a:t>
            </a:r>
          </a:p>
        </p:txBody>
      </p:sp>
      <p:sp>
        <p:nvSpPr>
          <p:cNvPr id="46108" name="TextBox 42"/>
          <p:cNvSpPr txBox="1">
            <a:spLocks noChangeArrowheads="1"/>
          </p:cNvSpPr>
          <p:nvPr/>
        </p:nvSpPr>
        <p:spPr bwMode="auto">
          <a:xfrm>
            <a:off x="6172200" y="4692650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Klinik swasta</a:t>
            </a:r>
          </a:p>
        </p:txBody>
      </p:sp>
      <p:sp>
        <p:nvSpPr>
          <p:cNvPr id="46109" name="TextBox 43"/>
          <p:cNvSpPr txBox="1">
            <a:spLocks noChangeArrowheads="1"/>
          </p:cNvSpPr>
          <p:nvPr/>
        </p:nvSpPr>
        <p:spPr bwMode="auto">
          <a:xfrm>
            <a:off x="7253288" y="3852863"/>
            <a:ext cx="671512" cy="1201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 RS TNI/POLRI</a:t>
            </a:r>
          </a:p>
        </p:txBody>
      </p:sp>
      <p:cxnSp>
        <p:nvCxnSpPr>
          <p:cNvPr id="46" name="Straight Connector 45"/>
          <p:cNvCxnSpPr>
            <a:stCxn id="46094" idx="2"/>
          </p:cNvCxnSpPr>
          <p:nvPr/>
        </p:nvCxnSpPr>
        <p:spPr>
          <a:xfrm>
            <a:off x="990600" y="3313113"/>
            <a:ext cx="0" cy="344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11" name="TextBox 46"/>
          <p:cNvSpPr txBox="1">
            <a:spLocks noChangeArrowheads="1"/>
          </p:cNvSpPr>
          <p:nvPr/>
        </p:nvSpPr>
        <p:spPr bwMode="auto">
          <a:xfrm>
            <a:off x="2706688" y="4111625"/>
            <a:ext cx="914400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/>
              <a:t>RS TNI tk II/tk III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793750" y="3657600"/>
            <a:ext cx="1177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46095" idx="0"/>
          </p:cNvCxnSpPr>
          <p:nvPr/>
        </p:nvCxnSpPr>
        <p:spPr>
          <a:xfrm>
            <a:off x="793750" y="3657600"/>
            <a:ext cx="0" cy="438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1971675" y="3657600"/>
            <a:ext cx="0" cy="438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362200" y="3486150"/>
            <a:ext cx="0" cy="39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133600" y="3841750"/>
            <a:ext cx="1181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133600" y="3841750"/>
            <a:ext cx="0" cy="25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3314700" y="3876675"/>
            <a:ext cx="0" cy="234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3403600" y="3486150"/>
            <a:ext cx="0" cy="625475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4229100" y="3424238"/>
            <a:ext cx="0" cy="257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4038600" y="3681413"/>
            <a:ext cx="1295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4038600" y="3681413"/>
            <a:ext cx="0" cy="377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5334000" y="3681413"/>
            <a:ext cx="0" cy="287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46100" idx="2"/>
          </p:cNvCxnSpPr>
          <p:nvPr/>
        </p:nvCxnSpPr>
        <p:spPr>
          <a:xfrm>
            <a:off x="8382000" y="3313113"/>
            <a:ext cx="0" cy="239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772400" y="3552825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7772400" y="3552825"/>
            <a:ext cx="0" cy="246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8763000" y="3552825"/>
            <a:ext cx="0" cy="374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6099" idx="2"/>
          </p:cNvCxnSpPr>
          <p:nvPr/>
        </p:nvCxnSpPr>
        <p:spPr>
          <a:xfrm>
            <a:off x="7315200" y="3389313"/>
            <a:ext cx="0" cy="163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7010400" y="3552825"/>
            <a:ext cx="5794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endCxn id="46109" idx="0"/>
          </p:cNvCxnSpPr>
          <p:nvPr/>
        </p:nvCxnSpPr>
        <p:spPr>
          <a:xfrm>
            <a:off x="7589838" y="3552825"/>
            <a:ext cx="0" cy="3000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7010400" y="3552825"/>
            <a:ext cx="0" cy="1031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46098" idx="2"/>
            <a:endCxn id="46106" idx="0"/>
          </p:cNvCxnSpPr>
          <p:nvPr/>
        </p:nvCxnSpPr>
        <p:spPr>
          <a:xfrm>
            <a:off x="6324600" y="3424238"/>
            <a:ext cx="38100" cy="514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46107" idx="2"/>
          </p:cNvCxnSpPr>
          <p:nvPr/>
        </p:nvCxnSpPr>
        <p:spPr>
          <a:xfrm>
            <a:off x="5429250" y="4557713"/>
            <a:ext cx="0" cy="1157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2819400" y="5715000"/>
            <a:ext cx="45307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35" name="TextBox 120"/>
          <p:cNvSpPr txBox="1">
            <a:spLocks noChangeArrowheads="1"/>
          </p:cNvSpPr>
          <p:nvPr/>
        </p:nvSpPr>
        <p:spPr bwMode="auto">
          <a:xfrm>
            <a:off x="2393950" y="6029325"/>
            <a:ext cx="91440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Lapas</a:t>
            </a:r>
          </a:p>
        </p:txBody>
      </p:sp>
      <p:sp>
        <p:nvSpPr>
          <p:cNvPr id="46136" name="TextBox 121"/>
          <p:cNvSpPr txBox="1">
            <a:spLocks noChangeArrowheads="1"/>
          </p:cNvSpPr>
          <p:nvPr/>
        </p:nvSpPr>
        <p:spPr bwMode="auto">
          <a:xfrm>
            <a:off x="3444875" y="6027738"/>
            <a:ext cx="1574800" cy="338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/>
              <a:t>Praktek swasta</a:t>
            </a:r>
          </a:p>
        </p:txBody>
      </p:sp>
      <p:sp>
        <p:nvSpPr>
          <p:cNvPr id="46137" name="TextBox 122"/>
          <p:cNvSpPr txBox="1">
            <a:spLocks noChangeArrowheads="1"/>
          </p:cNvSpPr>
          <p:nvPr/>
        </p:nvSpPr>
        <p:spPr bwMode="auto">
          <a:xfrm>
            <a:off x="6842125" y="5954713"/>
            <a:ext cx="91440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PKM</a:t>
            </a:r>
          </a:p>
        </p:txBody>
      </p:sp>
      <p:sp>
        <p:nvSpPr>
          <p:cNvPr id="46138" name="TextBox 123"/>
          <p:cNvSpPr txBox="1">
            <a:spLocks noChangeArrowheads="1"/>
          </p:cNvSpPr>
          <p:nvPr/>
        </p:nvSpPr>
        <p:spPr bwMode="auto">
          <a:xfrm>
            <a:off x="5240338" y="6019800"/>
            <a:ext cx="1389062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/>
              <a:t>Klinik swasta</a:t>
            </a:r>
          </a:p>
        </p:txBody>
      </p:sp>
      <p:cxnSp>
        <p:nvCxnSpPr>
          <p:cNvPr id="126" name="Straight Arrow Connector 125"/>
          <p:cNvCxnSpPr>
            <a:endCxn id="46137" idx="0"/>
          </p:cNvCxnSpPr>
          <p:nvPr/>
        </p:nvCxnSpPr>
        <p:spPr>
          <a:xfrm flipH="1">
            <a:off x="7299325" y="5715000"/>
            <a:ext cx="15875" cy="2397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>
            <a:off x="6172200" y="57150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endCxn id="46136" idx="0"/>
          </p:cNvCxnSpPr>
          <p:nvPr/>
        </p:nvCxnSpPr>
        <p:spPr>
          <a:xfrm>
            <a:off x="4232275" y="5715000"/>
            <a:ext cx="0" cy="312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>
            <a:endCxn id="46135" idx="0"/>
          </p:cNvCxnSpPr>
          <p:nvPr/>
        </p:nvCxnSpPr>
        <p:spPr>
          <a:xfrm>
            <a:off x="2851150" y="5715000"/>
            <a:ext cx="0" cy="3143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43" name="TextBox 133"/>
          <p:cNvSpPr txBox="1">
            <a:spLocks noChangeArrowheads="1"/>
          </p:cNvSpPr>
          <p:nvPr/>
        </p:nvSpPr>
        <p:spPr bwMode="auto">
          <a:xfrm>
            <a:off x="3189288" y="5137150"/>
            <a:ext cx="91440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Lapas</a:t>
            </a:r>
          </a:p>
        </p:txBody>
      </p:sp>
      <p:cxnSp>
        <p:nvCxnSpPr>
          <p:cNvPr id="136" name="Straight Arrow Connector 135"/>
          <p:cNvCxnSpPr/>
          <p:nvPr/>
        </p:nvCxnSpPr>
        <p:spPr>
          <a:xfrm flipH="1">
            <a:off x="3754438" y="3375025"/>
            <a:ext cx="3175" cy="1720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45" name="TextBox 136"/>
          <p:cNvSpPr txBox="1">
            <a:spLocks noChangeArrowheads="1"/>
          </p:cNvSpPr>
          <p:nvPr/>
        </p:nvSpPr>
        <p:spPr bwMode="auto">
          <a:xfrm>
            <a:off x="5137150" y="1524000"/>
            <a:ext cx="3487738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RS rujukan ODHA (Kab/kota)</a:t>
            </a:r>
          </a:p>
        </p:txBody>
      </p:sp>
      <p:cxnSp>
        <p:nvCxnSpPr>
          <p:cNvPr id="139" name="Straight Connector 138"/>
          <p:cNvCxnSpPr/>
          <p:nvPr/>
        </p:nvCxnSpPr>
        <p:spPr>
          <a:xfrm>
            <a:off x="5429250" y="1284288"/>
            <a:ext cx="0" cy="239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6172200" y="1893888"/>
            <a:ext cx="0" cy="392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48" name="TextBox 144"/>
          <p:cNvSpPr txBox="1">
            <a:spLocks noChangeArrowheads="1"/>
          </p:cNvSpPr>
          <p:nvPr/>
        </p:nvSpPr>
        <p:spPr bwMode="auto">
          <a:xfrm>
            <a:off x="573088" y="1600200"/>
            <a:ext cx="3198812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RS Rujukan ODHA ( swasta)</a:t>
            </a:r>
          </a:p>
        </p:txBody>
      </p:sp>
    </p:spTree>
    <p:extLst>
      <p:ext uri="{BB962C8B-B14F-4D97-AF65-F5344CB8AC3E}">
        <p14:creationId xmlns:p14="http://schemas.microsoft.com/office/powerpoint/2010/main" xmlns="" val="6792963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52525"/>
            <a:ext cx="7848600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en-US" altLang="en-US" sz="3200" smtClean="0">
                <a:solidFill>
                  <a:schemeClr val="bg1"/>
                </a:solidFill>
              </a:rPr>
              <a:t>  Paket Pelayanan HIV/AIDS dan IMS yang Terintegrasi dan Rujukan Internal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81200" y="3048000"/>
            <a:ext cx="1905000" cy="5334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 err="1">
                <a:solidFill>
                  <a:schemeClr val="bg1"/>
                </a:solidFill>
              </a:rPr>
              <a:t>Penjangkauan</a:t>
            </a:r>
            <a:r>
              <a:rPr lang="en-US" u="sng" dirty="0">
                <a:solidFill>
                  <a:schemeClr val="bg1"/>
                </a:solidFill>
              </a:rPr>
              <a:t>/</a:t>
            </a:r>
            <a:r>
              <a:rPr lang="en-US" dirty="0">
                <a:solidFill>
                  <a:schemeClr val="bg1"/>
                </a:solidFill>
              </a:rPr>
              <a:t>Outreach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16200000" flipH="1">
            <a:off x="3733800" y="3886200"/>
            <a:ext cx="762000" cy="30480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9144000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Title 1"/>
          <p:cNvSpPr txBox="1">
            <a:spLocks/>
          </p:cNvSpPr>
          <p:nvPr/>
        </p:nvSpPr>
        <p:spPr bwMode="auto">
          <a:xfrm>
            <a:off x="457200" y="-87313"/>
            <a:ext cx="82296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/>
            <a:r>
              <a:rPr lang="en-US" altLang="en-US" sz="3200" b="1"/>
              <a:t>Paket Pelayanan HIV/AIDS dan IMS yang Terintegrasi dan Rujukan Internal</a:t>
            </a:r>
            <a:endParaRPr lang="en-US" altLang="en-US" sz="3200"/>
          </a:p>
        </p:txBody>
      </p:sp>
      <p:sp>
        <p:nvSpPr>
          <p:cNvPr id="30728" name="TextBox 2"/>
          <p:cNvSpPr txBox="1">
            <a:spLocks noChangeArrowheads="1"/>
          </p:cNvSpPr>
          <p:nvPr/>
        </p:nvSpPr>
        <p:spPr bwMode="auto">
          <a:xfrm>
            <a:off x="3194050" y="3903663"/>
            <a:ext cx="5461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200" dirty="0"/>
              <a:t>TIPK</a:t>
            </a:r>
          </a:p>
        </p:txBody>
      </p:sp>
      <p:sp>
        <p:nvSpPr>
          <p:cNvPr id="30729" name="TextBox 10"/>
          <p:cNvSpPr txBox="1">
            <a:spLocks noChangeArrowheads="1"/>
          </p:cNvSpPr>
          <p:nvPr/>
        </p:nvSpPr>
        <p:spPr bwMode="auto">
          <a:xfrm>
            <a:off x="2828925" y="5791200"/>
            <a:ext cx="5461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200"/>
              <a:t>TIPK</a:t>
            </a:r>
          </a:p>
        </p:txBody>
      </p:sp>
      <p:sp>
        <p:nvSpPr>
          <p:cNvPr id="30730" name="TextBox 11"/>
          <p:cNvSpPr txBox="1">
            <a:spLocks noChangeArrowheads="1"/>
          </p:cNvSpPr>
          <p:nvPr/>
        </p:nvSpPr>
        <p:spPr bwMode="auto">
          <a:xfrm>
            <a:off x="4333875" y="6026150"/>
            <a:ext cx="544513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200" dirty="0"/>
              <a:t>TIPK</a:t>
            </a:r>
          </a:p>
        </p:txBody>
      </p:sp>
      <p:sp>
        <p:nvSpPr>
          <p:cNvPr id="30731" name="TextBox 12"/>
          <p:cNvSpPr txBox="1">
            <a:spLocks noChangeArrowheads="1"/>
          </p:cNvSpPr>
          <p:nvPr/>
        </p:nvSpPr>
        <p:spPr bwMode="auto">
          <a:xfrm>
            <a:off x="5629275" y="5810250"/>
            <a:ext cx="771525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/>
            <a:r>
              <a:rPr lang="en-US" sz="1400" dirty="0"/>
              <a:t>TIPK</a:t>
            </a:r>
          </a:p>
        </p:txBody>
      </p:sp>
      <p:sp>
        <p:nvSpPr>
          <p:cNvPr id="30732" name="TextBox 13"/>
          <p:cNvSpPr txBox="1">
            <a:spLocks noChangeArrowheads="1"/>
          </p:cNvSpPr>
          <p:nvPr/>
        </p:nvSpPr>
        <p:spPr bwMode="auto">
          <a:xfrm>
            <a:off x="5470525" y="3905250"/>
            <a:ext cx="671513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200" dirty="0"/>
              <a:t>TIPK</a:t>
            </a:r>
          </a:p>
        </p:txBody>
      </p:sp>
      <p:sp>
        <p:nvSpPr>
          <p:cNvPr id="30733" name="TextBox 14"/>
          <p:cNvSpPr txBox="1">
            <a:spLocks noChangeArrowheads="1"/>
          </p:cNvSpPr>
          <p:nvPr/>
        </p:nvSpPr>
        <p:spPr bwMode="auto">
          <a:xfrm>
            <a:off x="4337050" y="3700463"/>
            <a:ext cx="5461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200" dirty="0"/>
              <a:t>TIPK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89538" y="2940050"/>
            <a:ext cx="1592262" cy="6413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Rawat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Jalan</a:t>
            </a:r>
            <a:r>
              <a:rPr lang="en-US" sz="1400" dirty="0" smtClean="0">
                <a:solidFill>
                  <a:schemeClr val="tx1"/>
                </a:solidFill>
              </a:rPr>
              <a:t> (THT, MATA, </a:t>
            </a:r>
            <a:r>
              <a:rPr lang="en-US" sz="1400" dirty="0" err="1" smtClean="0">
                <a:solidFill>
                  <a:schemeClr val="tx1"/>
                </a:solidFill>
              </a:rPr>
              <a:t>Anak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r>
              <a:rPr lang="en-US" sz="1400" dirty="0" err="1" smtClean="0">
                <a:solidFill>
                  <a:schemeClr val="tx1"/>
                </a:solidFill>
              </a:rPr>
              <a:t>dll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4878388" y="3581400"/>
            <a:ext cx="311150" cy="99060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337050" y="3088911"/>
            <a:ext cx="5413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01107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87450" y="1484313"/>
            <a:ext cx="6769100" cy="16398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159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d-ID" sz="3600" dirty="0" smtClean="0"/>
              <a:t>Mekanisme Rujukan Tes / Pemeriksaan</a:t>
            </a:r>
            <a:endParaRPr lang="id-ID" sz="3600" dirty="0"/>
          </a:p>
        </p:txBody>
      </p:sp>
      <p:grpSp>
        <p:nvGrpSpPr>
          <p:cNvPr id="6" name="Group 5"/>
          <p:cNvGrpSpPr/>
          <p:nvPr/>
        </p:nvGrpSpPr>
        <p:grpSpPr>
          <a:xfrm>
            <a:off x="1182112" y="1982492"/>
            <a:ext cx="6779775" cy="4640086"/>
            <a:chOff x="1182112" y="1982492"/>
            <a:chExt cx="6779775" cy="4640086"/>
          </a:xfrm>
        </p:grpSpPr>
        <p:sp>
          <p:nvSpPr>
            <p:cNvPr id="7" name="Freeform 6"/>
            <p:cNvSpPr/>
            <p:nvPr/>
          </p:nvSpPr>
          <p:spPr>
            <a:xfrm>
              <a:off x="1182112" y="1982492"/>
              <a:ext cx="1784151" cy="1070490"/>
            </a:xfrm>
            <a:custGeom>
              <a:avLst/>
              <a:gdLst>
                <a:gd name="connsiteX0" fmla="*/ 0 w 1784151"/>
                <a:gd name="connsiteY0" fmla="*/ 107049 h 1070490"/>
                <a:gd name="connsiteX1" fmla="*/ 107049 w 1784151"/>
                <a:gd name="connsiteY1" fmla="*/ 0 h 1070490"/>
                <a:gd name="connsiteX2" fmla="*/ 1677102 w 1784151"/>
                <a:gd name="connsiteY2" fmla="*/ 0 h 1070490"/>
                <a:gd name="connsiteX3" fmla="*/ 1784151 w 1784151"/>
                <a:gd name="connsiteY3" fmla="*/ 107049 h 1070490"/>
                <a:gd name="connsiteX4" fmla="*/ 1784151 w 1784151"/>
                <a:gd name="connsiteY4" fmla="*/ 963441 h 1070490"/>
                <a:gd name="connsiteX5" fmla="*/ 1677102 w 1784151"/>
                <a:gd name="connsiteY5" fmla="*/ 1070490 h 1070490"/>
                <a:gd name="connsiteX6" fmla="*/ 107049 w 1784151"/>
                <a:gd name="connsiteY6" fmla="*/ 1070490 h 1070490"/>
                <a:gd name="connsiteX7" fmla="*/ 0 w 1784151"/>
                <a:gd name="connsiteY7" fmla="*/ 963441 h 1070490"/>
                <a:gd name="connsiteX8" fmla="*/ 0 w 1784151"/>
                <a:gd name="connsiteY8" fmla="*/ 107049 h 107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4151" h="1070490">
                  <a:moveTo>
                    <a:pt x="0" y="107049"/>
                  </a:moveTo>
                  <a:cubicBezTo>
                    <a:pt x="0" y="47927"/>
                    <a:pt x="47927" y="0"/>
                    <a:pt x="107049" y="0"/>
                  </a:cubicBezTo>
                  <a:lnTo>
                    <a:pt x="1677102" y="0"/>
                  </a:lnTo>
                  <a:cubicBezTo>
                    <a:pt x="1736224" y="0"/>
                    <a:pt x="1784151" y="47927"/>
                    <a:pt x="1784151" y="107049"/>
                  </a:cubicBezTo>
                  <a:lnTo>
                    <a:pt x="1784151" y="963441"/>
                  </a:lnTo>
                  <a:cubicBezTo>
                    <a:pt x="1784151" y="1022563"/>
                    <a:pt x="1736224" y="1070490"/>
                    <a:pt x="1677102" y="1070490"/>
                  </a:cubicBezTo>
                  <a:lnTo>
                    <a:pt x="107049" y="1070490"/>
                  </a:lnTo>
                  <a:cubicBezTo>
                    <a:pt x="47927" y="1070490"/>
                    <a:pt x="0" y="1022563"/>
                    <a:pt x="0" y="963441"/>
                  </a:cubicBezTo>
                  <a:lnTo>
                    <a:pt x="0" y="1070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364" tIns="111364" rIns="111364" bIns="11136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100" kern="1200" dirty="0" smtClean="0"/>
                <a:t>Komunitas</a:t>
              </a:r>
              <a:endParaRPr lang="id-ID" sz="2100" kern="1200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3679924" y="2249017"/>
              <a:ext cx="1784151" cy="537439"/>
            </a:xfrm>
            <a:custGeom>
              <a:avLst/>
              <a:gdLst>
                <a:gd name="connsiteX0" fmla="*/ 0 w 1784151"/>
                <a:gd name="connsiteY0" fmla="*/ 53744 h 537439"/>
                <a:gd name="connsiteX1" fmla="*/ 53744 w 1784151"/>
                <a:gd name="connsiteY1" fmla="*/ 0 h 537439"/>
                <a:gd name="connsiteX2" fmla="*/ 1730407 w 1784151"/>
                <a:gd name="connsiteY2" fmla="*/ 0 h 537439"/>
                <a:gd name="connsiteX3" fmla="*/ 1784151 w 1784151"/>
                <a:gd name="connsiteY3" fmla="*/ 53744 h 537439"/>
                <a:gd name="connsiteX4" fmla="*/ 1784151 w 1784151"/>
                <a:gd name="connsiteY4" fmla="*/ 483695 h 537439"/>
                <a:gd name="connsiteX5" fmla="*/ 1730407 w 1784151"/>
                <a:gd name="connsiteY5" fmla="*/ 537439 h 537439"/>
                <a:gd name="connsiteX6" fmla="*/ 53744 w 1784151"/>
                <a:gd name="connsiteY6" fmla="*/ 537439 h 537439"/>
                <a:gd name="connsiteX7" fmla="*/ 0 w 1784151"/>
                <a:gd name="connsiteY7" fmla="*/ 483695 h 537439"/>
                <a:gd name="connsiteX8" fmla="*/ 0 w 1784151"/>
                <a:gd name="connsiteY8" fmla="*/ 53744 h 53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4151" h="537439">
                  <a:moveTo>
                    <a:pt x="0" y="53744"/>
                  </a:moveTo>
                  <a:cubicBezTo>
                    <a:pt x="0" y="24062"/>
                    <a:pt x="24062" y="0"/>
                    <a:pt x="53744" y="0"/>
                  </a:cubicBezTo>
                  <a:lnTo>
                    <a:pt x="1730407" y="0"/>
                  </a:lnTo>
                  <a:cubicBezTo>
                    <a:pt x="1760089" y="0"/>
                    <a:pt x="1784151" y="24062"/>
                    <a:pt x="1784151" y="53744"/>
                  </a:cubicBezTo>
                  <a:lnTo>
                    <a:pt x="1784151" y="483695"/>
                  </a:lnTo>
                  <a:cubicBezTo>
                    <a:pt x="1784151" y="513377"/>
                    <a:pt x="1760089" y="537439"/>
                    <a:pt x="1730407" y="537439"/>
                  </a:cubicBezTo>
                  <a:lnTo>
                    <a:pt x="53744" y="537439"/>
                  </a:lnTo>
                  <a:cubicBezTo>
                    <a:pt x="24062" y="537439"/>
                    <a:pt x="0" y="513377"/>
                    <a:pt x="0" y="483695"/>
                  </a:cubicBezTo>
                  <a:lnTo>
                    <a:pt x="0" y="53744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751" tIns="95751" rIns="95751" bIns="95751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100" kern="1200" dirty="0" smtClean="0">
                  <a:solidFill>
                    <a:schemeClr val="tx1"/>
                  </a:solidFill>
                </a:rPr>
                <a:t>Kader</a:t>
              </a:r>
              <a:endParaRPr lang="id-ID" sz="2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6177736" y="1982492"/>
              <a:ext cx="1784151" cy="1070490"/>
            </a:xfrm>
            <a:custGeom>
              <a:avLst/>
              <a:gdLst>
                <a:gd name="connsiteX0" fmla="*/ 0 w 1784151"/>
                <a:gd name="connsiteY0" fmla="*/ 107049 h 1070490"/>
                <a:gd name="connsiteX1" fmla="*/ 107049 w 1784151"/>
                <a:gd name="connsiteY1" fmla="*/ 0 h 1070490"/>
                <a:gd name="connsiteX2" fmla="*/ 1677102 w 1784151"/>
                <a:gd name="connsiteY2" fmla="*/ 0 h 1070490"/>
                <a:gd name="connsiteX3" fmla="*/ 1784151 w 1784151"/>
                <a:gd name="connsiteY3" fmla="*/ 107049 h 1070490"/>
                <a:gd name="connsiteX4" fmla="*/ 1784151 w 1784151"/>
                <a:gd name="connsiteY4" fmla="*/ 963441 h 1070490"/>
                <a:gd name="connsiteX5" fmla="*/ 1677102 w 1784151"/>
                <a:gd name="connsiteY5" fmla="*/ 1070490 h 1070490"/>
                <a:gd name="connsiteX6" fmla="*/ 107049 w 1784151"/>
                <a:gd name="connsiteY6" fmla="*/ 1070490 h 1070490"/>
                <a:gd name="connsiteX7" fmla="*/ 0 w 1784151"/>
                <a:gd name="connsiteY7" fmla="*/ 963441 h 1070490"/>
                <a:gd name="connsiteX8" fmla="*/ 0 w 1784151"/>
                <a:gd name="connsiteY8" fmla="*/ 107049 h 107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4151" h="1070490">
                  <a:moveTo>
                    <a:pt x="0" y="107049"/>
                  </a:moveTo>
                  <a:cubicBezTo>
                    <a:pt x="0" y="47927"/>
                    <a:pt x="47927" y="0"/>
                    <a:pt x="107049" y="0"/>
                  </a:cubicBezTo>
                  <a:lnTo>
                    <a:pt x="1677102" y="0"/>
                  </a:lnTo>
                  <a:cubicBezTo>
                    <a:pt x="1736224" y="0"/>
                    <a:pt x="1784151" y="47927"/>
                    <a:pt x="1784151" y="107049"/>
                  </a:cubicBezTo>
                  <a:lnTo>
                    <a:pt x="1784151" y="963441"/>
                  </a:lnTo>
                  <a:cubicBezTo>
                    <a:pt x="1784151" y="1022563"/>
                    <a:pt x="1736224" y="1070490"/>
                    <a:pt x="1677102" y="1070490"/>
                  </a:cubicBezTo>
                  <a:lnTo>
                    <a:pt x="107049" y="1070490"/>
                  </a:lnTo>
                  <a:cubicBezTo>
                    <a:pt x="47927" y="1070490"/>
                    <a:pt x="0" y="1022563"/>
                    <a:pt x="0" y="963441"/>
                  </a:cubicBezTo>
                  <a:lnTo>
                    <a:pt x="0" y="107049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364" tIns="111364" rIns="111364" bIns="11136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100" kern="1200" dirty="0" smtClean="0">
                  <a:solidFill>
                    <a:schemeClr val="tx1"/>
                  </a:solidFill>
                </a:rPr>
                <a:t>Community Organizer</a:t>
              </a:r>
              <a:endParaRPr lang="id-ID" sz="2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4419877" y="3134708"/>
              <a:ext cx="442470" cy="604719"/>
            </a:xfrm>
            <a:custGeom>
              <a:avLst/>
              <a:gdLst>
                <a:gd name="connsiteX0" fmla="*/ 0 w 604718"/>
                <a:gd name="connsiteY0" fmla="*/ 88494 h 442469"/>
                <a:gd name="connsiteX1" fmla="*/ 383484 w 604718"/>
                <a:gd name="connsiteY1" fmla="*/ 88494 h 442469"/>
                <a:gd name="connsiteX2" fmla="*/ 383484 w 604718"/>
                <a:gd name="connsiteY2" fmla="*/ 0 h 442469"/>
                <a:gd name="connsiteX3" fmla="*/ 604718 w 604718"/>
                <a:gd name="connsiteY3" fmla="*/ 221235 h 442469"/>
                <a:gd name="connsiteX4" fmla="*/ 383484 w 604718"/>
                <a:gd name="connsiteY4" fmla="*/ 442469 h 442469"/>
                <a:gd name="connsiteX5" fmla="*/ 383484 w 604718"/>
                <a:gd name="connsiteY5" fmla="*/ 353975 h 442469"/>
                <a:gd name="connsiteX6" fmla="*/ 0 w 604718"/>
                <a:gd name="connsiteY6" fmla="*/ 353975 h 442469"/>
                <a:gd name="connsiteX7" fmla="*/ 0 w 604718"/>
                <a:gd name="connsiteY7" fmla="*/ 88494 h 442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4718" h="442469">
                  <a:moveTo>
                    <a:pt x="483774" y="0"/>
                  </a:moveTo>
                  <a:lnTo>
                    <a:pt x="483774" y="280593"/>
                  </a:lnTo>
                  <a:lnTo>
                    <a:pt x="604717" y="280593"/>
                  </a:lnTo>
                  <a:lnTo>
                    <a:pt x="302358" y="442469"/>
                  </a:lnTo>
                  <a:lnTo>
                    <a:pt x="1" y="280593"/>
                  </a:lnTo>
                  <a:lnTo>
                    <a:pt x="120944" y="280593"/>
                  </a:lnTo>
                  <a:lnTo>
                    <a:pt x="120944" y="0"/>
                  </a:lnTo>
                  <a:lnTo>
                    <a:pt x="483774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495" tIns="1" rIns="88494" bIns="132741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700" kern="120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177736" y="3766644"/>
              <a:ext cx="1784151" cy="1070490"/>
            </a:xfrm>
            <a:custGeom>
              <a:avLst/>
              <a:gdLst>
                <a:gd name="connsiteX0" fmla="*/ 0 w 1784151"/>
                <a:gd name="connsiteY0" fmla="*/ 107049 h 1070490"/>
                <a:gd name="connsiteX1" fmla="*/ 107049 w 1784151"/>
                <a:gd name="connsiteY1" fmla="*/ 0 h 1070490"/>
                <a:gd name="connsiteX2" fmla="*/ 1677102 w 1784151"/>
                <a:gd name="connsiteY2" fmla="*/ 0 h 1070490"/>
                <a:gd name="connsiteX3" fmla="*/ 1784151 w 1784151"/>
                <a:gd name="connsiteY3" fmla="*/ 107049 h 1070490"/>
                <a:gd name="connsiteX4" fmla="*/ 1784151 w 1784151"/>
                <a:gd name="connsiteY4" fmla="*/ 963441 h 1070490"/>
                <a:gd name="connsiteX5" fmla="*/ 1677102 w 1784151"/>
                <a:gd name="connsiteY5" fmla="*/ 1070490 h 1070490"/>
                <a:gd name="connsiteX6" fmla="*/ 107049 w 1784151"/>
                <a:gd name="connsiteY6" fmla="*/ 1070490 h 1070490"/>
                <a:gd name="connsiteX7" fmla="*/ 0 w 1784151"/>
                <a:gd name="connsiteY7" fmla="*/ 963441 h 1070490"/>
                <a:gd name="connsiteX8" fmla="*/ 0 w 1784151"/>
                <a:gd name="connsiteY8" fmla="*/ 107049 h 107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4151" h="1070490">
                  <a:moveTo>
                    <a:pt x="0" y="107049"/>
                  </a:moveTo>
                  <a:cubicBezTo>
                    <a:pt x="0" y="47927"/>
                    <a:pt x="47927" y="0"/>
                    <a:pt x="107049" y="0"/>
                  </a:cubicBezTo>
                  <a:lnTo>
                    <a:pt x="1677102" y="0"/>
                  </a:lnTo>
                  <a:cubicBezTo>
                    <a:pt x="1736224" y="0"/>
                    <a:pt x="1784151" y="47927"/>
                    <a:pt x="1784151" y="107049"/>
                  </a:cubicBezTo>
                  <a:lnTo>
                    <a:pt x="1784151" y="963441"/>
                  </a:lnTo>
                  <a:cubicBezTo>
                    <a:pt x="1784151" y="1022563"/>
                    <a:pt x="1736224" y="1070490"/>
                    <a:pt x="1677102" y="1070490"/>
                  </a:cubicBezTo>
                  <a:lnTo>
                    <a:pt x="107049" y="1070490"/>
                  </a:lnTo>
                  <a:cubicBezTo>
                    <a:pt x="47927" y="1070490"/>
                    <a:pt x="0" y="1022563"/>
                    <a:pt x="0" y="963441"/>
                  </a:cubicBezTo>
                  <a:lnTo>
                    <a:pt x="0" y="10704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364" tIns="111364" rIns="111364" bIns="11136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100" kern="1200" dirty="0" smtClean="0"/>
                <a:t>Puskesmas Satelit</a:t>
              </a:r>
              <a:endParaRPr lang="id-ID" sz="2100" kern="1200" dirty="0"/>
            </a:p>
          </p:txBody>
        </p:sp>
        <p:sp>
          <p:nvSpPr>
            <p:cNvPr id="14" name="Freeform 13"/>
            <p:cNvSpPr/>
            <p:nvPr/>
          </p:nvSpPr>
          <p:spPr>
            <a:xfrm rot="21600000">
              <a:off x="5642490" y="4080653"/>
              <a:ext cx="378240" cy="442470"/>
            </a:xfrm>
            <a:custGeom>
              <a:avLst/>
              <a:gdLst>
                <a:gd name="connsiteX0" fmla="*/ 0 w 378240"/>
                <a:gd name="connsiteY0" fmla="*/ 88494 h 442469"/>
                <a:gd name="connsiteX1" fmla="*/ 189120 w 378240"/>
                <a:gd name="connsiteY1" fmla="*/ 88494 h 442469"/>
                <a:gd name="connsiteX2" fmla="*/ 189120 w 378240"/>
                <a:gd name="connsiteY2" fmla="*/ 0 h 442469"/>
                <a:gd name="connsiteX3" fmla="*/ 378240 w 378240"/>
                <a:gd name="connsiteY3" fmla="*/ 221235 h 442469"/>
                <a:gd name="connsiteX4" fmla="*/ 189120 w 378240"/>
                <a:gd name="connsiteY4" fmla="*/ 442469 h 442469"/>
                <a:gd name="connsiteX5" fmla="*/ 189120 w 378240"/>
                <a:gd name="connsiteY5" fmla="*/ 353975 h 442469"/>
                <a:gd name="connsiteX6" fmla="*/ 0 w 378240"/>
                <a:gd name="connsiteY6" fmla="*/ 353975 h 442469"/>
                <a:gd name="connsiteX7" fmla="*/ 0 w 378240"/>
                <a:gd name="connsiteY7" fmla="*/ 88494 h 442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240" h="442469">
                  <a:moveTo>
                    <a:pt x="378240" y="353975"/>
                  </a:moveTo>
                  <a:lnTo>
                    <a:pt x="189120" y="353975"/>
                  </a:lnTo>
                  <a:lnTo>
                    <a:pt x="189120" y="442469"/>
                  </a:lnTo>
                  <a:lnTo>
                    <a:pt x="0" y="221234"/>
                  </a:lnTo>
                  <a:lnTo>
                    <a:pt x="189120" y="0"/>
                  </a:lnTo>
                  <a:lnTo>
                    <a:pt x="189120" y="88494"/>
                  </a:lnTo>
                  <a:lnTo>
                    <a:pt x="378240" y="88494"/>
                  </a:lnTo>
                  <a:lnTo>
                    <a:pt x="378240" y="35397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72" tIns="88495" rIns="0" bIns="88494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700" kern="120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679924" y="3766644"/>
              <a:ext cx="1784151" cy="1070490"/>
            </a:xfrm>
            <a:custGeom>
              <a:avLst/>
              <a:gdLst>
                <a:gd name="connsiteX0" fmla="*/ 0 w 1784151"/>
                <a:gd name="connsiteY0" fmla="*/ 107049 h 1070490"/>
                <a:gd name="connsiteX1" fmla="*/ 107049 w 1784151"/>
                <a:gd name="connsiteY1" fmla="*/ 0 h 1070490"/>
                <a:gd name="connsiteX2" fmla="*/ 1677102 w 1784151"/>
                <a:gd name="connsiteY2" fmla="*/ 0 h 1070490"/>
                <a:gd name="connsiteX3" fmla="*/ 1784151 w 1784151"/>
                <a:gd name="connsiteY3" fmla="*/ 107049 h 1070490"/>
                <a:gd name="connsiteX4" fmla="*/ 1784151 w 1784151"/>
                <a:gd name="connsiteY4" fmla="*/ 963441 h 1070490"/>
                <a:gd name="connsiteX5" fmla="*/ 1677102 w 1784151"/>
                <a:gd name="connsiteY5" fmla="*/ 1070490 h 1070490"/>
                <a:gd name="connsiteX6" fmla="*/ 107049 w 1784151"/>
                <a:gd name="connsiteY6" fmla="*/ 1070490 h 1070490"/>
                <a:gd name="connsiteX7" fmla="*/ 0 w 1784151"/>
                <a:gd name="connsiteY7" fmla="*/ 963441 h 1070490"/>
                <a:gd name="connsiteX8" fmla="*/ 0 w 1784151"/>
                <a:gd name="connsiteY8" fmla="*/ 107049 h 107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4151" h="1070490">
                  <a:moveTo>
                    <a:pt x="0" y="107049"/>
                  </a:moveTo>
                  <a:cubicBezTo>
                    <a:pt x="0" y="47927"/>
                    <a:pt x="47927" y="0"/>
                    <a:pt x="107049" y="0"/>
                  </a:cubicBezTo>
                  <a:lnTo>
                    <a:pt x="1677102" y="0"/>
                  </a:lnTo>
                  <a:cubicBezTo>
                    <a:pt x="1736224" y="0"/>
                    <a:pt x="1784151" y="47927"/>
                    <a:pt x="1784151" y="107049"/>
                  </a:cubicBezTo>
                  <a:lnTo>
                    <a:pt x="1784151" y="963441"/>
                  </a:lnTo>
                  <a:cubicBezTo>
                    <a:pt x="1784151" y="1022563"/>
                    <a:pt x="1736224" y="1070490"/>
                    <a:pt x="1677102" y="1070490"/>
                  </a:cubicBezTo>
                  <a:lnTo>
                    <a:pt x="107049" y="1070490"/>
                  </a:lnTo>
                  <a:cubicBezTo>
                    <a:pt x="47927" y="1070490"/>
                    <a:pt x="0" y="1022563"/>
                    <a:pt x="0" y="963441"/>
                  </a:cubicBezTo>
                  <a:lnTo>
                    <a:pt x="0" y="10704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364" tIns="111364" rIns="111364" bIns="11136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100" kern="1200" dirty="0" smtClean="0"/>
                <a:t>Puskesmas Rujukan</a:t>
              </a:r>
              <a:endParaRPr lang="id-ID" sz="2100" kern="1200" dirty="0"/>
            </a:p>
          </p:txBody>
        </p:sp>
        <p:sp>
          <p:nvSpPr>
            <p:cNvPr id="16" name="Freeform 15"/>
            <p:cNvSpPr/>
            <p:nvPr/>
          </p:nvSpPr>
          <p:spPr>
            <a:xfrm rot="21600000">
              <a:off x="3144678" y="4080653"/>
              <a:ext cx="378241" cy="442470"/>
            </a:xfrm>
            <a:custGeom>
              <a:avLst/>
              <a:gdLst>
                <a:gd name="connsiteX0" fmla="*/ 0 w 378240"/>
                <a:gd name="connsiteY0" fmla="*/ 88494 h 442469"/>
                <a:gd name="connsiteX1" fmla="*/ 189120 w 378240"/>
                <a:gd name="connsiteY1" fmla="*/ 88494 h 442469"/>
                <a:gd name="connsiteX2" fmla="*/ 189120 w 378240"/>
                <a:gd name="connsiteY2" fmla="*/ 0 h 442469"/>
                <a:gd name="connsiteX3" fmla="*/ 378240 w 378240"/>
                <a:gd name="connsiteY3" fmla="*/ 221235 h 442469"/>
                <a:gd name="connsiteX4" fmla="*/ 189120 w 378240"/>
                <a:gd name="connsiteY4" fmla="*/ 442469 h 442469"/>
                <a:gd name="connsiteX5" fmla="*/ 189120 w 378240"/>
                <a:gd name="connsiteY5" fmla="*/ 353975 h 442469"/>
                <a:gd name="connsiteX6" fmla="*/ 0 w 378240"/>
                <a:gd name="connsiteY6" fmla="*/ 353975 h 442469"/>
                <a:gd name="connsiteX7" fmla="*/ 0 w 378240"/>
                <a:gd name="connsiteY7" fmla="*/ 88494 h 442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240" h="442469">
                  <a:moveTo>
                    <a:pt x="378240" y="353975"/>
                  </a:moveTo>
                  <a:lnTo>
                    <a:pt x="189120" y="353975"/>
                  </a:lnTo>
                  <a:lnTo>
                    <a:pt x="189120" y="442469"/>
                  </a:lnTo>
                  <a:lnTo>
                    <a:pt x="0" y="221234"/>
                  </a:lnTo>
                  <a:lnTo>
                    <a:pt x="189120" y="0"/>
                  </a:lnTo>
                  <a:lnTo>
                    <a:pt x="189120" y="88494"/>
                  </a:lnTo>
                  <a:lnTo>
                    <a:pt x="378240" y="88494"/>
                  </a:lnTo>
                  <a:lnTo>
                    <a:pt x="378240" y="3539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72" tIns="88495" rIns="1" bIns="88494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700" kern="120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182112" y="3766644"/>
              <a:ext cx="1784151" cy="1070490"/>
            </a:xfrm>
            <a:custGeom>
              <a:avLst/>
              <a:gdLst>
                <a:gd name="connsiteX0" fmla="*/ 0 w 1784151"/>
                <a:gd name="connsiteY0" fmla="*/ 107049 h 1070490"/>
                <a:gd name="connsiteX1" fmla="*/ 107049 w 1784151"/>
                <a:gd name="connsiteY1" fmla="*/ 0 h 1070490"/>
                <a:gd name="connsiteX2" fmla="*/ 1677102 w 1784151"/>
                <a:gd name="connsiteY2" fmla="*/ 0 h 1070490"/>
                <a:gd name="connsiteX3" fmla="*/ 1784151 w 1784151"/>
                <a:gd name="connsiteY3" fmla="*/ 107049 h 1070490"/>
                <a:gd name="connsiteX4" fmla="*/ 1784151 w 1784151"/>
                <a:gd name="connsiteY4" fmla="*/ 963441 h 1070490"/>
                <a:gd name="connsiteX5" fmla="*/ 1677102 w 1784151"/>
                <a:gd name="connsiteY5" fmla="*/ 1070490 h 1070490"/>
                <a:gd name="connsiteX6" fmla="*/ 107049 w 1784151"/>
                <a:gd name="connsiteY6" fmla="*/ 1070490 h 1070490"/>
                <a:gd name="connsiteX7" fmla="*/ 0 w 1784151"/>
                <a:gd name="connsiteY7" fmla="*/ 963441 h 1070490"/>
                <a:gd name="connsiteX8" fmla="*/ 0 w 1784151"/>
                <a:gd name="connsiteY8" fmla="*/ 107049 h 107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4151" h="1070490">
                  <a:moveTo>
                    <a:pt x="0" y="107049"/>
                  </a:moveTo>
                  <a:cubicBezTo>
                    <a:pt x="0" y="47927"/>
                    <a:pt x="47927" y="0"/>
                    <a:pt x="107049" y="0"/>
                  </a:cubicBezTo>
                  <a:lnTo>
                    <a:pt x="1677102" y="0"/>
                  </a:lnTo>
                  <a:cubicBezTo>
                    <a:pt x="1736224" y="0"/>
                    <a:pt x="1784151" y="47927"/>
                    <a:pt x="1784151" y="107049"/>
                  </a:cubicBezTo>
                  <a:lnTo>
                    <a:pt x="1784151" y="963441"/>
                  </a:lnTo>
                  <a:cubicBezTo>
                    <a:pt x="1784151" y="1022563"/>
                    <a:pt x="1736224" y="1070490"/>
                    <a:pt x="1677102" y="1070490"/>
                  </a:cubicBezTo>
                  <a:lnTo>
                    <a:pt x="107049" y="1070490"/>
                  </a:lnTo>
                  <a:cubicBezTo>
                    <a:pt x="47927" y="1070490"/>
                    <a:pt x="0" y="1022563"/>
                    <a:pt x="0" y="963441"/>
                  </a:cubicBezTo>
                  <a:lnTo>
                    <a:pt x="0" y="10704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364" tIns="111364" rIns="111364" bIns="11136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100" kern="1200" dirty="0" smtClean="0"/>
                <a:t>Rumah Sakit Rujukan LKB</a:t>
              </a:r>
              <a:endParaRPr lang="id-ID" sz="2100" kern="1200" dirty="0"/>
            </a:p>
          </p:txBody>
        </p:sp>
        <p:sp>
          <p:nvSpPr>
            <p:cNvPr id="18" name="Freeform 17"/>
            <p:cNvSpPr/>
            <p:nvPr/>
          </p:nvSpPr>
          <p:spPr>
            <a:xfrm flipH="1">
              <a:off x="3994587" y="4916016"/>
              <a:ext cx="903106" cy="545963"/>
            </a:xfrm>
            <a:custGeom>
              <a:avLst/>
              <a:gdLst>
                <a:gd name="connsiteX0" fmla="*/ 0 w 903106"/>
                <a:gd name="connsiteY0" fmla="*/ 272982 h 545963"/>
                <a:gd name="connsiteX1" fmla="*/ 225777 w 903106"/>
                <a:gd name="connsiteY1" fmla="*/ 272982 h 545963"/>
                <a:gd name="connsiteX2" fmla="*/ 225777 w 903106"/>
                <a:gd name="connsiteY2" fmla="*/ 0 h 545963"/>
                <a:gd name="connsiteX3" fmla="*/ 677330 w 903106"/>
                <a:gd name="connsiteY3" fmla="*/ 0 h 545963"/>
                <a:gd name="connsiteX4" fmla="*/ 677330 w 903106"/>
                <a:gd name="connsiteY4" fmla="*/ 272982 h 545963"/>
                <a:gd name="connsiteX5" fmla="*/ 903106 w 903106"/>
                <a:gd name="connsiteY5" fmla="*/ 272982 h 545963"/>
                <a:gd name="connsiteX6" fmla="*/ 451553 w 903106"/>
                <a:gd name="connsiteY6" fmla="*/ 545963 h 545963"/>
                <a:gd name="connsiteX7" fmla="*/ 0 w 903106"/>
                <a:gd name="connsiteY7" fmla="*/ 272982 h 54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3106" h="545963">
                  <a:moveTo>
                    <a:pt x="0" y="272982"/>
                  </a:moveTo>
                  <a:lnTo>
                    <a:pt x="225777" y="272982"/>
                  </a:lnTo>
                  <a:lnTo>
                    <a:pt x="225777" y="0"/>
                  </a:lnTo>
                  <a:lnTo>
                    <a:pt x="677330" y="0"/>
                  </a:lnTo>
                  <a:lnTo>
                    <a:pt x="677330" y="272982"/>
                  </a:lnTo>
                  <a:lnTo>
                    <a:pt x="903106" y="272982"/>
                  </a:lnTo>
                  <a:lnTo>
                    <a:pt x="451553" y="545963"/>
                  </a:lnTo>
                  <a:lnTo>
                    <a:pt x="0" y="2729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3789" tIns="109193" rIns="0" bIns="109193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700" kern="120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581403" y="5552088"/>
              <a:ext cx="1784151" cy="1070490"/>
            </a:xfrm>
            <a:custGeom>
              <a:avLst/>
              <a:gdLst>
                <a:gd name="connsiteX0" fmla="*/ 0 w 1784151"/>
                <a:gd name="connsiteY0" fmla="*/ 107049 h 1070490"/>
                <a:gd name="connsiteX1" fmla="*/ 107049 w 1784151"/>
                <a:gd name="connsiteY1" fmla="*/ 0 h 1070490"/>
                <a:gd name="connsiteX2" fmla="*/ 1677102 w 1784151"/>
                <a:gd name="connsiteY2" fmla="*/ 0 h 1070490"/>
                <a:gd name="connsiteX3" fmla="*/ 1784151 w 1784151"/>
                <a:gd name="connsiteY3" fmla="*/ 107049 h 1070490"/>
                <a:gd name="connsiteX4" fmla="*/ 1784151 w 1784151"/>
                <a:gd name="connsiteY4" fmla="*/ 963441 h 1070490"/>
                <a:gd name="connsiteX5" fmla="*/ 1677102 w 1784151"/>
                <a:gd name="connsiteY5" fmla="*/ 1070490 h 1070490"/>
                <a:gd name="connsiteX6" fmla="*/ 107049 w 1784151"/>
                <a:gd name="connsiteY6" fmla="*/ 1070490 h 1070490"/>
                <a:gd name="connsiteX7" fmla="*/ 0 w 1784151"/>
                <a:gd name="connsiteY7" fmla="*/ 963441 h 1070490"/>
                <a:gd name="connsiteX8" fmla="*/ 0 w 1784151"/>
                <a:gd name="connsiteY8" fmla="*/ 107049 h 107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4151" h="1070490">
                  <a:moveTo>
                    <a:pt x="0" y="107049"/>
                  </a:moveTo>
                  <a:cubicBezTo>
                    <a:pt x="0" y="47927"/>
                    <a:pt x="47927" y="0"/>
                    <a:pt x="107049" y="0"/>
                  </a:cubicBezTo>
                  <a:lnTo>
                    <a:pt x="1677102" y="0"/>
                  </a:lnTo>
                  <a:cubicBezTo>
                    <a:pt x="1736224" y="0"/>
                    <a:pt x="1784151" y="47927"/>
                    <a:pt x="1784151" y="107049"/>
                  </a:cubicBezTo>
                  <a:lnTo>
                    <a:pt x="1784151" y="963441"/>
                  </a:lnTo>
                  <a:cubicBezTo>
                    <a:pt x="1784151" y="1022563"/>
                    <a:pt x="1736224" y="1070490"/>
                    <a:pt x="1677102" y="1070490"/>
                  </a:cubicBezTo>
                  <a:lnTo>
                    <a:pt x="107049" y="1070490"/>
                  </a:lnTo>
                  <a:cubicBezTo>
                    <a:pt x="47927" y="1070490"/>
                    <a:pt x="0" y="1022563"/>
                    <a:pt x="0" y="963441"/>
                  </a:cubicBezTo>
                  <a:lnTo>
                    <a:pt x="0" y="107049"/>
                  </a:lnTo>
                  <a:close/>
                </a:path>
              </a:pathLst>
            </a:custGeom>
            <a:solidFill>
              <a:srgbClr val="35A54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364" tIns="111364" rIns="111364" bIns="11136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100" kern="1200" dirty="0" smtClean="0"/>
                <a:t>Rumah Sakit Rujukan</a:t>
              </a:r>
              <a:endParaRPr lang="id-ID" sz="2100" kern="1200" dirty="0"/>
            </a:p>
          </p:txBody>
        </p:sp>
      </p:grpSp>
      <p:sp>
        <p:nvSpPr>
          <p:cNvPr id="47109" name="TextBox 2"/>
          <p:cNvSpPr txBox="1">
            <a:spLocks noChangeArrowheads="1"/>
          </p:cNvSpPr>
          <p:nvPr/>
        </p:nvSpPr>
        <p:spPr bwMode="auto">
          <a:xfrm>
            <a:off x="2876550" y="1484313"/>
            <a:ext cx="3390900" cy="461962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2400"/>
              <a:t>Fungsi Penjangkauan</a:t>
            </a:r>
          </a:p>
        </p:txBody>
      </p:sp>
    </p:spTree>
    <p:extLst>
      <p:ext uri="{BB962C8B-B14F-4D97-AF65-F5344CB8AC3E}">
        <p14:creationId xmlns:p14="http://schemas.microsoft.com/office/powerpoint/2010/main" xmlns="" val="28705965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05709" y="231304"/>
            <a:ext cx="8229600" cy="840751"/>
          </a:xfrm>
        </p:spPr>
        <p:txBody>
          <a:bodyPr>
            <a:normAutofit fontScale="90000"/>
          </a:bodyPr>
          <a:lstStyle/>
          <a:p>
            <a:pPr algn="ctr"/>
            <a:r>
              <a:rPr lang="id-ID" sz="3200" dirty="0" smtClean="0"/>
              <a:t>Mekanisme Rujukan Balik</a:t>
            </a:r>
            <a:br>
              <a:rPr lang="id-ID" sz="3200" dirty="0" smtClean="0"/>
            </a:br>
            <a:r>
              <a:rPr lang="id-ID" sz="3200" dirty="0" smtClean="0"/>
              <a:t>untuk Lanjutan Pengobatan / Retensi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2400" y="2136445"/>
            <a:ext cx="8544744" cy="3583466"/>
            <a:chOff x="152400" y="2136445"/>
            <a:chExt cx="8544744" cy="3583466"/>
          </a:xfrm>
        </p:grpSpPr>
        <p:sp>
          <p:nvSpPr>
            <p:cNvPr id="3" name="Freeform 2"/>
            <p:cNvSpPr/>
            <p:nvPr/>
          </p:nvSpPr>
          <p:spPr>
            <a:xfrm>
              <a:off x="321003" y="2136445"/>
              <a:ext cx="1413204" cy="1046202"/>
            </a:xfrm>
            <a:custGeom>
              <a:avLst/>
              <a:gdLst>
                <a:gd name="connsiteX0" fmla="*/ 0 w 974397"/>
                <a:gd name="connsiteY0" fmla="*/ 97440 h 1046202"/>
                <a:gd name="connsiteX1" fmla="*/ 97440 w 974397"/>
                <a:gd name="connsiteY1" fmla="*/ 0 h 1046202"/>
                <a:gd name="connsiteX2" fmla="*/ 876957 w 974397"/>
                <a:gd name="connsiteY2" fmla="*/ 0 h 1046202"/>
                <a:gd name="connsiteX3" fmla="*/ 974397 w 974397"/>
                <a:gd name="connsiteY3" fmla="*/ 97440 h 1046202"/>
                <a:gd name="connsiteX4" fmla="*/ 974397 w 974397"/>
                <a:gd name="connsiteY4" fmla="*/ 948762 h 1046202"/>
                <a:gd name="connsiteX5" fmla="*/ 876957 w 974397"/>
                <a:gd name="connsiteY5" fmla="*/ 1046202 h 1046202"/>
                <a:gd name="connsiteX6" fmla="*/ 97440 w 974397"/>
                <a:gd name="connsiteY6" fmla="*/ 1046202 h 1046202"/>
                <a:gd name="connsiteX7" fmla="*/ 0 w 974397"/>
                <a:gd name="connsiteY7" fmla="*/ 948762 h 1046202"/>
                <a:gd name="connsiteX8" fmla="*/ 0 w 974397"/>
                <a:gd name="connsiteY8" fmla="*/ 97440 h 104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4397" h="1046202">
                  <a:moveTo>
                    <a:pt x="0" y="97440"/>
                  </a:moveTo>
                  <a:cubicBezTo>
                    <a:pt x="0" y="43625"/>
                    <a:pt x="43625" y="0"/>
                    <a:pt x="97440" y="0"/>
                  </a:cubicBezTo>
                  <a:lnTo>
                    <a:pt x="876957" y="0"/>
                  </a:lnTo>
                  <a:cubicBezTo>
                    <a:pt x="930772" y="0"/>
                    <a:pt x="974397" y="43625"/>
                    <a:pt x="974397" y="97440"/>
                  </a:cubicBezTo>
                  <a:lnTo>
                    <a:pt x="974397" y="948762"/>
                  </a:lnTo>
                  <a:cubicBezTo>
                    <a:pt x="974397" y="1002577"/>
                    <a:pt x="930772" y="1046202"/>
                    <a:pt x="876957" y="1046202"/>
                  </a:cubicBezTo>
                  <a:lnTo>
                    <a:pt x="97440" y="1046202"/>
                  </a:lnTo>
                  <a:cubicBezTo>
                    <a:pt x="43625" y="1046202"/>
                    <a:pt x="0" y="1002577"/>
                    <a:pt x="0" y="948762"/>
                  </a:cubicBezTo>
                  <a:lnTo>
                    <a:pt x="0" y="97440"/>
                  </a:lnTo>
                  <a:close/>
                </a:path>
              </a:pathLst>
            </a:custGeom>
            <a:solidFill>
              <a:srgbClr val="35A54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259" tIns="74259" rIns="74259" bIns="7425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kern="1200" dirty="0" smtClean="0"/>
                <a:t>Rumah Sakit Rujukan</a:t>
              </a:r>
              <a:endParaRPr lang="id-ID" kern="1200" dirty="0"/>
            </a:p>
          </p:txBody>
        </p:sp>
        <p:sp>
          <p:nvSpPr>
            <p:cNvPr id="5" name="Freeform 4"/>
            <p:cNvSpPr/>
            <p:nvPr/>
          </p:nvSpPr>
          <p:spPr>
            <a:xfrm rot="114591">
              <a:off x="2069983" y="2477728"/>
              <a:ext cx="386045" cy="432430"/>
            </a:xfrm>
            <a:custGeom>
              <a:avLst/>
              <a:gdLst>
                <a:gd name="connsiteX0" fmla="*/ 0 w 386045"/>
                <a:gd name="connsiteY0" fmla="*/ 86486 h 432430"/>
                <a:gd name="connsiteX1" fmla="*/ 193023 w 386045"/>
                <a:gd name="connsiteY1" fmla="*/ 86486 h 432430"/>
                <a:gd name="connsiteX2" fmla="*/ 193023 w 386045"/>
                <a:gd name="connsiteY2" fmla="*/ 0 h 432430"/>
                <a:gd name="connsiteX3" fmla="*/ 386045 w 386045"/>
                <a:gd name="connsiteY3" fmla="*/ 216215 h 432430"/>
                <a:gd name="connsiteX4" fmla="*/ 193023 w 386045"/>
                <a:gd name="connsiteY4" fmla="*/ 432430 h 432430"/>
                <a:gd name="connsiteX5" fmla="*/ 193023 w 386045"/>
                <a:gd name="connsiteY5" fmla="*/ 345944 h 432430"/>
                <a:gd name="connsiteX6" fmla="*/ 0 w 386045"/>
                <a:gd name="connsiteY6" fmla="*/ 345944 h 432430"/>
                <a:gd name="connsiteX7" fmla="*/ 0 w 386045"/>
                <a:gd name="connsiteY7" fmla="*/ 86486 h 43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6045" h="432430">
                  <a:moveTo>
                    <a:pt x="0" y="86486"/>
                  </a:moveTo>
                  <a:lnTo>
                    <a:pt x="193023" y="86486"/>
                  </a:lnTo>
                  <a:lnTo>
                    <a:pt x="193023" y="0"/>
                  </a:lnTo>
                  <a:lnTo>
                    <a:pt x="386045" y="216215"/>
                  </a:lnTo>
                  <a:lnTo>
                    <a:pt x="193023" y="432430"/>
                  </a:lnTo>
                  <a:lnTo>
                    <a:pt x="193023" y="345944"/>
                  </a:lnTo>
                  <a:lnTo>
                    <a:pt x="0" y="345944"/>
                  </a:lnTo>
                  <a:lnTo>
                    <a:pt x="0" y="86486"/>
                  </a:lnTo>
                  <a:close/>
                </a:path>
              </a:pathLst>
            </a:custGeom>
            <a:solidFill>
              <a:srgbClr val="35A548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86485" rIns="115813" bIns="8648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000" kern="1200"/>
            </a:p>
          </p:txBody>
        </p:sp>
        <p:sp>
          <p:nvSpPr>
            <p:cNvPr id="6" name="Freeform 5"/>
            <p:cNvSpPr/>
            <p:nvPr/>
          </p:nvSpPr>
          <p:spPr>
            <a:xfrm>
              <a:off x="2463127" y="2178975"/>
              <a:ext cx="1641747" cy="1046202"/>
            </a:xfrm>
            <a:custGeom>
              <a:avLst/>
              <a:gdLst>
                <a:gd name="connsiteX0" fmla="*/ 0 w 1160778"/>
                <a:gd name="connsiteY0" fmla="*/ 104620 h 1046202"/>
                <a:gd name="connsiteX1" fmla="*/ 104620 w 1160778"/>
                <a:gd name="connsiteY1" fmla="*/ 0 h 1046202"/>
                <a:gd name="connsiteX2" fmla="*/ 1056158 w 1160778"/>
                <a:gd name="connsiteY2" fmla="*/ 0 h 1046202"/>
                <a:gd name="connsiteX3" fmla="*/ 1160778 w 1160778"/>
                <a:gd name="connsiteY3" fmla="*/ 104620 h 1046202"/>
                <a:gd name="connsiteX4" fmla="*/ 1160778 w 1160778"/>
                <a:gd name="connsiteY4" fmla="*/ 941582 h 1046202"/>
                <a:gd name="connsiteX5" fmla="*/ 1056158 w 1160778"/>
                <a:gd name="connsiteY5" fmla="*/ 1046202 h 1046202"/>
                <a:gd name="connsiteX6" fmla="*/ 104620 w 1160778"/>
                <a:gd name="connsiteY6" fmla="*/ 1046202 h 1046202"/>
                <a:gd name="connsiteX7" fmla="*/ 0 w 1160778"/>
                <a:gd name="connsiteY7" fmla="*/ 941582 h 1046202"/>
                <a:gd name="connsiteX8" fmla="*/ 0 w 1160778"/>
                <a:gd name="connsiteY8" fmla="*/ 104620 h 104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0778" h="1046202">
                  <a:moveTo>
                    <a:pt x="0" y="104620"/>
                  </a:moveTo>
                  <a:cubicBezTo>
                    <a:pt x="0" y="46840"/>
                    <a:pt x="46840" y="0"/>
                    <a:pt x="104620" y="0"/>
                  </a:cubicBezTo>
                  <a:lnTo>
                    <a:pt x="1056158" y="0"/>
                  </a:lnTo>
                  <a:cubicBezTo>
                    <a:pt x="1113938" y="0"/>
                    <a:pt x="1160778" y="46840"/>
                    <a:pt x="1160778" y="104620"/>
                  </a:cubicBezTo>
                  <a:lnTo>
                    <a:pt x="1160778" y="941582"/>
                  </a:lnTo>
                  <a:cubicBezTo>
                    <a:pt x="1160778" y="999362"/>
                    <a:pt x="1113938" y="1046202"/>
                    <a:pt x="1056158" y="1046202"/>
                  </a:cubicBezTo>
                  <a:lnTo>
                    <a:pt x="104620" y="1046202"/>
                  </a:lnTo>
                  <a:cubicBezTo>
                    <a:pt x="46840" y="1046202"/>
                    <a:pt x="0" y="999362"/>
                    <a:pt x="0" y="941582"/>
                  </a:cubicBezTo>
                  <a:lnTo>
                    <a:pt x="0" y="10462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1419125"/>
                <a:satOff val="5687"/>
                <a:lumOff val="123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362" tIns="76362" rIns="76362" bIns="76362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kern="1200" dirty="0" smtClean="0"/>
                <a:t>Rumah Sakit Rujukan </a:t>
              </a:r>
              <a:r>
                <a:rPr lang="en-US" kern="1200" dirty="0" smtClean="0"/>
                <a:t> </a:t>
              </a:r>
              <a:r>
                <a:rPr lang="id-ID" kern="1200" dirty="0" smtClean="0"/>
                <a:t>LKB</a:t>
              </a:r>
              <a:endParaRPr lang="id-ID" kern="1200" dirty="0"/>
            </a:p>
          </p:txBody>
        </p:sp>
        <p:sp>
          <p:nvSpPr>
            <p:cNvPr id="7" name="Freeform 6"/>
            <p:cNvSpPr/>
            <p:nvPr/>
          </p:nvSpPr>
          <p:spPr>
            <a:xfrm rot="21507613">
              <a:off x="4301999" y="2519027"/>
              <a:ext cx="437592" cy="432430"/>
            </a:xfrm>
            <a:custGeom>
              <a:avLst/>
              <a:gdLst>
                <a:gd name="connsiteX0" fmla="*/ 0 w 437592"/>
                <a:gd name="connsiteY0" fmla="*/ 86486 h 432430"/>
                <a:gd name="connsiteX1" fmla="*/ 221377 w 437592"/>
                <a:gd name="connsiteY1" fmla="*/ 86486 h 432430"/>
                <a:gd name="connsiteX2" fmla="*/ 221377 w 437592"/>
                <a:gd name="connsiteY2" fmla="*/ 0 h 432430"/>
                <a:gd name="connsiteX3" fmla="*/ 437592 w 437592"/>
                <a:gd name="connsiteY3" fmla="*/ 216215 h 432430"/>
                <a:gd name="connsiteX4" fmla="*/ 221377 w 437592"/>
                <a:gd name="connsiteY4" fmla="*/ 432430 h 432430"/>
                <a:gd name="connsiteX5" fmla="*/ 221377 w 437592"/>
                <a:gd name="connsiteY5" fmla="*/ 345944 h 432430"/>
                <a:gd name="connsiteX6" fmla="*/ 0 w 437592"/>
                <a:gd name="connsiteY6" fmla="*/ 345944 h 432430"/>
                <a:gd name="connsiteX7" fmla="*/ 0 w 437592"/>
                <a:gd name="connsiteY7" fmla="*/ 86486 h 43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7592" h="432430">
                  <a:moveTo>
                    <a:pt x="0" y="86486"/>
                  </a:moveTo>
                  <a:lnTo>
                    <a:pt x="221377" y="86486"/>
                  </a:lnTo>
                  <a:lnTo>
                    <a:pt x="221377" y="0"/>
                  </a:lnTo>
                  <a:lnTo>
                    <a:pt x="437592" y="216215"/>
                  </a:lnTo>
                  <a:lnTo>
                    <a:pt x="221377" y="432430"/>
                  </a:lnTo>
                  <a:lnTo>
                    <a:pt x="221377" y="345944"/>
                  </a:lnTo>
                  <a:lnTo>
                    <a:pt x="0" y="345944"/>
                  </a:lnTo>
                  <a:lnTo>
                    <a:pt x="0" y="8648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1655646"/>
                <a:satOff val="6635"/>
                <a:lumOff val="143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86486" rIns="129729" bIns="8648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000" kern="1200"/>
            </a:p>
          </p:txBody>
        </p:sp>
        <p:sp>
          <p:nvSpPr>
            <p:cNvPr id="8" name="Freeform 7"/>
            <p:cNvSpPr/>
            <p:nvPr/>
          </p:nvSpPr>
          <p:spPr>
            <a:xfrm>
              <a:off x="4822935" y="2159442"/>
              <a:ext cx="1534360" cy="1046202"/>
            </a:xfrm>
            <a:custGeom>
              <a:avLst/>
              <a:gdLst>
                <a:gd name="connsiteX0" fmla="*/ 0 w 1534360"/>
                <a:gd name="connsiteY0" fmla="*/ 104620 h 1046202"/>
                <a:gd name="connsiteX1" fmla="*/ 104620 w 1534360"/>
                <a:gd name="connsiteY1" fmla="*/ 0 h 1046202"/>
                <a:gd name="connsiteX2" fmla="*/ 1429740 w 1534360"/>
                <a:gd name="connsiteY2" fmla="*/ 0 h 1046202"/>
                <a:gd name="connsiteX3" fmla="*/ 1534360 w 1534360"/>
                <a:gd name="connsiteY3" fmla="*/ 104620 h 1046202"/>
                <a:gd name="connsiteX4" fmla="*/ 1534360 w 1534360"/>
                <a:gd name="connsiteY4" fmla="*/ 941582 h 1046202"/>
                <a:gd name="connsiteX5" fmla="*/ 1429740 w 1534360"/>
                <a:gd name="connsiteY5" fmla="*/ 1046202 h 1046202"/>
                <a:gd name="connsiteX6" fmla="*/ 104620 w 1534360"/>
                <a:gd name="connsiteY6" fmla="*/ 1046202 h 1046202"/>
                <a:gd name="connsiteX7" fmla="*/ 0 w 1534360"/>
                <a:gd name="connsiteY7" fmla="*/ 941582 h 1046202"/>
                <a:gd name="connsiteX8" fmla="*/ 0 w 1534360"/>
                <a:gd name="connsiteY8" fmla="*/ 104620 h 104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4360" h="1046202">
                  <a:moveTo>
                    <a:pt x="0" y="104620"/>
                  </a:moveTo>
                  <a:cubicBezTo>
                    <a:pt x="0" y="46840"/>
                    <a:pt x="46840" y="0"/>
                    <a:pt x="104620" y="0"/>
                  </a:cubicBezTo>
                  <a:lnTo>
                    <a:pt x="1429740" y="0"/>
                  </a:lnTo>
                  <a:cubicBezTo>
                    <a:pt x="1487520" y="0"/>
                    <a:pt x="1534360" y="46840"/>
                    <a:pt x="1534360" y="104620"/>
                  </a:cubicBezTo>
                  <a:lnTo>
                    <a:pt x="1534360" y="941582"/>
                  </a:lnTo>
                  <a:cubicBezTo>
                    <a:pt x="1534360" y="999362"/>
                    <a:pt x="1487520" y="1046202"/>
                    <a:pt x="1429740" y="1046202"/>
                  </a:cubicBezTo>
                  <a:lnTo>
                    <a:pt x="104620" y="1046202"/>
                  </a:lnTo>
                  <a:cubicBezTo>
                    <a:pt x="46840" y="1046202"/>
                    <a:pt x="0" y="999362"/>
                    <a:pt x="0" y="941582"/>
                  </a:cubicBezTo>
                  <a:lnTo>
                    <a:pt x="0" y="1046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2838251"/>
                <a:satOff val="11375"/>
                <a:lumOff val="24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362" tIns="76362" rIns="76362" bIns="76362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kern="1200" dirty="0" smtClean="0"/>
                <a:t>Puskesmas Rujukan</a:t>
              </a:r>
              <a:endParaRPr lang="id-ID" kern="1200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6509253" y="2513226"/>
              <a:ext cx="539837" cy="483849"/>
            </a:xfrm>
            <a:custGeom>
              <a:avLst/>
              <a:gdLst>
                <a:gd name="connsiteX0" fmla="*/ 0 w 385658"/>
                <a:gd name="connsiteY0" fmla="*/ 86486 h 432430"/>
                <a:gd name="connsiteX1" fmla="*/ 192829 w 385658"/>
                <a:gd name="connsiteY1" fmla="*/ 86486 h 432430"/>
                <a:gd name="connsiteX2" fmla="*/ 192829 w 385658"/>
                <a:gd name="connsiteY2" fmla="*/ 0 h 432430"/>
                <a:gd name="connsiteX3" fmla="*/ 385658 w 385658"/>
                <a:gd name="connsiteY3" fmla="*/ 216215 h 432430"/>
                <a:gd name="connsiteX4" fmla="*/ 192829 w 385658"/>
                <a:gd name="connsiteY4" fmla="*/ 432430 h 432430"/>
                <a:gd name="connsiteX5" fmla="*/ 192829 w 385658"/>
                <a:gd name="connsiteY5" fmla="*/ 345944 h 432430"/>
                <a:gd name="connsiteX6" fmla="*/ 0 w 385658"/>
                <a:gd name="connsiteY6" fmla="*/ 345944 h 432430"/>
                <a:gd name="connsiteX7" fmla="*/ 0 w 385658"/>
                <a:gd name="connsiteY7" fmla="*/ 86486 h 43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5658" h="432430">
                  <a:moveTo>
                    <a:pt x="0" y="86486"/>
                  </a:moveTo>
                  <a:lnTo>
                    <a:pt x="192829" y="86486"/>
                  </a:lnTo>
                  <a:lnTo>
                    <a:pt x="192829" y="0"/>
                  </a:lnTo>
                  <a:lnTo>
                    <a:pt x="385658" y="216215"/>
                  </a:lnTo>
                  <a:lnTo>
                    <a:pt x="192829" y="432430"/>
                  </a:lnTo>
                  <a:lnTo>
                    <a:pt x="192829" y="345944"/>
                  </a:lnTo>
                  <a:lnTo>
                    <a:pt x="0" y="345944"/>
                  </a:lnTo>
                  <a:lnTo>
                    <a:pt x="0" y="8648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86486" rIns="115696" bIns="8648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000" kern="120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7234537" y="2181846"/>
              <a:ext cx="1462607" cy="1046202"/>
            </a:xfrm>
            <a:custGeom>
              <a:avLst/>
              <a:gdLst>
                <a:gd name="connsiteX0" fmla="*/ 0 w 1005400"/>
                <a:gd name="connsiteY0" fmla="*/ 100540 h 1046202"/>
                <a:gd name="connsiteX1" fmla="*/ 100540 w 1005400"/>
                <a:gd name="connsiteY1" fmla="*/ 0 h 1046202"/>
                <a:gd name="connsiteX2" fmla="*/ 904860 w 1005400"/>
                <a:gd name="connsiteY2" fmla="*/ 0 h 1046202"/>
                <a:gd name="connsiteX3" fmla="*/ 1005400 w 1005400"/>
                <a:gd name="connsiteY3" fmla="*/ 100540 h 1046202"/>
                <a:gd name="connsiteX4" fmla="*/ 1005400 w 1005400"/>
                <a:gd name="connsiteY4" fmla="*/ 945662 h 1046202"/>
                <a:gd name="connsiteX5" fmla="*/ 904860 w 1005400"/>
                <a:gd name="connsiteY5" fmla="*/ 1046202 h 1046202"/>
                <a:gd name="connsiteX6" fmla="*/ 100540 w 1005400"/>
                <a:gd name="connsiteY6" fmla="*/ 1046202 h 1046202"/>
                <a:gd name="connsiteX7" fmla="*/ 0 w 1005400"/>
                <a:gd name="connsiteY7" fmla="*/ 945662 h 1046202"/>
                <a:gd name="connsiteX8" fmla="*/ 0 w 1005400"/>
                <a:gd name="connsiteY8" fmla="*/ 100540 h 104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400" h="1046202">
                  <a:moveTo>
                    <a:pt x="0" y="100540"/>
                  </a:moveTo>
                  <a:cubicBezTo>
                    <a:pt x="0" y="45013"/>
                    <a:pt x="45013" y="0"/>
                    <a:pt x="100540" y="0"/>
                  </a:cubicBezTo>
                  <a:lnTo>
                    <a:pt x="904860" y="0"/>
                  </a:lnTo>
                  <a:cubicBezTo>
                    <a:pt x="960387" y="0"/>
                    <a:pt x="1005400" y="45013"/>
                    <a:pt x="1005400" y="100540"/>
                  </a:cubicBezTo>
                  <a:lnTo>
                    <a:pt x="1005400" y="945662"/>
                  </a:lnTo>
                  <a:cubicBezTo>
                    <a:pt x="1005400" y="1001189"/>
                    <a:pt x="960387" y="1046202"/>
                    <a:pt x="904860" y="1046202"/>
                  </a:cubicBezTo>
                  <a:lnTo>
                    <a:pt x="100540" y="1046202"/>
                  </a:lnTo>
                  <a:cubicBezTo>
                    <a:pt x="45013" y="1046202"/>
                    <a:pt x="0" y="1001189"/>
                    <a:pt x="0" y="945662"/>
                  </a:cubicBezTo>
                  <a:lnTo>
                    <a:pt x="0" y="100540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4257376"/>
                <a:satOff val="17062"/>
                <a:lumOff val="36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167" tIns="75167" rIns="75167" bIns="75167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kern="1200" dirty="0" smtClean="0"/>
                <a:t>Puskesmas Satelit</a:t>
              </a:r>
              <a:endParaRPr lang="id-ID" kern="1200" dirty="0"/>
            </a:p>
          </p:txBody>
        </p:sp>
        <p:sp>
          <p:nvSpPr>
            <p:cNvPr id="11" name="Freeform 10"/>
            <p:cNvSpPr/>
            <p:nvPr/>
          </p:nvSpPr>
          <p:spPr>
            <a:xfrm rot="60066">
              <a:off x="3591560" y="3368939"/>
              <a:ext cx="1857898" cy="1179403"/>
            </a:xfrm>
            <a:custGeom>
              <a:avLst/>
              <a:gdLst>
                <a:gd name="connsiteX0" fmla="*/ 0 w 1179402"/>
                <a:gd name="connsiteY0" fmla="*/ 371579 h 1857897"/>
                <a:gd name="connsiteX1" fmla="*/ 589701 w 1179402"/>
                <a:gd name="connsiteY1" fmla="*/ 371579 h 1857897"/>
                <a:gd name="connsiteX2" fmla="*/ 589701 w 1179402"/>
                <a:gd name="connsiteY2" fmla="*/ 0 h 1857897"/>
                <a:gd name="connsiteX3" fmla="*/ 1179402 w 1179402"/>
                <a:gd name="connsiteY3" fmla="*/ 928949 h 1857897"/>
                <a:gd name="connsiteX4" fmla="*/ 589701 w 1179402"/>
                <a:gd name="connsiteY4" fmla="*/ 1857897 h 1857897"/>
                <a:gd name="connsiteX5" fmla="*/ 589701 w 1179402"/>
                <a:gd name="connsiteY5" fmla="*/ 1486318 h 1857897"/>
                <a:gd name="connsiteX6" fmla="*/ 0 w 1179402"/>
                <a:gd name="connsiteY6" fmla="*/ 1486318 h 1857897"/>
                <a:gd name="connsiteX7" fmla="*/ 0 w 1179402"/>
                <a:gd name="connsiteY7" fmla="*/ 371579 h 1857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9402" h="1857897">
                  <a:moveTo>
                    <a:pt x="943522" y="1"/>
                  </a:moveTo>
                  <a:lnTo>
                    <a:pt x="943522" y="928949"/>
                  </a:lnTo>
                  <a:lnTo>
                    <a:pt x="1179402" y="928948"/>
                  </a:lnTo>
                  <a:lnTo>
                    <a:pt x="589701" y="1857896"/>
                  </a:lnTo>
                  <a:lnTo>
                    <a:pt x="0" y="928949"/>
                  </a:lnTo>
                  <a:lnTo>
                    <a:pt x="235880" y="928949"/>
                  </a:lnTo>
                  <a:lnTo>
                    <a:pt x="235880" y="1"/>
                  </a:lnTo>
                  <a:lnTo>
                    <a:pt x="943522" y="1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1579" tIns="1" rIns="371579" bIns="35382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000" kern="120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934193" y="4648202"/>
              <a:ext cx="1649948" cy="1046202"/>
            </a:xfrm>
            <a:custGeom>
              <a:avLst/>
              <a:gdLst>
                <a:gd name="connsiteX0" fmla="*/ 0 w 1649948"/>
                <a:gd name="connsiteY0" fmla="*/ 104620 h 1046202"/>
                <a:gd name="connsiteX1" fmla="*/ 104620 w 1649948"/>
                <a:gd name="connsiteY1" fmla="*/ 0 h 1046202"/>
                <a:gd name="connsiteX2" fmla="*/ 1545328 w 1649948"/>
                <a:gd name="connsiteY2" fmla="*/ 0 h 1046202"/>
                <a:gd name="connsiteX3" fmla="*/ 1649948 w 1649948"/>
                <a:gd name="connsiteY3" fmla="*/ 104620 h 1046202"/>
                <a:gd name="connsiteX4" fmla="*/ 1649948 w 1649948"/>
                <a:gd name="connsiteY4" fmla="*/ 941582 h 1046202"/>
                <a:gd name="connsiteX5" fmla="*/ 1545328 w 1649948"/>
                <a:gd name="connsiteY5" fmla="*/ 1046202 h 1046202"/>
                <a:gd name="connsiteX6" fmla="*/ 104620 w 1649948"/>
                <a:gd name="connsiteY6" fmla="*/ 1046202 h 1046202"/>
                <a:gd name="connsiteX7" fmla="*/ 0 w 1649948"/>
                <a:gd name="connsiteY7" fmla="*/ 941582 h 1046202"/>
                <a:gd name="connsiteX8" fmla="*/ 0 w 1649948"/>
                <a:gd name="connsiteY8" fmla="*/ 104620 h 104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9948" h="1046202">
                  <a:moveTo>
                    <a:pt x="0" y="104620"/>
                  </a:moveTo>
                  <a:cubicBezTo>
                    <a:pt x="0" y="46840"/>
                    <a:pt x="46840" y="0"/>
                    <a:pt x="104620" y="0"/>
                  </a:cubicBezTo>
                  <a:lnTo>
                    <a:pt x="1545328" y="0"/>
                  </a:lnTo>
                  <a:cubicBezTo>
                    <a:pt x="1603108" y="0"/>
                    <a:pt x="1649948" y="46840"/>
                    <a:pt x="1649948" y="104620"/>
                  </a:cubicBezTo>
                  <a:lnTo>
                    <a:pt x="1649948" y="941582"/>
                  </a:lnTo>
                  <a:cubicBezTo>
                    <a:pt x="1649948" y="999362"/>
                    <a:pt x="1603108" y="1046202"/>
                    <a:pt x="1545328" y="1046202"/>
                  </a:cubicBezTo>
                  <a:lnTo>
                    <a:pt x="104620" y="1046202"/>
                  </a:lnTo>
                  <a:cubicBezTo>
                    <a:pt x="46840" y="1046202"/>
                    <a:pt x="0" y="999362"/>
                    <a:pt x="0" y="941582"/>
                  </a:cubicBezTo>
                  <a:lnTo>
                    <a:pt x="0" y="10462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5676501"/>
                <a:satOff val="22749"/>
                <a:lumOff val="493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222" tIns="99222" rIns="99222" bIns="99222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1800" kern="1200" dirty="0" smtClean="0">
                  <a:solidFill>
                    <a:schemeClr val="tx1"/>
                  </a:solidFill>
                </a:rPr>
                <a:t>Community Organizer</a:t>
              </a:r>
              <a:endParaRPr lang="id-ID" sz="18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4598948" y="4673709"/>
              <a:ext cx="1603304" cy="1046202"/>
            </a:xfrm>
            <a:custGeom>
              <a:avLst/>
              <a:gdLst>
                <a:gd name="connsiteX0" fmla="*/ 0 w 1603304"/>
                <a:gd name="connsiteY0" fmla="*/ 104620 h 1046202"/>
                <a:gd name="connsiteX1" fmla="*/ 104620 w 1603304"/>
                <a:gd name="connsiteY1" fmla="*/ 0 h 1046202"/>
                <a:gd name="connsiteX2" fmla="*/ 1498684 w 1603304"/>
                <a:gd name="connsiteY2" fmla="*/ 0 h 1046202"/>
                <a:gd name="connsiteX3" fmla="*/ 1603304 w 1603304"/>
                <a:gd name="connsiteY3" fmla="*/ 104620 h 1046202"/>
                <a:gd name="connsiteX4" fmla="*/ 1603304 w 1603304"/>
                <a:gd name="connsiteY4" fmla="*/ 941582 h 1046202"/>
                <a:gd name="connsiteX5" fmla="*/ 1498684 w 1603304"/>
                <a:gd name="connsiteY5" fmla="*/ 1046202 h 1046202"/>
                <a:gd name="connsiteX6" fmla="*/ 104620 w 1603304"/>
                <a:gd name="connsiteY6" fmla="*/ 1046202 h 1046202"/>
                <a:gd name="connsiteX7" fmla="*/ 0 w 1603304"/>
                <a:gd name="connsiteY7" fmla="*/ 941582 h 1046202"/>
                <a:gd name="connsiteX8" fmla="*/ 0 w 1603304"/>
                <a:gd name="connsiteY8" fmla="*/ 104620 h 104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3304" h="1046202">
                  <a:moveTo>
                    <a:pt x="0" y="104620"/>
                  </a:moveTo>
                  <a:cubicBezTo>
                    <a:pt x="0" y="46840"/>
                    <a:pt x="46840" y="0"/>
                    <a:pt x="104620" y="0"/>
                  </a:cubicBezTo>
                  <a:lnTo>
                    <a:pt x="1498684" y="0"/>
                  </a:lnTo>
                  <a:cubicBezTo>
                    <a:pt x="1556464" y="0"/>
                    <a:pt x="1603304" y="46840"/>
                    <a:pt x="1603304" y="104620"/>
                  </a:cubicBezTo>
                  <a:lnTo>
                    <a:pt x="1603304" y="941582"/>
                  </a:lnTo>
                  <a:cubicBezTo>
                    <a:pt x="1603304" y="999362"/>
                    <a:pt x="1556464" y="1046202"/>
                    <a:pt x="1498684" y="1046202"/>
                  </a:cubicBezTo>
                  <a:lnTo>
                    <a:pt x="104620" y="1046202"/>
                  </a:lnTo>
                  <a:cubicBezTo>
                    <a:pt x="46840" y="1046202"/>
                    <a:pt x="0" y="999362"/>
                    <a:pt x="0" y="941582"/>
                  </a:cubicBezTo>
                  <a:lnTo>
                    <a:pt x="0" y="10462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7095626"/>
                <a:satOff val="28436"/>
                <a:lumOff val="61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222" tIns="99222" rIns="99222" bIns="99222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err="1" smtClean="0">
                  <a:solidFill>
                    <a:schemeClr val="tx1"/>
                  </a:solidFill>
                </a:rPr>
                <a:t>Kelompok</a:t>
              </a:r>
              <a:r>
                <a:rPr lang="en-US" sz="18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1800" kern="1200" dirty="0" err="1" smtClean="0">
                  <a:solidFill>
                    <a:schemeClr val="tx1"/>
                  </a:solidFill>
                </a:rPr>
                <a:t>Dukungan</a:t>
              </a:r>
              <a:r>
                <a:rPr lang="en-US" sz="18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sz="1800" kern="1200" dirty="0" err="1" smtClean="0">
                  <a:solidFill>
                    <a:schemeClr val="tx1"/>
                  </a:solidFill>
                </a:rPr>
                <a:t>Seabaya</a:t>
              </a:r>
              <a:endParaRPr lang="id-ID" sz="18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2463126" y="4523390"/>
              <a:ext cx="1743670" cy="1046202"/>
            </a:xfrm>
            <a:custGeom>
              <a:avLst/>
              <a:gdLst>
                <a:gd name="connsiteX0" fmla="*/ 0 w 1743670"/>
                <a:gd name="connsiteY0" fmla="*/ 104620 h 1046202"/>
                <a:gd name="connsiteX1" fmla="*/ 104620 w 1743670"/>
                <a:gd name="connsiteY1" fmla="*/ 0 h 1046202"/>
                <a:gd name="connsiteX2" fmla="*/ 1639050 w 1743670"/>
                <a:gd name="connsiteY2" fmla="*/ 0 h 1046202"/>
                <a:gd name="connsiteX3" fmla="*/ 1743670 w 1743670"/>
                <a:gd name="connsiteY3" fmla="*/ 104620 h 1046202"/>
                <a:gd name="connsiteX4" fmla="*/ 1743670 w 1743670"/>
                <a:gd name="connsiteY4" fmla="*/ 941582 h 1046202"/>
                <a:gd name="connsiteX5" fmla="*/ 1639050 w 1743670"/>
                <a:gd name="connsiteY5" fmla="*/ 1046202 h 1046202"/>
                <a:gd name="connsiteX6" fmla="*/ 104620 w 1743670"/>
                <a:gd name="connsiteY6" fmla="*/ 1046202 h 1046202"/>
                <a:gd name="connsiteX7" fmla="*/ 0 w 1743670"/>
                <a:gd name="connsiteY7" fmla="*/ 941582 h 1046202"/>
                <a:gd name="connsiteX8" fmla="*/ 0 w 1743670"/>
                <a:gd name="connsiteY8" fmla="*/ 104620 h 104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3670" h="1046202">
                  <a:moveTo>
                    <a:pt x="0" y="104620"/>
                  </a:moveTo>
                  <a:cubicBezTo>
                    <a:pt x="0" y="46840"/>
                    <a:pt x="46840" y="0"/>
                    <a:pt x="104620" y="0"/>
                  </a:cubicBezTo>
                  <a:lnTo>
                    <a:pt x="1639050" y="0"/>
                  </a:lnTo>
                  <a:cubicBezTo>
                    <a:pt x="1696830" y="0"/>
                    <a:pt x="1743670" y="46840"/>
                    <a:pt x="1743670" y="104620"/>
                  </a:cubicBezTo>
                  <a:lnTo>
                    <a:pt x="1743670" y="941582"/>
                  </a:lnTo>
                  <a:cubicBezTo>
                    <a:pt x="1743670" y="999362"/>
                    <a:pt x="1696830" y="1046202"/>
                    <a:pt x="1639050" y="1046202"/>
                  </a:cubicBezTo>
                  <a:lnTo>
                    <a:pt x="104620" y="1046202"/>
                  </a:lnTo>
                  <a:cubicBezTo>
                    <a:pt x="46840" y="1046202"/>
                    <a:pt x="0" y="999362"/>
                    <a:pt x="0" y="941582"/>
                  </a:cubicBezTo>
                  <a:lnTo>
                    <a:pt x="0" y="10462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8514751"/>
                <a:satOff val="34124"/>
                <a:lumOff val="739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082" tIns="122082" rIns="122082" bIns="122082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2400" kern="1200" dirty="0" smtClean="0">
                  <a:solidFill>
                    <a:schemeClr val="tx1"/>
                  </a:solidFill>
                </a:rPr>
                <a:t>Kader</a:t>
              </a:r>
              <a:endParaRPr lang="id-ID" sz="2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152400" y="4581810"/>
              <a:ext cx="1743670" cy="1046202"/>
            </a:xfrm>
            <a:custGeom>
              <a:avLst/>
              <a:gdLst>
                <a:gd name="connsiteX0" fmla="*/ 0 w 1743670"/>
                <a:gd name="connsiteY0" fmla="*/ 104620 h 1046202"/>
                <a:gd name="connsiteX1" fmla="*/ 104620 w 1743670"/>
                <a:gd name="connsiteY1" fmla="*/ 0 h 1046202"/>
                <a:gd name="connsiteX2" fmla="*/ 1639050 w 1743670"/>
                <a:gd name="connsiteY2" fmla="*/ 0 h 1046202"/>
                <a:gd name="connsiteX3" fmla="*/ 1743670 w 1743670"/>
                <a:gd name="connsiteY3" fmla="*/ 104620 h 1046202"/>
                <a:gd name="connsiteX4" fmla="*/ 1743670 w 1743670"/>
                <a:gd name="connsiteY4" fmla="*/ 941582 h 1046202"/>
                <a:gd name="connsiteX5" fmla="*/ 1639050 w 1743670"/>
                <a:gd name="connsiteY5" fmla="*/ 1046202 h 1046202"/>
                <a:gd name="connsiteX6" fmla="*/ 104620 w 1743670"/>
                <a:gd name="connsiteY6" fmla="*/ 1046202 h 1046202"/>
                <a:gd name="connsiteX7" fmla="*/ 0 w 1743670"/>
                <a:gd name="connsiteY7" fmla="*/ 941582 h 1046202"/>
                <a:gd name="connsiteX8" fmla="*/ 0 w 1743670"/>
                <a:gd name="connsiteY8" fmla="*/ 104620 h 104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3670" h="1046202">
                  <a:moveTo>
                    <a:pt x="0" y="104620"/>
                  </a:moveTo>
                  <a:cubicBezTo>
                    <a:pt x="0" y="46840"/>
                    <a:pt x="46840" y="0"/>
                    <a:pt x="104620" y="0"/>
                  </a:cubicBezTo>
                  <a:lnTo>
                    <a:pt x="1639050" y="0"/>
                  </a:lnTo>
                  <a:cubicBezTo>
                    <a:pt x="1696830" y="0"/>
                    <a:pt x="1743670" y="46840"/>
                    <a:pt x="1743670" y="104620"/>
                  </a:cubicBezTo>
                  <a:lnTo>
                    <a:pt x="1743670" y="941582"/>
                  </a:lnTo>
                  <a:cubicBezTo>
                    <a:pt x="1743670" y="999362"/>
                    <a:pt x="1696830" y="1046202"/>
                    <a:pt x="1639050" y="1046202"/>
                  </a:cubicBezTo>
                  <a:lnTo>
                    <a:pt x="104620" y="1046202"/>
                  </a:lnTo>
                  <a:cubicBezTo>
                    <a:pt x="46840" y="1046202"/>
                    <a:pt x="0" y="999362"/>
                    <a:pt x="0" y="941582"/>
                  </a:cubicBezTo>
                  <a:lnTo>
                    <a:pt x="0" y="10462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222" tIns="99222" rIns="99222" bIns="99222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1800" kern="1200" dirty="0" smtClean="0"/>
                <a:t>Komunitas</a:t>
              </a:r>
              <a:endParaRPr lang="id-ID" sz="1800" kern="1200" dirty="0"/>
            </a:p>
          </p:txBody>
        </p:sp>
      </p:grpSp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1295400" y="6080125"/>
            <a:ext cx="6172200" cy="46196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2400"/>
              <a:t>Fungsi  Pendampingan/Dukungan sebaya</a:t>
            </a:r>
          </a:p>
        </p:txBody>
      </p:sp>
    </p:spTree>
    <p:extLst>
      <p:ext uri="{BB962C8B-B14F-4D97-AF65-F5344CB8AC3E}">
        <p14:creationId xmlns:p14="http://schemas.microsoft.com/office/powerpoint/2010/main" xmlns="" val="2962699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>
            <a:noAutofit/>
          </a:bodyPr>
          <a:lstStyle/>
          <a:p>
            <a:pPr marL="742950" indent="-742950">
              <a:buFont typeface="Arial" pitchFamily="34" charset="0"/>
              <a:buAutoNum type="arabicPeriod"/>
              <a:defRPr/>
            </a:pPr>
            <a:r>
              <a:rPr lang="id-ID" sz="4000" dirty="0" smtClean="0">
                <a:latin typeface="+mj-lt"/>
                <a:ea typeface="+mj-ea"/>
              </a:rPr>
              <a:t>Paduan </a:t>
            </a:r>
            <a:r>
              <a:rPr lang="id-ID" sz="4000" dirty="0">
                <a:latin typeface="+mj-lt"/>
                <a:ea typeface="+mj-ea"/>
              </a:rPr>
              <a:t>obat  ARV yang</a:t>
            </a:r>
            <a:r>
              <a:rPr lang="en-US" sz="4000" dirty="0">
                <a:latin typeface="+mj-lt"/>
                <a:ea typeface="+mj-ea"/>
              </a:rPr>
              <a:t> </a:t>
            </a:r>
            <a:r>
              <a:rPr lang="en-US" sz="4000" dirty="0" err="1">
                <a:latin typeface="+mj-lt"/>
                <a:ea typeface="+mj-ea"/>
              </a:rPr>
              <a:t>lebih</a:t>
            </a:r>
            <a:r>
              <a:rPr lang="en-US" sz="4000" dirty="0">
                <a:latin typeface="+mj-lt"/>
                <a:ea typeface="+mj-ea"/>
              </a:rPr>
              <a:t> </a:t>
            </a:r>
            <a:r>
              <a:rPr lang="en-US" sz="4000" dirty="0" smtClean="0">
                <a:latin typeface="+mj-lt"/>
                <a:ea typeface="+mj-ea"/>
              </a:rPr>
              <a:t>     </a:t>
            </a:r>
            <a:r>
              <a:rPr lang="id-ID" sz="4000" dirty="0" smtClean="0">
                <a:latin typeface="+mj-lt"/>
                <a:ea typeface="+mj-ea"/>
              </a:rPr>
              <a:t>sederhana</a:t>
            </a:r>
            <a:r>
              <a:rPr lang="en-US" sz="4000" dirty="0" smtClean="0">
                <a:latin typeface="+mj-lt"/>
                <a:ea typeface="+mj-ea"/>
              </a:rPr>
              <a:t> </a:t>
            </a:r>
            <a:r>
              <a:rPr lang="en-US" sz="4000" dirty="0" err="1" smtClean="0">
                <a:latin typeface="+mj-lt"/>
                <a:ea typeface="+mj-ea"/>
              </a:rPr>
              <a:t>dengan</a:t>
            </a:r>
            <a:r>
              <a:rPr lang="en-US" sz="4000" dirty="0" smtClean="0">
                <a:latin typeface="+mj-lt"/>
                <a:ea typeface="+mj-ea"/>
              </a:rPr>
              <a:t> </a:t>
            </a:r>
            <a:r>
              <a:rPr lang="en-US" sz="4000" dirty="0" err="1" smtClean="0">
                <a:latin typeface="+mj-lt"/>
                <a:ea typeface="+mj-ea"/>
              </a:rPr>
              <a:t>kombinasi</a:t>
            </a:r>
            <a:r>
              <a:rPr lang="en-US" sz="4000" dirty="0" smtClean="0">
                <a:latin typeface="+mj-lt"/>
                <a:ea typeface="+mj-ea"/>
              </a:rPr>
              <a:t> </a:t>
            </a:r>
            <a:r>
              <a:rPr lang="en-US" sz="4000" dirty="0" err="1" smtClean="0">
                <a:latin typeface="+mj-lt"/>
                <a:ea typeface="+mj-ea"/>
              </a:rPr>
              <a:t>tetap</a:t>
            </a:r>
            <a:r>
              <a:rPr lang="en-US" sz="4000" dirty="0" smtClean="0">
                <a:latin typeface="+mj-lt"/>
                <a:ea typeface="+mj-ea"/>
              </a:rPr>
              <a:t> : </a:t>
            </a:r>
            <a:r>
              <a:rPr lang="id-ID" sz="4000" b="1" dirty="0" smtClean="0">
                <a:ln w="12700">
                  <a:solidFill>
                    <a:schemeClr val="tx2"/>
                  </a:solidFill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TDF + 3TC + EFV</a:t>
            </a:r>
          </a:p>
          <a:p>
            <a:pPr marL="742950" indent="-742950">
              <a:buFont typeface="Arial" pitchFamily="34" charset="0"/>
              <a:buAutoNum type="arabicPeriod"/>
              <a:defRPr/>
            </a:pPr>
            <a:r>
              <a:rPr lang="en-US" sz="4000" dirty="0" err="1" smtClean="0">
                <a:latin typeface="+mj-lt"/>
                <a:ea typeface="+mj-ea"/>
                <a:sym typeface="Wingdings" pitchFamily="2" charset="2"/>
              </a:rPr>
              <a:t>Tatalaksana</a:t>
            </a:r>
            <a:r>
              <a:rPr lang="en-US" sz="4000" dirty="0" smtClean="0">
                <a:latin typeface="+mj-lt"/>
                <a:ea typeface="+mj-ea"/>
                <a:sym typeface="Wingdings" pitchFamily="2" charset="2"/>
              </a:rPr>
              <a:t> </a:t>
            </a:r>
            <a:r>
              <a:rPr lang="en-US" sz="4000" dirty="0">
                <a:latin typeface="+mj-lt"/>
                <a:ea typeface="+mj-ea"/>
                <a:sym typeface="Wingdings" pitchFamily="2" charset="2"/>
              </a:rPr>
              <a:t>HIV di </a:t>
            </a:r>
            <a:r>
              <a:rPr lang="en-US" sz="4000" dirty="0" err="1">
                <a:latin typeface="+mj-lt"/>
                <a:ea typeface="+mj-ea"/>
                <a:sym typeface="Wingdings" pitchFamily="2" charset="2"/>
              </a:rPr>
              <a:t>Fasyankes</a:t>
            </a:r>
            <a:r>
              <a:rPr lang="en-US" sz="4000" dirty="0">
                <a:latin typeface="+mj-lt"/>
                <a:ea typeface="+mj-ea"/>
                <a:sym typeface="Wingdings" pitchFamily="2" charset="2"/>
              </a:rPr>
              <a:t> </a:t>
            </a:r>
            <a:r>
              <a:rPr lang="en-US" sz="4000" dirty="0" smtClean="0">
                <a:latin typeface="+mj-lt"/>
                <a:ea typeface="+mj-ea"/>
                <a:sym typeface="Wingdings" pitchFamily="2" charset="2"/>
              </a:rPr>
              <a:t>Primer </a:t>
            </a:r>
          </a:p>
          <a:p>
            <a:pPr marL="742950" indent="-742950">
              <a:buFont typeface="Arial" pitchFamily="34" charset="0"/>
              <a:buAutoNum type="arabicPeriod"/>
              <a:defRPr/>
            </a:pPr>
            <a:r>
              <a:rPr lang="en-US" sz="4000" dirty="0" err="1" smtClean="0">
                <a:latin typeface="+mj-lt"/>
                <a:ea typeface="+mj-ea"/>
                <a:sym typeface="Wingdings" pitchFamily="2" charset="2"/>
              </a:rPr>
              <a:t>Tasksharing</a:t>
            </a:r>
            <a:r>
              <a:rPr lang="en-US" sz="4000" dirty="0" smtClean="0">
                <a:latin typeface="+mj-lt"/>
                <a:ea typeface="+mj-ea"/>
                <a:sym typeface="Wingdings" pitchFamily="2" charset="2"/>
              </a:rPr>
              <a:t> </a:t>
            </a:r>
            <a:r>
              <a:rPr lang="en-US" sz="4000" dirty="0" err="1" smtClean="0">
                <a:latin typeface="+mj-lt"/>
                <a:ea typeface="+mj-ea"/>
                <a:sym typeface="Wingdings" pitchFamily="2" charset="2"/>
              </a:rPr>
              <a:t>dengan</a:t>
            </a:r>
            <a:r>
              <a:rPr lang="en-US" sz="4000" dirty="0" smtClean="0">
                <a:latin typeface="+mj-lt"/>
                <a:ea typeface="+mj-ea"/>
                <a:sym typeface="Wingdings" pitchFamily="2" charset="2"/>
              </a:rPr>
              <a:t> </a:t>
            </a:r>
            <a:r>
              <a:rPr lang="en-US" sz="4000" dirty="0" err="1" smtClean="0">
                <a:latin typeface="+mj-lt"/>
                <a:ea typeface="+mj-ea"/>
                <a:sym typeface="Wingdings" pitchFamily="2" charset="2"/>
              </a:rPr>
              <a:t>Bidan</a:t>
            </a:r>
            <a:r>
              <a:rPr lang="en-US" sz="4000" dirty="0" smtClean="0">
                <a:latin typeface="+mj-lt"/>
                <a:ea typeface="+mj-ea"/>
                <a:sym typeface="Wingdings" pitchFamily="2" charset="2"/>
              </a:rPr>
              <a:t> </a:t>
            </a:r>
            <a:r>
              <a:rPr lang="en-US" sz="4000" dirty="0" err="1" smtClean="0">
                <a:latin typeface="+mj-lt"/>
                <a:ea typeface="+mj-ea"/>
                <a:sym typeface="Wingdings" pitchFamily="2" charset="2"/>
              </a:rPr>
              <a:t>Desa</a:t>
            </a:r>
            <a:r>
              <a:rPr lang="en-US" sz="4000" dirty="0" smtClean="0">
                <a:latin typeface="+mj-lt"/>
                <a:ea typeface="+mj-ea"/>
                <a:sym typeface="Wingdings" pitchFamily="2" charset="2"/>
              </a:rPr>
              <a:t>/</a:t>
            </a:r>
            <a:r>
              <a:rPr lang="en-US" sz="4000" dirty="0" err="1" smtClean="0">
                <a:latin typeface="+mj-lt"/>
                <a:ea typeface="+mj-ea"/>
                <a:sym typeface="Wingdings" pitchFamily="2" charset="2"/>
              </a:rPr>
              <a:t>Paramedis</a:t>
            </a:r>
            <a:endParaRPr lang="en-US" sz="4000" dirty="0" smtClean="0">
              <a:latin typeface="+mj-lt"/>
              <a:ea typeface="+mj-ea"/>
              <a:sym typeface="Wingdings" pitchFamily="2" charset="2"/>
            </a:endParaRPr>
          </a:p>
          <a:p>
            <a:pPr marL="742950" indent="-742950">
              <a:buFont typeface="Arial" pitchFamily="34" charset="0"/>
              <a:buAutoNum type="arabicPeriod"/>
              <a:defRPr/>
            </a:pPr>
            <a:r>
              <a:rPr lang="en-US" sz="4000" dirty="0" err="1" smtClean="0">
                <a:latin typeface="+mj-lt"/>
                <a:ea typeface="+mj-ea"/>
                <a:sym typeface="Wingdings" pitchFamily="2" charset="2"/>
              </a:rPr>
              <a:t>Kerjasama</a:t>
            </a:r>
            <a:r>
              <a:rPr lang="en-US" sz="4000" dirty="0" smtClean="0">
                <a:latin typeface="+mj-lt"/>
                <a:ea typeface="+mj-ea"/>
                <a:sym typeface="Wingdings" pitchFamily="2" charset="2"/>
              </a:rPr>
              <a:t> </a:t>
            </a:r>
            <a:r>
              <a:rPr lang="en-US" sz="4000" dirty="0" err="1" smtClean="0">
                <a:latin typeface="+mj-lt"/>
                <a:ea typeface="+mj-ea"/>
                <a:sym typeface="Wingdings" pitchFamily="2" charset="2"/>
              </a:rPr>
              <a:t>Layanan</a:t>
            </a:r>
            <a:r>
              <a:rPr lang="en-US" sz="4000" dirty="0" smtClean="0">
                <a:latin typeface="+mj-lt"/>
                <a:ea typeface="+mj-ea"/>
                <a:sym typeface="Wingdings" pitchFamily="2" charset="2"/>
              </a:rPr>
              <a:t> </a:t>
            </a:r>
            <a:r>
              <a:rPr lang="en-US" sz="4000" dirty="0" err="1" smtClean="0">
                <a:latin typeface="+mj-lt"/>
                <a:ea typeface="+mj-ea"/>
                <a:sym typeface="Wingdings" pitchFamily="2" charset="2"/>
              </a:rPr>
              <a:t>Swasta</a:t>
            </a:r>
            <a:endParaRPr lang="en-US" sz="4000" dirty="0">
              <a:latin typeface="+mj-lt"/>
              <a:ea typeface="+mj-ea"/>
              <a:sym typeface="Wingdings" pitchFamily="2" charset="2"/>
            </a:endParaRPr>
          </a:p>
          <a:p>
            <a:pPr algn="just" eaLnBrk="1" hangingPunct="1">
              <a:defRPr/>
            </a:pPr>
            <a:endParaRPr lang="en-US" sz="4000" dirty="0">
              <a:solidFill>
                <a:srgbClr val="000000"/>
              </a:solidFill>
              <a:latin typeface="+mj-lt"/>
              <a:ea typeface="ＭＳ Ｐゴシック" pitchFamily="34" charset="-128"/>
            </a:endParaRPr>
          </a:p>
          <a:p>
            <a:pPr lvl="1">
              <a:buFont typeface="Arial" pitchFamily="34" charset="0"/>
              <a:buNone/>
              <a:defRPr/>
            </a:pPr>
            <a:endParaRPr lang="id-ID" sz="4000" b="1" dirty="0" smtClean="0">
              <a:ln w="12700">
                <a:solidFill>
                  <a:schemeClr val="tx2"/>
                </a:solidFill>
              </a:ln>
              <a:solidFill>
                <a:srgbClr val="B451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915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914400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457200" y="304800"/>
            <a:ext cx="7772400" cy="761999"/>
          </a:xfrm>
          <a:prstGeom prst="rect">
            <a:avLst/>
          </a:prstGeom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ln w="12700">
                  <a:solidFill>
                    <a:schemeClr val="tx2"/>
                  </a:solidFill>
                </a:ln>
                <a:solidFill>
                  <a:srgbClr val="B451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B45100"/>
                </a:solidFill>
                <a:latin typeface="Arial Rounded MT Bold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B45100"/>
                </a:solidFill>
                <a:latin typeface="Arial Rounded MT Bold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B45100"/>
                </a:solidFill>
                <a:latin typeface="Arial Rounded MT Bold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B45100"/>
                </a:solidFill>
                <a:latin typeface="Arial Rounded MT Bold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7200" b="1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4400" dirty="0" smtClean="0">
                <a:solidFill>
                  <a:schemeClr val="bg1"/>
                </a:solidFill>
                <a:ea typeface="+mj-ea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ea typeface="+mj-ea"/>
              </a:rPr>
              <a:t>Peningkatan</a:t>
            </a:r>
            <a:r>
              <a:rPr lang="en-US" sz="4400" dirty="0" smtClean="0">
                <a:solidFill>
                  <a:schemeClr val="bg1"/>
                </a:solidFill>
                <a:ea typeface="+mj-ea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ea typeface="+mj-ea"/>
              </a:rPr>
              <a:t>Cakupan</a:t>
            </a:r>
            <a:r>
              <a:rPr lang="en-US" sz="4400" dirty="0" smtClean="0">
                <a:solidFill>
                  <a:schemeClr val="bg1"/>
                </a:solidFill>
                <a:ea typeface="+mj-ea"/>
              </a:rPr>
              <a:t> ARV</a:t>
            </a:r>
            <a:endParaRPr lang="id-ID" sz="4400" dirty="0">
              <a:solidFill>
                <a:schemeClr val="bg1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48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algn="ctr"/>
            <a:r>
              <a:rPr lang="en-US" dirty="0" smtClean="0"/>
              <a:t> DISTRIBUSI ARV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289457967"/>
              </p:ext>
            </p:extLst>
          </p:nvPr>
        </p:nvGraphicFramePr>
        <p:xfrm>
          <a:off x="0" y="1066800"/>
          <a:ext cx="8991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5223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220200" cy="6858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929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447800"/>
            <a:ext cx="80010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565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1" descr="gb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428625"/>
            <a:ext cx="8572500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301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Form IM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731520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543800" y="152400"/>
            <a:ext cx="1219200" cy="533400"/>
          </a:xfrm>
          <a:prstGeom prst="rect">
            <a:avLst/>
          </a:prstGeom>
        </p:spPr>
        <p:txBody>
          <a:bodyPr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IMS-1</a:t>
            </a:r>
          </a:p>
        </p:txBody>
      </p:sp>
    </p:spTree>
    <p:extLst>
      <p:ext uri="{BB962C8B-B14F-4D97-AF65-F5344CB8AC3E}">
        <p14:creationId xmlns:p14="http://schemas.microsoft.com/office/powerpoint/2010/main" xmlns="" val="7823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57F30BF-C958-4305-8753-EA067B5B40F6}" type="datetime5">
              <a:rPr lang="en-US" smtClean="0">
                <a:solidFill>
                  <a:schemeClr val="tx2"/>
                </a:solidFill>
                <a:latin typeface="Century Schoolbook" pitchFamily="18" charset="0"/>
              </a:rPr>
              <a:pPr eaLnBrk="1" hangingPunct="1"/>
              <a:t>27-Mar-15</a:t>
            </a:fld>
            <a:endParaRPr lang="en-US" smtClean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85A204D-C9D3-405B-A8C4-F44105B32B70}" type="slidenum">
              <a:rPr lang="en-US" smtClean="0">
                <a:solidFill>
                  <a:srgbClr val="FFFFFF"/>
                </a:solidFill>
                <a:latin typeface="Century Schoolbook" pitchFamily="18" charset="0"/>
              </a:rPr>
              <a:pPr eaLnBrk="1" hangingPunct="1"/>
              <a:t>32</a:t>
            </a:fld>
            <a:endParaRPr lang="en-US" smtClean="0">
              <a:solidFill>
                <a:srgbClr val="FFFFFF"/>
              </a:solidFill>
              <a:latin typeface="Century Schoolbook" pitchFamily="18" charset="0"/>
            </a:endParaRPr>
          </a:p>
        </p:txBody>
      </p:sp>
      <p:pic>
        <p:nvPicPr>
          <p:cNvPr id="31748" name="Picture 39" descr="Ikhtisar perawatan HIV 2011-P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95800" y="3810000"/>
            <a:ext cx="4191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211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8FE2360-A5F1-4994-ADD7-02EB4AD13754}" type="datetime5">
              <a:rPr lang="en-US" smtClean="0">
                <a:solidFill>
                  <a:schemeClr val="tx2"/>
                </a:solidFill>
                <a:latin typeface="Century Schoolbook" pitchFamily="18" charset="0"/>
              </a:rPr>
              <a:pPr eaLnBrk="1" hangingPunct="1"/>
              <a:t>27-Mar-15</a:t>
            </a:fld>
            <a:endParaRPr lang="en-US" smtClean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311EE3E-35AF-41BD-902D-D54EE94E4B2E}" type="slidenum">
              <a:rPr lang="en-US" smtClean="0">
                <a:solidFill>
                  <a:srgbClr val="FFFFFF"/>
                </a:solidFill>
                <a:latin typeface="Century Schoolbook" pitchFamily="18" charset="0"/>
              </a:rPr>
              <a:pPr eaLnBrk="1" hangingPunct="1"/>
              <a:t>33</a:t>
            </a:fld>
            <a:endParaRPr lang="en-US" smtClean="0">
              <a:solidFill>
                <a:srgbClr val="FFFFFF"/>
              </a:solidFill>
              <a:latin typeface="Century Schoolbook" pitchFamily="18" charset="0"/>
            </a:endParaRPr>
          </a:p>
        </p:txBody>
      </p:sp>
      <p:pic>
        <p:nvPicPr>
          <p:cNvPr id="32772" name="Picture 19" descr="Ikhtisar perawatan HIV 2011-2-k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63050" cy="577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10000" y="838200"/>
            <a:ext cx="533400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7315200" y="914400"/>
            <a:ext cx="533400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2865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smtClean="0">
                <a:solidFill>
                  <a:schemeClr val="bg1"/>
                </a:solidFill>
              </a:rPr>
              <a:t>Kesimpulan </a:t>
            </a:r>
          </a:p>
        </p:txBody>
      </p:sp>
      <p:sp>
        <p:nvSpPr>
          <p:cNvPr id="4" name="Rectangle 3"/>
          <p:cNvSpPr/>
          <p:nvPr/>
        </p:nvSpPr>
        <p:spPr>
          <a:xfrm>
            <a:off x="1259632" y="1219200"/>
            <a:ext cx="6840760" cy="1905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SUFA :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Peningkatan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cakupan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tes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HIV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Peningkatan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cakupan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terapi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ARV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Peningkatan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retensi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terapi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ARV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0200" y="3810000"/>
            <a:ext cx="5943600" cy="2209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dirty="0" err="1">
                <a:solidFill>
                  <a:srgbClr val="00B050"/>
                </a:solidFill>
              </a:rPr>
              <a:t>Penguatan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jejaring</a:t>
            </a:r>
            <a:r>
              <a:rPr lang="en-US" sz="2400" dirty="0">
                <a:solidFill>
                  <a:srgbClr val="00B050"/>
                </a:solidFill>
              </a:rPr>
              <a:t> : 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sz="2400" dirty="0" err="1">
                <a:solidFill>
                  <a:srgbClr val="00B050"/>
                </a:solidFill>
              </a:rPr>
              <a:t>jejaring</a:t>
            </a:r>
            <a:r>
              <a:rPr lang="en-US" sz="2400" dirty="0">
                <a:solidFill>
                  <a:srgbClr val="00B050"/>
                </a:solidFill>
              </a:rPr>
              <a:t> internal </a:t>
            </a:r>
            <a:r>
              <a:rPr lang="en-US" sz="2400" dirty="0" err="1">
                <a:solidFill>
                  <a:srgbClr val="00B050"/>
                </a:solidFill>
              </a:rPr>
              <a:t>didalam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fasyankes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sz="2400" dirty="0" err="1">
                <a:solidFill>
                  <a:srgbClr val="00B050"/>
                </a:solidFill>
              </a:rPr>
              <a:t>jejaring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eksternal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antar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fasyankes</a:t>
            </a:r>
            <a:r>
              <a:rPr lang="en-US" sz="2400" dirty="0" smtClean="0">
                <a:solidFill>
                  <a:srgbClr val="00B050"/>
                </a:solidFill>
              </a:rPr>
              <a:t> /PPM</a:t>
            </a:r>
            <a:endParaRPr lang="en-US" sz="2400" dirty="0">
              <a:solidFill>
                <a:srgbClr val="00B050"/>
              </a:solidFill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sz="2400" dirty="0" err="1">
                <a:solidFill>
                  <a:srgbClr val="00B050"/>
                </a:solidFill>
              </a:rPr>
              <a:t>Jejaring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komunitas</a:t>
            </a:r>
            <a:r>
              <a:rPr lang="en-US" sz="2400" dirty="0">
                <a:solidFill>
                  <a:srgbClr val="00B050"/>
                </a:solidFill>
              </a:rPr>
              <a:t> : </a:t>
            </a:r>
            <a:r>
              <a:rPr lang="en-US" sz="2400" dirty="0" err="1">
                <a:solidFill>
                  <a:srgbClr val="00B050"/>
                </a:solidFill>
              </a:rPr>
              <a:t>penjangkauan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dan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pendampingan</a:t>
            </a:r>
            <a:endParaRPr lang="en-US" sz="2400" dirty="0">
              <a:solidFill>
                <a:srgbClr val="00B050"/>
              </a:solidFill>
            </a:endParaRPr>
          </a:p>
          <a:p>
            <a:pPr>
              <a:defRPr/>
            </a:pP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191000" y="3200400"/>
            <a:ext cx="6096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06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108"/>
          <p:cNvGrpSpPr/>
          <p:nvPr/>
        </p:nvGrpSpPr>
        <p:grpSpPr>
          <a:xfrm>
            <a:off x="4264982" y="1062731"/>
            <a:ext cx="2464388" cy="2511147"/>
            <a:chOff x="4264982" y="1062731"/>
            <a:chExt cx="2464388" cy="2511147"/>
          </a:xfrm>
        </p:grpSpPr>
        <p:cxnSp>
          <p:nvCxnSpPr>
            <p:cNvPr id="83" name="Straight Arrow Connector 82"/>
            <p:cNvCxnSpPr/>
            <p:nvPr/>
          </p:nvCxnSpPr>
          <p:spPr bwMode="auto">
            <a:xfrm flipV="1">
              <a:off x="4264982" y="1760509"/>
              <a:ext cx="1176832" cy="1813369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99063" name="Text Box 33"/>
            <p:cNvSpPr txBox="1">
              <a:spLocks noChangeArrowheads="1"/>
            </p:cNvSpPr>
            <p:nvPr/>
          </p:nvSpPr>
          <p:spPr bwMode="auto">
            <a:xfrm>
              <a:off x="4798199" y="1062731"/>
              <a:ext cx="193117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ZA" dirty="0" err="1" smtClean="0">
                  <a:solidFill>
                    <a:prstClr val="black"/>
                  </a:solidFill>
                  <a:cs typeface="Arial" charset="0"/>
                </a:rPr>
                <a:t>Behavioral</a:t>
              </a: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 Interventions</a:t>
              </a:r>
              <a:endParaRPr lang="en-US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3152938" y="801113"/>
            <a:ext cx="2160226" cy="2830090"/>
            <a:chOff x="3152938" y="801113"/>
            <a:chExt cx="2160226" cy="2830090"/>
          </a:xfrm>
        </p:grpSpPr>
        <p:sp>
          <p:nvSpPr>
            <p:cNvPr id="3499058" name="Text Box 29"/>
            <p:cNvSpPr txBox="1">
              <a:spLocks noChangeArrowheads="1"/>
            </p:cNvSpPr>
            <p:nvPr/>
          </p:nvSpPr>
          <p:spPr bwMode="auto">
            <a:xfrm>
              <a:off x="3152938" y="801113"/>
              <a:ext cx="216022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ZA" dirty="0">
                  <a:solidFill>
                    <a:prstClr val="black"/>
                  </a:solidFill>
                  <a:cs typeface="Arial" charset="0"/>
                </a:rPr>
                <a:t>HIV Testing </a:t>
              </a: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and Counselling</a:t>
              </a:r>
              <a:endParaRPr lang="en-US" dirty="0">
                <a:solidFill>
                  <a:prstClr val="black"/>
                </a:solidFill>
                <a:cs typeface="Arial" charset="0"/>
              </a:endParaRPr>
            </a:p>
          </p:txBody>
        </p:sp>
        <p:cxnSp>
          <p:nvCxnSpPr>
            <p:cNvPr id="86" name="Straight Arrow Connector 85"/>
            <p:cNvCxnSpPr/>
            <p:nvPr/>
          </p:nvCxnSpPr>
          <p:spPr bwMode="auto">
            <a:xfrm flipH="1" flipV="1">
              <a:off x="4234567" y="1480195"/>
              <a:ext cx="48671" cy="2151008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/>
          <p:cNvGrpSpPr/>
          <p:nvPr/>
        </p:nvGrpSpPr>
        <p:grpSpPr>
          <a:xfrm>
            <a:off x="4283239" y="2195387"/>
            <a:ext cx="3497996" cy="1378495"/>
            <a:chOff x="4283239" y="2195387"/>
            <a:chExt cx="3497996" cy="1378495"/>
          </a:xfrm>
        </p:grpSpPr>
        <p:sp>
          <p:nvSpPr>
            <p:cNvPr id="3499053" name="Rectangle 61"/>
            <p:cNvSpPr>
              <a:spLocks noChangeArrowheads="1"/>
            </p:cNvSpPr>
            <p:nvPr/>
          </p:nvSpPr>
          <p:spPr bwMode="auto">
            <a:xfrm>
              <a:off x="6214139" y="2195387"/>
              <a:ext cx="1567096" cy="646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Male &amp; female</a:t>
              </a:r>
              <a:br>
                <a:rPr lang="en-ZA" dirty="0" smtClean="0">
                  <a:solidFill>
                    <a:prstClr val="black"/>
                  </a:solidFill>
                  <a:cs typeface="Arial" charset="0"/>
                </a:rPr>
              </a:b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condoms</a:t>
              </a:r>
              <a:endParaRPr lang="en-US" dirty="0">
                <a:solidFill>
                  <a:prstClr val="black"/>
                </a:solidFill>
                <a:cs typeface="Arial" charset="0"/>
              </a:endParaRPr>
            </a:p>
          </p:txBody>
        </p:sp>
        <p:cxnSp>
          <p:nvCxnSpPr>
            <p:cNvPr id="90" name="Straight Arrow Connector 89"/>
            <p:cNvCxnSpPr/>
            <p:nvPr/>
          </p:nvCxnSpPr>
          <p:spPr bwMode="auto">
            <a:xfrm flipV="1">
              <a:off x="4283239" y="2555699"/>
              <a:ext cx="1902937" cy="1018183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/>
          <p:cNvGrpSpPr/>
          <p:nvPr/>
        </p:nvGrpSpPr>
        <p:grpSpPr>
          <a:xfrm>
            <a:off x="4283236" y="3573878"/>
            <a:ext cx="2283604" cy="2576860"/>
            <a:chOff x="4283236" y="3573878"/>
            <a:chExt cx="2283604" cy="2576860"/>
          </a:xfrm>
        </p:grpSpPr>
        <p:sp>
          <p:nvSpPr>
            <p:cNvPr id="3499048" name="Text Box 8"/>
            <p:cNvSpPr txBox="1">
              <a:spLocks noChangeArrowheads="1"/>
            </p:cNvSpPr>
            <p:nvPr/>
          </p:nvSpPr>
          <p:spPr bwMode="auto">
            <a:xfrm>
              <a:off x="4842649" y="5504407"/>
              <a:ext cx="172419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Blood Supply Screening</a:t>
              </a:r>
              <a:endParaRPr lang="en-US" dirty="0">
                <a:solidFill>
                  <a:prstClr val="black"/>
                </a:solidFill>
                <a:cs typeface="Arial" charset="0"/>
              </a:endParaRPr>
            </a:p>
          </p:txBody>
        </p:sp>
        <p:cxnSp>
          <p:nvCxnSpPr>
            <p:cNvPr id="92" name="Straight Arrow Connector 91"/>
            <p:cNvCxnSpPr/>
            <p:nvPr/>
          </p:nvCxnSpPr>
          <p:spPr bwMode="auto">
            <a:xfrm>
              <a:off x="4283236" y="3573878"/>
              <a:ext cx="1029926" cy="1930530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>
            <a:off x="4283242" y="3573878"/>
            <a:ext cx="3425376" cy="1577053"/>
            <a:chOff x="4283242" y="3573878"/>
            <a:chExt cx="3425376" cy="1577053"/>
          </a:xfrm>
        </p:grpSpPr>
        <p:sp>
          <p:nvSpPr>
            <p:cNvPr id="3499042" name="Text Box 15"/>
            <p:cNvSpPr txBox="1">
              <a:spLocks noChangeArrowheads="1"/>
            </p:cNvSpPr>
            <p:nvPr/>
          </p:nvSpPr>
          <p:spPr bwMode="auto">
            <a:xfrm>
              <a:off x="5692491" y="4504601"/>
              <a:ext cx="2016127" cy="64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Male </a:t>
              </a:r>
              <a:br>
                <a:rPr lang="en-ZA" dirty="0" smtClean="0">
                  <a:solidFill>
                    <a:prstClr val="black"/>
                  </a:solidFill>
                  <a:cs typeface="Arial" charset="0"/>
                </a:rPr>
              </a:b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circumcision</a:t>
              </a:r>
              <a:endParaRPr lang="en-US" dirty="0">
                <a:solidFill>
                  <a:prstClr val="black"/>
                </a:solidFill>
                <a:cs typeface="Arial" charset="0"/>
              </a:endParaRPr>
            </a:p>
          </p:txBody>
        </p:sp>
        <p:cxnSp>
          <p:nvCxnSpPr>
            <p:cNvPr id="95" name="Straight Arrow Connector 94"/>
            <p:cNvCxnSpPr/>
            <p:nvPr/>
          </p:nvCxnSpPr>
          <p:spPr bwMode="auto">
            <a:xfrm>
              <a:off x="4283242" y="3573878"/>
              <a:ext cx="1902934" cy="1132830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/>
          <p:cNvGrpSpPr/>
          <p:nvPr/>
        </p:nvGrpSpPr>
        <p:grpSpPr>
          <a:xfrm>
            <a:off x="1277638" y="1182469"/>
            <a:ext cx="3005604" cy="2391409"/>
            <a:chOff x="1277638" y="1182469"/>
            <a:chExt cx="3005604" cy="2391409"/>
          </a:xfrm>
        </p:grpSpPr>
        <p:cxnSp>
          <p:nvCxnSpPr>
            <p:cNvPr id="88" name="Straight Arrow Connector 87"/>
            <p:cNvCxnSpPr/>
            <p:nvPr/>
          </p:nvCxnSpPr>
          <p:spPr bwMode="auto">
            <a:xfrm flipH="1" flipV="1">
              <a:off x="3073511" y="1760509"/>
              <a:ext cx="1209731" cy="1813369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99037" name="Text Box 11"/>
            <p:cNvSpPr txBox="1">
              <a:spLocks noChangeArrowheads="1"/>
            </p:cNvSpPr>
            <p:nvPr/>
          </p:nvSpPr>
          <p:spPr bwMode="auto">
            <a:xfrm>
              <a:off x="1277638" y="1182469"/>
              <a:ext cx="230376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ZA" dirty="0">
                  <a:solidFill>
                    <a:prstClr val="black"/>
                  </a:solidFill>
                  <a:cs typeface="Arial" charset="0"/>
                </a:rPr>
                <a:t>ART – Treatment as</a:t>
              </a:r>
            </a:p>
            <a:p>
              <a:pPr algn="ctr"/>
              <a:r>
                <a:rPr lang="en-ZA" dirty="0">
                  <a:solidFill>
                    <a:prstClr val="black"/>
                  </a:solidFill>
                  <a:cs typeface="Arial" charset="0"/>
                </a:rPr>
                <a:t>Prevention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3563324" y="3573878"/>
            <a:ext cx="1434560" cy="2913200"/>
            <a:chOff x="3563324" y="3573878"/>
            <a:chExt cx="1434560" cy="2913200"/>
          </a:xfrm>
        </p:grpSpPr>
        <p:sp>
          <p:nvSpPr>
            <p:cNvPr id="3499057" name="Rectangle 60"/>
            <p:cNvSpPr>
              <a:spLocks noChangeArrowheads="1"/>
            </p:cNvSpPr>
            <p:nvPr/>
          </p:nvSpPr>
          <p:spPr bwMode="auto">
            <a:xfrm>
              <a:off x="3563324" y="5840747"/>
              <a:ext cx="143456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Structural  </a:t>
              </a:r>
              <a:br>
                <a:rPr lang="en-ZA" dirty="0" smtClean="0">
                  <a:solidFill>
                    <a:prstClr val="black"/>
                  </a:solidFill>
                  <a:cs typeface="Arial" charset="0"/>
                </a:rPr>
              </a:b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Interventions</a:t>
              </a:r>
              <a:endParaRPr lang="en-US" dirty="0">
                <a:solidFill>
                  <a:prstClr val="black"/>
                </a:solidFill>
                <a:cs typeface="Arial" charset="0"/>
              </a:endParaRPr>
            </a:p>
          </p:txBody>
        </p:sp>
        <p:cxnSp>
          <p:nvCxnSpPr>
            <p:cNvPr id="114" name="Straight Arrow Connector 113"/>
            <p:cNvCxnSpPr/>
            <p:nvPr/>
          </p:nvCxnSpPr>
          <p:spPr>
            <a:xfrm flipH="1">
              <a:off x="4234567" y="3573878"/>
              <a:ext cx="30414" cy="2208333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898027" y="2320293"/>
            <a:ext cx="3385209" cy="1253589"/>
            <a:chOff x="898027" y="2320293"/>
            <a:chExt cx="3385209" cy="1253589"/>
          </a:xfrm>
        </p:grpSpPr>
        <p:sp>
          <p:nvSpPr>
            <p:cNvPr id="3499034" name="Text Box 38"/>
            <p:cNvSpPr txBox="1">
              <a:spLocks noChangeArrowheads="1"/>
            </p:cNvSpPr>
            <p:nvPr/>
          </p:nvSpPr>
          <p:spPr bwMode="auto">
            <a:xfrm>
              <a:off x="898027" y="2320293"/>
              <a:ext cx="1953024" cy="384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ZA" dirty="0">
                  <a:solidFill>
                    <a:prstClr val="black"/>
                  </a:solidFill>
                  <a:cs typeface="Arial" charset="0"/>
                </a:rPr>
                <a:t>ARV </a:t>
              </a:r>
              <a:r>
                <a:rPr lang="en-ZA" dirty="0" err="1">
                  <a:solidFill>
                    <a:prstClr val="black"/>
                  </a:solidFill>
                  <a:cs typeface="Arial" charset="0"/>
                </a:rPr>
                <a:t>PrEP</a:t>
              </a:r>
              <a:endParaRPr lang="en-ZA" dirty="0">
                <a:solidFill>
                  <a:prstClr val="black"/>
                </a:solidFill>
                <a:cs typeface="Arial" charset="0"/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 flipH="1" flipV="1">
              <a:off x="2389436" y="2533137"/>
              <a:ext cx="1893800" cy="1040745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117"/>
          <p:cNvGrpSpPr/>
          <p:nvPr/>
        </p:nvGrpSpPr>
        <p:grpSpPr>
          <a:xfrm>
            <a:off x="381000" y="3446534"/>
            <a:ext cx="3902242" cy="369332"/>
            <a:chOff x="381000" y="3446534"/>
            <a:chExt cx="3902242" cy="369332"/>
          </a:xfrm>
        </p:grpSpPr>
        <p:cxnSp>
          <p:nvCxnSpPr>
            <p:cNvPr id="56" name="Straight Arrow Connector 55"/>
            <p:cNvCxnSpPr/>
            <p:nvPr/>
          </p:nvCxnSpPr>
          <p:spPr bwMode="auto">
            <a:xfrm flipH="1">
              <a:off x="1933738" y="3602539"/>
              <a:ext cx="2349504" cy="28661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99030" name="Text Box 20"/>
            <p:cNvSpPr txBox="1">
              <a:spLocks noChangeArrowheads="1"/>
            </p:cNvSpPr>
            <p:nvPr/>
          </p:nvSpPr>
          <p:spPr bwMode="auto">
            <a:xfrm>
              <a:off x="381000" y="3446534"/>
              <a:ext cx="16805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ZA" dirty="0">
                  <a:solidFill>
                    <a:prstClr val="black"/>
                  </a:solidFill>
                  <a:cs typeface="Arial" charset="0"/>
                </a:rPr>
                <a:t>PMTCT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598076" y="3573881"/>
            <a:ext cx="3666906" cy="1766741"/>
            <a:chOff x="598076" y="3573881"/>
            <a:chExt cx="3666906" cy="1766741"/>
          </a:xfrm>
        </p:grpSpPr>
        <p:sp>
          <p:nvSpPr>
            <p:cNvPr id="3499023" name="Text Box 20"/>
            <p:cNvSpPr txBox="1">
              <a:spLocks noChangeArrowheads="1"/>
            </p:cNvSpPr>
            <p:nvPr/>
          </p:nvSpPr>
          <p:spPr bwMode="auto">
            <a:xfrm>
              <a:off x="598076" y="4140293"/>
              <a:ext cx="1831443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prstClr val="black"/>
                  </a:solidFill>
                  <a:cs typeface="Arial" charset="0"/>
                </a:rPr>
                <a:t>Clean injection </a:t>
              </a:r>
              <a:r>
                <a:rPr lang="en-US" dirty="0" smtClean="0">
                  <a:solidFill>
                    <a:prstClr val="black"/>
                  </a:solidFill>
                  <a:cs typeface="Arial" charset="0"/>
                </a:rPr>
                <a:t/>
              </a:r>
              <a:br>
                <a:rPr lang="en-US" dirty="0" smtClean="0">
                  <a:solidFill>
                    <a:prstClr val="black"/>
                  </a:solidFill>
                  <a:cs typeface="Arial" charset="0"/>
                </a:rPr>
              </a:br>
              <a:r>
                <a:rPr lang="en-US" dirty="0" smtClean="0">
                  <a:solidFill>
                    <a:prstClr val="black"/>
                  </a:solidFill>
                  <a:cs typeface="Arial" charset="0"/>
                </a:rPr>
                <a:t>equipment </a:t>
              </a:r>
              <a:r>
                <a:rPr lang="en-US" dirty="0">
                  <a:solidFill>
                    <a:prstClr val="black"/>
                  </a:solidFill>
                  <a:cs typeface="Arial" charset="0"/>
                </a:rPr>
                <a:t>for </a:t>
              </a:r>
              <a:r>
                <a:rPr lang="en-US" dirty="0" smtClean="0">
                  <a:solidFill>
                    <a:prstClr val="black"/>
                  </a:solidFill>
                  <a:cs typeface="Arial" charset="0"/>
                </a:rPr>
                <a:t/>
              </a:r>
              <a:br>
                <a:rPr lang="en-US" dirty="0" smtClean="0">
                  <a:solidFill>
                    <a:prstClr val="black"/>
                  </a:solidFill>
                  <a:cs typeface="Arial" charset="0"/>
                </a:rPr>
              </a:br>
              <a:r>
                <a:rPr lang="en-US" dirty="0" smtClean="0">
                  <a:solidFill>
                    <a:prstClr val="black"/>
                  </a:solidFill>
                  <a:cs typeface="Arial" charset="0"/>
                </a:rPr>
                <a:t>people who inject drugs</a:t>
              </a:r>
              <a:endParaRPr lang="en-US" dirty="0">
                <a:solidFill>
                  <a:prstClr val="black"/>
                </a:solidFill>
                <a:cs typeface="Arial" charset="0"/>
              </a:endParaRPr>
            </a:p>
          </p:txBody>
        </p:sp>
        <p:cxnSp>
          <p:nvCxnSpPr>
            <p:cNvPr id="84" name="Straight Arrow Connector 83"/>
            <p:cNvCxnSpPr/>
            <p:nvPr/>
          </p:nvCxnSpPr>
          <p:spPr bwMode="auto">
            <a:xfrm flipH="1">
              <a:off x="2314738" y="3573881"/>
              <a:ext cx="1950244" cy="1132825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/>
          <p:cNvGrpSpPr/>
          <p:nvPr/>
        </p:nvGrpSpPr>
        <p:grpSpPr>
          <a:xfrm>
            <a:off x="4283241" y="3289368"/>
            <a:ext cx="3793959" cy="646331"/>
            <a:chOff x="4283241" y="3289368"/>
            <a:chExt cx="3793959" cy="646331"/>
          </a:xfrm>
        </p:grpSpPr>
        <p:cxnSp>
          <p:nvCxnSpPr>
            <p:cNvPr id="52" name="Straight Arrow Connector 51"/>
            <p:cNvCxnSpPr/>
            <p:nvPr/>
          </p:nvCxnSpPr>
          <p:spPr bwMode="auto">
            <a:xfrm>
              <a:off x="4283241" y="3573880"/>
              <a:ext cx="2252155" cy="57323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 Box 8"/>
            <p:cNvSpPr txBox="1">
              <a:spLocks noChangeArrowheads="1"/>
            </p:cNvSpPr>
            <p:nvPr/>
          </p:nvSpPr>
          <p:spPr bwMode="auto">
            <a:xfrm>
              <a:off x="6353009" y="3289368"/>
              <a:ext cx="172419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Treatment</a:t>
              </a:r>
              <a:br>
                <a:rPr lang="en-ZA" dirty="0" smtClean="0">
                  <a:solidFill>
                    <a:prstClr val="black"/>
                  </a:solidFill>
                  <a:cs typeface="Arial" charset="0"/>
                </a:rPr>
              </a:br>
              <a:r>
                <a:rPr lang="en-ZA" dirty="0" smtClean="0">
                  <a:solidFill>
                    <a:prstClr val="black"/>
                  </a:solidFill>
                  <a:cs typeface="Arial" charset="0"/>
                </a:rPr>
                <a:t>of </a:t>
              </a:r>
              <a:r>
                <a:rPr lang="en-ZA" dirty="0">
                  <a:solidFill>
                    <a:prstClr val="black"/>
                  </a:solidFill>
                  <a:cs typeface="Arial" charset="0"/>
                </a:rPr>
                <a:t>STIs</a:t>
              </a:r>
              <a:endParaRPr lang="en-US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816388" y="3602539"/>
            <a:ext cx="3466848" cy="2838373"/>
            <a:chOff x="816388" y="3602539"/>
            <a:chExt cx="3466848" cy="2838373"/>
          </a:xfrm>
        </p:grpSpPr>
        <p:cxnSp>
          <p:nvCxnSpPr>
            <p:cNvPr id="58" name="Straight Arrow Connector 57"/>
            <p:cNvCxnSpPr/>
            <p:nvPr/>
          </p:nvCxnSpPr>
          <p:spPr bwMode="auto">
            <a:xfrm flipH="1">
              <a:off x="3073513" y="3602539"/>
              <a:ext cx="1209723" cy="1901868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60"/>
            <p:cNvSpPr>
              <a:spLocks noChangeArrowheads="1"/>
            </p:cNvSpPr>
            <p:nvPr/>
          </p:nvSpPr>
          <p:spPr bwMode="auto">
            <a:xfrm>
              <a:off x="816388" y="5517582"/>
              <a:ext cx="233655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prstClr val="black"/>
                  </a:solidFill>
                  <a:cs typeface="Arial" charset="0"/>
                </a:rPr>
                <a:t>Medication assisted </a:t>
              </a:r>
              <a:r>
                <a:rPr lang="en-US" dirty="0" smtClean="0">
                  <a:solidFill>
                    <a:prstClr val="black"/>
                  </a:solidFill>
                  <a:cs typeface="Arial" charset="0"/>
                </a:rPr>
                <a:t/>
              </a:r>
              <a:br>
                <a:rPr lang="en-US" dirty="0" smtClean="0">
                  <a:solidFill>
                    <a:prstClr val="black"/>
                  </a:solidFill>
                  <a:cs typeface="Arial" charset="0"/>
                </a:rPr>
              </a:br>
              <a:r>
                <a:rPr lang="en-US" dirty="0" smtClean="0">
                  <a:solidFill>
                    <a:prstClr val="black"/>
                  </a:solidFill>
                  <a:cs typeface="Arial" charset="0"/>
                </a:rPr>
                <a:t>therapy </a:t>
              </a:r>
              <a:r>
                <a:rPr lang="en-US" dirty="0">
                  <a:solidFill>
                    <a:prstClr val="black"/>
                  </a:solidFill>
                  <a:cs typeface="Arial" charset="0"/>
                </a:rPr>
                <a:t>for </a:t>
              </a:r>
              <a:r>
                <a:rPr lang="en-US" dirty="0" smtClean="0">
                  <a:solidFill>
                    <a:prstClr val="black"/>
                  </a:solidFill>
                  <a:cs typeface="Arial" charset="0"/>
                </a:rPr>
                <a:t>people who use drugs</a:t>
              </a:r>
              <a:endParaRPr lang="en-US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007681" y="2351721"/>
            <a:ext cx="2514600" cy="2476045"/>
            <a:chOff x="3007681" y="2351721"/>
            <a:chExt cx="2514600" cy="2476045"/>
          </a:xfrm>
        </p:grpSpPr>
        <p:sp>
          <p:nvSpPr>
            <p:cNvPr id="50" name="Oval 34"/>
            <p:cNvSpPr>
              <a:spLocks noChangeArrowheads="1"/>
            </p:cNvSpPr>
            <p:nvPr/>
          </p:nvSpPr>
          <p:spPr bwMode="auto">
            <a:xfrm>
              <a:off x="3007681" y="2351721"/>
              <a:ext cx="2514600" cy="2476045"/>
            </a:xfrm>
            <a:prstGeom prst="ellipse">
              <a:avLst/>
            </a:prstGeom>
            <a:solidFill>
              <a:srgbClr val="FFFF99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ZA">
                <a:solidFill>
                  <a:prstClr val="black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3499022" name="Text Box 35"/>
            <p:cNvSpPr txBox="1">
              <a:spLocks noChangeArrowheads="1"/>
            </p:cNvSpPr>
            <p:nvPr/>
          </p:nvSpPr>
          <p:spPr bwMode="auto">
            <a:xfrm>
              <a:off x="3076738" y="2917738"/>
              <a:ext cx="2376487" cy="1369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ZA" sz="2600" b="1" dirty="0" smtClean="0">
                  <a:solidFill>
                    <a:srgbClr val="FF0000"/>
                  </a:solidFill>
                  <a:cs typeface="Arial" charset="0"/>
                </a:rPr>
                <a:t>COMBINATION</a:t>
              </a:r>
              <a:r>
                <a:rPr lang="en-ZA" sz="2600" b="1" dirty="0" smtClean="0">
                  <a:solidFill>
                    <a:prstClr val="black"/>
                  </a:solidFill>
                  <a:cs typeface="Arial" charset="0"/>
                </a:rPr>
                <a:t> HIV</a:t>
              </a:r>
              <a:endParaRPr lang="en-ZA" sz="2600" b="1" dirty="0">
                <a:solidFill>
                  <a:prstClr val="black"/>
                </a:solidFill>
                <a:cs typeface="Arial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ZA" sz="2600" b="1" dirty="0" smtClean="0">
                  <a:solidFill>
                    <a:prstClr val="black"/>
                  </a:solidFill>
                  <a:cs typeface="Arial" charset="0"/>
                </a:rPr>
                <a:t>Prevention</a:t>
              </a:r>
              <a:endParaRPr lang="en-ZA" sz="2600" b="1" dirty="0">
                <a:solidFill>
                  <a:prstClr val="black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3231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4275"/>
            <a:ext cx="9144000" cy="678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224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249488"/>
            <a:ext cx="8229600" cy="43243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d-ID" sz="6000" dirty="0" smtClean="0">
                <a:solidFill>
                  <a:schemeClr val="tx2"/>
                </a:solidFill>
              </a:rPr>
              <a:t>Terima Kasih </a:t>
            </a:r>
            <a:endParaRPr lang="id-ID" sz="6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382</TotalTime>
  <Words>1353</Words>
  <Application>Microsoft Office PowerPoint</Application>
  <PresentationFormat>On-screen Show (4:3)</PresentationFormat>
  <Paragraphs>333</Paragraphs>
  <Slides>37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Urban</vt:lpstr>
      <vt:lpstr>EPIDEMIOLOGI &amp; UPAYA PENANGGULANGAN HIV &amp; AIDS</vt:lpstr>
      <vt:lpstr>ESTIMASI PREVALENSI HIV </vt:lpstr>
      <vt:lpstr>ESTIMASI JUMLAH INFEKSI BARU HIV  PER SUB POPULASI TAHUN 2012</vt:lpstr>
      <vt:lpstr>TREND EPIDEMI HIV Prevalensi HIV menurun atau stabil di pengguna napza suntik atau PSK namun meningkat dikalangan waria dan LSL </vt:lpstr>
      <vt:lpstr>JUMLAH KASUS HIV DAN AIDS  TAHUN 2005 –SEPTEMBER 2014</vt:lpstr>
      <vt:lpstr>PROPORSI KUMULATIF KASUS AIDS  MENURUT FAKTOR RISIKO 1995 SD 2014</vt:lpstr>
      <vt:lpstr>Persentase ODHA Berdasarkan Kelompok Umur sd Juni 2014</vt:lpstr>
      <vt:lpstr>JUMLAH  ORANG  YANG  DITES  DAN YANG POSITIF HIV sd SEPTEMBER 2014</vt:lpstr>
      <vt:lpstr>ODHA YANG MASIH MENERIMA ARV  2005 - AGUSTUS 2014</vt:lpstr>
      <vt:lpstr>CASCADE OF TREATMENT SD AGUSTUS 2014</vt:lpstr>
      <vt:lpstr>KEBIJAKAN  PENGENDALIAN HIV-AIDS</vt:lpstr>
      <vt:lpstr>Tujuan Pengendalian HIV-AIDS dan IMS</vt:lpstr>
      <vt:lpstr>KERANGKA KERJA  LAYANAN KOMPREHENSIF BERKESINAMBUNGAN</vt:lpstr>
      <vt:lpstr>6 PILAR DALAM LKB</vt:lpstr>
      <vt:lpstr>SUFA</vt:lpstr>
      <vt:lpstr>Rasional Penggunaan ART</vt:lpstr>
      <vt:lpstr>STRATEGIC USE OF ARV-SUFA</vt:lpstr>
      <vt:lpstr>Bagan Alur Tes dan Konseling HIV</vt:lpstr>
      <vt:lpstr>Slide 19</vt:lpstr>
      <vt:lpstr>Konseling Lanjutan</vt:lpstr>
      <vt:lpstr>  JEJARING MINIMUM PELAYANAN</vt:lpstr>
      <vt:lpstr>Sepakati Jejaring </vt:lpstr>
      <vt:lpstr>  Paket Pelayanan HIV/AIDS dan IMS yang Terintegrasi dan Rujukan Internal</vt:lpstr>
      <vt:lpstr>Mekanisme Rujukan Tes / Pemeriksaan</vt:lpstr>
      <vt:lpstr>Mekanisme Rujukan Balik untuk Lanjutan Pengobatan / Retensi</vt:lpstr>
      <vt:lpstr>Slide 26</vt:lpstr>
      <vt:lpstr> DISTRIBUSI ARV</vt:lpstr>
      <vt:lpstr>Slide 28</vt:lpstr>
      <vt:lpstr>Slide 29</vt:lpstr>
      <vt:lpstr>Slide 30</vt:lpstr>
      <vt:lpstr>Slide 31</vt:lpstr>
      <vt:lpstr>Slide 32</vt:lpstr>
      <vt:lpstr>Slide 33</vt:lpstr>
      <vt:lpstr>Kesimpulan </vt:lpstr>
      <vt:lpstr>Slide 35</vt:lpstr>
      <vt:lpstr>Slide 36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Kebijakan Pengendalian HIV-AIDS dan Tatalaksana Terapi ARV di Indonesia</dc:title>
  <dc:creator>Windows</dc:creator>
  <cp:lastModifiedBy>deo</cp:lastModifiedBy>
  <cp:revision>23</cp:revision>
  <dcterms:created xsi:type="dcterms:W3CDTF">2013-12-19T21:12:25Z</dcterms:created>
  <dcterms:modified xsi:type="dcterms:W3CDTF">2015-03-27T03:09:17Z</dcterms:modified>
</cp:coreProperties>
</file>