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258" r:id="rId3"/>
    <p:sldId id="261" r:id="rId4"/>
    <p:sldId id="262" r:id="rId5"/>
    <p:sldId id="263" r:id="rId6"/>
    <p:sldId id="264" r:id="rId7"/>
    <p:sldId id="265" r:id="rId8"/>
    <p:sldId id="330" r:id="rId9"/>
    <p:sldId id="331" r:id="rId10"/>
    <p:sldId id="266" r:id="rId11"/>
    <p:sldId id="268" r:id="rId12"/>
    <p:sldId id="269" r:id="rId13"/>
    <p:sldId id="270" r:id="rId14"/>
    <p:sldId id="332" r:id="rId15"/>
    <p:sldId id="278" r:id="rId16"/>
    <p:sldId id="329" r:id="rId17"/>
    <p:sldId id="271" r:id="rId18"/>
    <p:sldId id="334" r:id="rId19"/>
    <p:sldId id="273" r:id="rId20"/>
    <p:sldId id="279" r:id="rId21"/>
    <p:sldId id="333" r:id="rId22"/>
    <p:sldId id="335" r:id="rId23"/>
    <p:sldId id="336" r:id="rId24"/>
    <p:sldId id="337" r:id="rId25"/>
    <p:sldId id="338" r:id="rId26"/>
    <p:sldId id="339" r:id="rId27"/>
    <p:sldId id="340" r:id="rId28"/>
    <p:sldId id="284" r:id="rId29"/>
    <p:sldId id="341" r:id="rId30"/>
    <p:sldId id="342" r:id="rId31"/>
    <p:sldId id="343" r:id="rId32"/>
    <p:sldId id="290" r:id="rId33"/>
    <p:sldId id="344" r:id="rId34"/>
    <p:sldId id="345" r:id="rId35"/>
    <p:sldId id="293" r:id="rId36"/>
    <p:sldId id="294" r:id="rId37"/>
    <p:sldId id="295" r:id="rId38"/>
    <p:sldId id="346" r:id="rId39"/>
    <p:sldId id="347" r:id="rId40"/>
    <p:sldId id="348" r:id="rId41"/>
    <p:sldId id="349" r:id="rId42"/>
    <p:sldId id="302" r:id="rId43"/>
    <p:sldId id="354" r:id="rId44"/>
    <p:sldId id="304" r:id="rId45"/>
    <p:sldId id="350" r:id="rId46"/>
    <p:sldId id="351" r:id="rId47"/>
    <p:sldId id="352" r:id="rId48"/>
    <p:sldId id="308" r:id="rId49"/>
    <p:sldId id="309" r:id="rId50"/>
    <p:sldId id="310" r:id="rId51"/>
    <p:sldId id="311" r:id="rId52"/>
    <p:sldId id="314" r:id="rId53"/>
    <p:sldId id="355" r:id="rId54"/>
    <p:sldId id="317" r:id="rId55"/>
    <p:sldId id="318" r:id="rId56"/>
    <p:sldId id="319" r:id="rId57"/>
    <p:sldId id="356" r:id="rId58"/>
    <p:sldId id="321" r:id="rId59"/>
    <p:sldId id="322" r:id="rId60"/>
    <p:sldId id="324" r:id="rId61"/>
    <p:sldId id="325" r:id="rId62"/>
    <p:sldId id="326" r:id="rId63"/>
    <p:sldId id="327" r:id="rId64"/>
    <p:sldId id="328"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snapToGrid="0" snapToObjects="1">
      <p:cViewPr varScale="1">
        <p:scale>
          <a:sx n="66" d="100"/>
          <a:sy n="66" d="100"/>
        </p:scale>
        <p:origin x="-141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2DED6D-50BF-FD4E-88CC-DB248D88382F}" type="datetimeFigureOut">
              <a:rPr lang="en-US" smtClean="0"/>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3827B-5864-7647-9229-EE1444EA86C2}" type="slidenum">
              <a:rPr lang="en-US" smtClean="0"/>
              <a:t>‹#›</a:t>
            </a:fld>
            <a:endParaRPr lang="en-US"/>
          </a:p>
        </p:txBody>
      </p:sp>
    </p:spTree>
    <p:extLst>
      <p:ext uri="{BB962C8B-B14F-4D97-AF65-F5344CB8AC3E}">
        <p14:creationId xmlns:p14="http://schemas.microsoft.com/office/powerpoint/2010/main" val="39701111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67D0003-EC61-485F-8261-31E167A69024}" type="slidenum">
              <a:rPr lang="en-US" altLang="id-ID" smtClean="0"/>
              <a:pPr eaLnBrk="1" hangingPunct="1">
                <a:spcBef>
                  <a:spcPct val="0"/>
                </a:spcBef>
              </a:pPr>
              <a:t>2</a:t>
            </a:fld>
            <a:endParaRPr lang="en-US" altLang="id-ID" smtClean="0"/>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z="1400" smtClean="0"/>
              <a:t>What is the importance of Drug-Drug Interactions</a:t>
            </a:r>
          </a:p>
          <a:p>
            <a:pPr eaLnBrk="1" hangingPunct="1"/>
            <a:r>
              <a:rPr lang="en-US" altLang="en-US" smtClean="0"/>
              <a:t>Safe and effective drug therapy requires that drugs are delivered to their site of action in a concentration that yields efficacy without toxicity. This optimal concentration is also called the therapeutic window. The effect of  some drugs can be altered markedly by the administration of other agents.  </a:t>
            </a:r>
          </a:p>
          <a:p>
            <a:pPr eaLnBrk="1" hangingPunct="1"/>
            <a:r>
              <a:rPr lang="en-US" altLang="en-US" smtClean="0"/>
              <a:t>ARV therapy is a complex  medication involving the administration of several different agents, some of which require special attention concerning simultaneous food intake, others have to be given several times per day. In addition patients requiring ART often need management of opportunistic infections, which by its own might consist of multiple drug therapies. Not uncommonly HIV /ADIS patients need up to 10 different drugs per day e.g. to treat tuberculosis and other concurrently occuring OIs. The   pill/drug burden is enormous and potential for interaction is large.</a:t>
            </a:r>
          </a:p>
          <a:p>
            <a:pPr eaLnBrk="1" hangingPunct="1"/>
            <a:r>
              <a:rPr lang="en-US" altLang="en-US" smtClean="0"/>
              <a:t>Suboptimal ARV concentration due to D-D-I  might be the cause of treatmemt failure, conversely toxic drug level due to D-D-I leading to delayed clearance of ARV drugs or overlapping toxicities of concomitant medications increases the risk of side effects. </a:t>
            </a:r>
          </a:p>
          <a:p>
            <a:pPr eaLnBrk="1" hangingPunct="1"/>
            <a:r>
              <a:rPr lang="en-US" altLang="en-US" smtClean="0"/>
              <a:t>Drug interactions are increasingly studies for their potential of enhancing efficacy and thus reducing toxicity of some medications  addition patients requiring ART often need management of opportunistic infections, which by its own might consist of multiple drug therapies. Not uncommonly HIV /ADIS patients need up to 10 different drugs per day e.g. to treat tuberculosis and other concurrently occuring OIs. The   pill/drug burden is enormous and potential for interaction is large.</a:t>
            </a:r>
          </a:p>
          <a:p>
            <a:pPr eaLnBrk="1" hangingPunct="1"/>
            <a:r>
              <a:rPr lang="en-US" altLang="en-US" smtClean="0"/>
              <a:t>Suboptimal ARV concentration due to D-D-I  might be the cause of treatmemt failure, conversely toxic drug level due to D-D-I leading to delayed clearance of ARV drugs or overlapping toxicities of concomitant medications increases the risk of side effects. </a:t>
            </a:r>
          </a:p>
          <a:p>
            <a:pPr eaLnBrk="1" hangingPunct="1"/>
            <a:r>
              <a:rPr lang="en-US" altLang="en-US" smtClean="0"/>
              <a:t>Drug interactions are increasingly studies for their potential of enhancing efficacy and thus reducing toxicity of some medications.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1A14102-16B4-4E65-B8D8-EEDF1F7E7F25}" type="slidenum">
              <a:rPr lang="en-US" altLang="id-ID" smtClean="0"/>
              <a:pPr eaLnBrk="1" hangingPunct="1">
                <a:spcBef>
                  <a:spcPct val="0"/>
                </a:spcBef>
              </a:pPr>
              <a:t>19</a:t>
            </a:fld>
            <a:endParaRPr lang="en-US" altLang="id-ID"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id-ID" sz="1600" smtClean="0"/>
              <a:t>There are many different enzymes involved in clearing drugs. One of the most important is the P450 family. Many different classes of drugs are cleared from the body by this system.</a:t>
            </a:r>
          </a:p>
          <a:p>
            <a:pPr eaLnBrk="1" hangingPunct="1"/>
            <a:endParaRPr lang="en-US" altLang="id-ID" sz="1600" smtClean="0"/>
          </a:p>
          <a:p>
            <a:pPr eaLnBrk="1" hangingPunct="1"/>
            <a:r>
              <a:rPr lang="en-US" altLang="id-ID" sz="1600" smtClean="0"/>
              <a:t>The other very important pathway to clear drugs is the Cytochorme P450 pathway. More than  20 Isoenzymes of the CYP450 are known, they reside in the enteric mucosa and most imortantly in the liver. Cytochrome p450 isoenzymes have specificity for groups of drugs, the C450 3A4 being the most important involved in metabolism of ARV drugs.</a:t>
            </a:r>
          </a:p>
          <a:p>
            <a:pPr eaLnBrk="1" hangingPunct="1"/>
            <a:r>
              <a:rPr lang="en-US" altLang="id-ID" sz="1600" smtClean="0"/>
              <a:t>As Cytochrome p450 plays a central role in drug metabolism, there is a long list of drugs that use this important pathway. Among them are NNRTI and PI, several antibiotics and antitb drugs, antiepileptic drugs, lipid lowering drugs, hormones and many more.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BE9A4BC-2CCC-41EA-ABEA-4E55BDF0FBE9}" type="slidenum">
              <a:rPr lang="en-US" altLang="id-ID" smtClean="0"/>
              <a:pPr eaLnBrk="1" hangingPunct="1">
                <a:spcBef>
                  <a:spcPct val="0"/>
                </a:spcBef>
              </a:pPr>
              <a:t>42</a:t>
            </a:fld>
            <a:endParaRPr lang="en-US" altLang="id-ID" smtClean="0"/>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Of special importance is the interaction of NNRTI and PIs with rifampicin as rifampicin is part of the national regimen to treat Tb in Botswana. Tb is a major cause of morbidity in HIV infected persons. Rifampicin in a strong inducer of the P450 enzyme system and it causes increases clearance of NNRTI and PIs, conversely PIis and NNRTI, being inhibitors of the system will increase the level of Rifampicin. Limited clinical experience exists fro certain combinations of ARV and Tb medications and favorable results were shown for rifampicin containing Tbregimens and two Pis and a regimen containing 2NRTI and efavirenz, in which the EFC does was elevated to 800 mg.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1E73CC5-18D2-4BB2-8A74-20258B96154A}" type="slidenum">
              <a:rPr lang="en-US" altLang="id-ID" smtClean="0"/>
              <a:pPr eaLnBrk="1" hangingPunct="1">
                <a:spcBef>
                  <a:spcPct val="0"/>
                </a:spcBef>
              </a:pPr>
              <a:t>54</a:t>
            </a:fld>
            <a:endParaRPr lang="en-US" altLang="id-ID"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800" smtClean="0"/>
              <a:t>Used in trials and practice since 1996, mainly in salvage regimens</a:t>
            </a:r>
          </a:p>
          <a:p>
            <a:pPr eaLnBrk="1" hangingPunct="1"/>
            <a:r>
              <a:rPr lang="en-US" altLang="en-US" sz="800" smtClean="0"/>
              <a:t>Studies have found that when saquinavir was combined with ritonavir, there was enhanced bioavailability, and decreased systemic clearance of saquinavir, increasing the AUC of saquinavir by 30 to 50 –fold.(Merry C et al, 1997)</a:t>
            </a:r>
          </a:p>
          <a:p>
            <a:pPr lvl="1" eaLnBrk="1" hangingPunct="1">
              <a:lnSpc>
                <a:spcPct val="90000"/>
              </a:lnSpc>
            </a:pPr>
            <a:endParaRPr lang="en-US" altLang="en-US" sz="700" smtClean="0"/>
          </a:p>
          <a:p>
            <a:pPr lvl="1" eaLnBrk="1" hangingPunct="1">
              <a:lnSpc>
                <a:spcPct val="90000"/>
              </a:lnSpc>
            </a:pPr>
            <a:endParaRPr lang="en-US" altLang="en-US" sz="700" smtClean="0"/>
          </a:p>
          <a:p>
            <a:pPr lvl="1" eaLnBrk="1" hangingPunct="1">
              <a:lnSpc>
                <a:spcPct val="90000"/>
              </a:lnSpc>
            </a:pPr>
            <a:endParaRPr lang="en-US" altLang="en-US" sz="700" smtClean="0"/>
          </a:p>
          <a:p>
            <a:pPr lvl="1" eaLnBrk="1" hangingPunct="1">
              <a:lnSpc>
                <a:spcPct val="90000"/>
              </a:lnSpc>
            </a:pPr>
            <a:endParaRPr lang="en-US" altLang="en-US" sz="7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009E83D-DB3D-473F-B46F-BFE0E44E15E3}" type="slidenum">
              <a:rPr lang="en-US" altLang="id-ID" smtClean="0"/>
              <a:pPr eaLnBrk="1" hangingPunct="1">
                <a:spcBef>
                  <a:spcPct val="0"/>
                </a:spcBef>
              </a:pPr>
              <a:t>56</a:t>
            </a:fld>
            <a:endParaRPr lang="en-US" altLang="id-ID"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id-ID" smtClean="0"/>
              <a:t>Many drugs used in the management of HIV disease may have similar adverse effects and must be used with caution and careful monitoring.</a:t>
            </a:r>
          </a:p>
          <a:p>
            <a:pPr eaLnBrk="1" hangingPunct="1"/>
            <a:r>
              <a:rPr lang="en-US" altLang="id-ID" smtClean="0"/>
              <a:t>Overlapping toxicities between ARV drugs and other drugs in management of OI include th epotential for bone marrow suppression, pancreatitis, peripheral neuropathy, hepatoxicity, rash, eye toxicity and diarrhea.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6006ACD-0F94-4548-B570-28C48DA2CB13}" type="slidenum">
              <a:rPr lang="en-US" altLang="id-ID" smtClean="0"/>
              <a:pPr eaLnBrk="1" hangingPunct="1">
                <a:spcBef>
                  <a:spcPct val="0"/>
                </a:spcBef>
              </a:pPr>
              <a:t>60</a:t>
            </a:fld>
            <a:endParaRPr lang="en-US" altLang="id-ID"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id-ID" smtClean="0"/>
              <a:t>Drug-drug interactions must be considered in the DD of unexpected responses to drugs.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644625-E213-044E-A51A-FAB3BD37E6F7}" type="datetimeFigureOut">
              <a:rPr lang="en-US" smtClean="0"/>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40E20-CFB3-9A44-BB3B-24AB382C8B40}" type="slidenum">
              <a:rPr lang="en-US" smtClean="0"/>
              <a:t>‹#›</a:t>
            </a:fld>
            <a:endParaRPr lang="en-US"/>
          </a:p>
        </p:txBody>
      </p:sp>
      <p:sp>
        <p:nvSpPr>
          <p:cNvPr id="7" name="Rectangle 6"/>
          <p:cNvSpPr/>
          <p:nvPr userDrawn="1"/>
        </p:nvSpPr>
        <p:spPr>
          <a:xfrm>
            <a:off x="0" y="3309371"/>
            <a:ext cx="9144000" cy="3558086"/>
          </a:xfrm>
          <a:prstGeom prst="rect">
            <a:avLst/>
          </a:prstGeom>
          <a:pattFill prst="smCheck">
            <a:fgClr>
              <a:srgbClr val="CD99BE"/>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Box 6"/>
          <p:cNvSpPr txBox="1"/>
          <p:nvPr userDrawn="1"/>
        </p:nvSpPr>
        <p:spPr>
          <a:xfrm>
            <a:off x="8077200" y="0"/>
            <a:ext cx="571500" cy="6858000"/>
          </a:xfrm>
          <a:prstGeom prst="rect">
            <a:avLst/>
          </a:prstGeom>
          <a:solidFill>
            <a:srgbClr val="F2D9E2"/>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
        <p:nvSpPr>
          <p:cNvPr id="9" name="Text Box 7"/>
          <p:cNvSpPr txBox="1"/>
          <p:nvPr userDrawn="1"/>
        </p:nvSpPr>
        <p:spPr>
          <a:xfrm rot="10800000">
            <a:off x="8271855" y="0"/>
            <a:ext cx="480066" cy="6892382"/>
          </a:xfrm>
          <a:prstGeom prst="rect">
            <a:avLst/>
          </a:prstGeom>
          <a:solidFill>
            <a:srgbClr val="CDA4C8"/>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vert" wrap="square" lIns="91440" tIns="45720" rIns="91440" bIns="45720" numCol="1" spcCol="0" rtlCol="0" fromWordArt="0" anchor="t" anchorCtr="0" forceAA="0" compatLnSpc="1">
            <a:prstTxWarp prst="textNoShape">
              <a:avLst/>
            </a:prstTxWarp>
            <a:noAutofit/>
          </a:bodyPr>
          <a:lstStyle/>
          <a:p>
            <a:pPr>
              <a:spcAft>
                <a:spcPts val="0"/>
              </a:spcAft>
            </a:pPr>
            <a:r>
              <a:rPr lang="en-US" sz="1500" dirty="0" smtClean="0">
                <a:solidFill>
                  <a:schemeClr val="bg2">
                    <a:lumMod val="20000"/>
                    <a:lumOff val="80000"/>
                  </a:schemeClr>
                </a:solidFill>
                <a:ea typeface="ＭＳ 明朝"/>
                <a:cs typeface="Times New Roman"/>
              </a:rPr>
              <a:t> </a:t>
            </a:r>
            <a:r>
              <a:rPr lang="en-US" sz="1500" dirty="0" smtClean="0">
                <a:solidFill>
                  <a:schemeClr val="accent2">
                    <a:lumMod val="20000"/>
                    <a:lumOff val="80000"/>
                  </a:schemeClr>
                </a:solidFill>
                <a:ea typeface="ＭＳ 明朝"/>
                <a:cs typeface="Times New Roman"/>
              </a:rPr>
              <a:t>HIV ART CARE SUPPORT AND TREATMENT  HIV ART CARE SUPPORT HIV ART CARE SUPP</a:t>
            </a:r>
            <a:endParaRPr lang="en-ID" sz="1500" dirty="0">
              <a:solidFill>
                <a:schemeClr val="accent2">
                  <a:lumMod val="20000"/>
                  <a:lumOff val="80000"/>
                </a:schemeClr>
              </a:solidFill>
              <a:effectLst/>
              <a:ea typeface="ＭＳ 明朝"/>
              <a:cs typeface="Times New Roman"/>
            </a:endParaRPr>
          </a:p>
        </p:txBody>
      </p:sp>
      <p:sp>
        <p:nvSpPr>
          <p:cNvPr id="10" name="Text Box 8"/>
          <p:cNvSpPr txBox="1"/>
          <p:nvPr userDrawn="1"/>
        </p:nvSpPr>
        <p:spPr>
          <a:xfrm>
            <a:off x="8686800" y="-1"/>
            <a:ext cx="228600" cy="6858001"/>
          </a:xfrm>
          <a:prstGeom prst="rect">
            <a:avLst/>
          </a:prstGeom>
          <a:solidFill>
            <a:srgbClr val="DBAECB"/>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pic>
        <p:nvPicPr>
          <p:cNvPr id="11" name="Picture 10" descr="husada bakti.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5332" cy="1368152"/>
          </a:xfrm>
          <a:prstGeom prst="rect">
            <a:avLst/>
          </a:prstGeom>
        </p:spPr>
      </p:pic>
      <p:pic>
        <p:nvPicPr>
          <p:cNvPr id="12" name="Picture 11" descr="pita merah.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46903" y="17489"/>
            <a:ext cx="1230297" cy="1350663"/>
          </a:xfrm>
          <a:prstGeom prst="rect">
            <a:avLst/>
          </a:prstGeom>
        </p:spPr>
      </p:pic>
    </p:spTree>
    <p:extLst>
      <p:ext uri="{BB962C8B-B14F-4D97-AF65-F5344CB8AC3E}">
        <p14:creationId xmlns:p14="http://schemas.microsoft.com/office/powerpoint/2010/main" val="2934528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7984963" y="6328715"/>
            <a:ext cx="955534" cy="365125"/>
          </a:xfrm>
        </p:spPr>
        <p:txBody>
          <a:bodyPr/>
          <a:lstStyle/>
          <a:p>
            <a:fld id="{74644625-E213-044E-A51A-FAB3BD37E6F7}" type="datetimeFigureOut">
              <a:rPr lang="en-US" smtClean="0"/>
              <a:t>11/24/2014</a:t>
            </a:fld>
            <a:endParaRPr lang="en-US" dirty="0"/>
          </a:p>
        </p:txBody>
      </p:sp>
      <p:sp>
        <p:nvSpPr>
          <p:cNvPr id="5" name="Footer Placeholder 4"/>
          <p:cNvSpPr>
            <a:spLocks noGrp="1"/>
          </p:cNvSpPr>
          <p:nvPr>
            <p:ph type="ftr" sz="quarter" idx="11"/>
          </p:nvPr>
        </p:nvSpPr>
        <p:spPr/>
        <p:txBody>
          <a:bodyPr/>
          <a:lstStyle/>
          <a:p>
            <a:endParaRPr lang="en-US"/>
          </a:p>
        </p:txBody>
      </p:sp>
      <p:sp>
        <p:nvSpPr>
          <p:cNvPr id="7" name="Rectangle 6"/>
          <p:cNvSpPr/>
          <p:nvPr userDrawn="1"/>
        </p:nvSpPr>
        <p:spPr>
          <a:xfrm>
            <a:off x="0" y="1192382"/>
            <a:ext cx="9144000" cy="373027"/>
          </a:xfrm>
          <a:prstGeom prst="rect">
            <a:avLst/>
          </a:prstGeom>
          <a:pattFill prst="smCheck">
            <a:fgClr>
              <a:srgbClr val="CD99BE"/>
            </a:fgClr>
            <a:bgClr>
              <a:prstClr val="white"/>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Box 6"/>
          <p:cNvSpPr txBox="1"/>
          <p:nvPr userDrawn="1"/>
        </p:nvSpPr>
        <p:spPr>
          <a:xfrm>
            <a:off x="0" y="0"/>
            <a:ext cx="260946" cy="6858000"/>
          </a:xfrm>
          <a:prstGeom prst="rect">
            <a:avLst/>
          </a:prstGeom>
          <a:solidFill>
            <a:srgbClr val="F2D9E2"/>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
        <p:nvSpPr>
          <p:cNvPr id="9" name="Text Box 7"/>
          <p:cNvSpPr txBox="1"/>
          <p:nvPr userDrawn="1"/>
        </p:nvSpPr>
        <p:spPr>
          <a:xfrm rot="10800000">
            <a:off x="182375" y="-17395"/>
            <a:ext cx="480066" cy="6892382"/>
          </a:xfrm>
          <a:prstGeom prst="rect">
            <a:avLst/>
          </a:prstGeom>
          <a:solidFill>
            <a:srgbClr val="CDA4C8"/>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vert" wrap="square" lIns="91440" tIns="45720" rIns="91440" bIns="45720" numCol="1" spcCol="0" rtlCol="0" fromWordArt="0" anchor="t" anchorCtr="0" forceAA="0" compatLnSpc="1">
            <a:prstTxWarp prst="textNoShape">
              <a:avLst/>
            </a:prstTxWarp>
            <a:noAutofit/>
          </a:bodyPr>
          <a:lstStyle/>
          <a:p>
            <a:pPr>
              <a:spcAft>
                <a:spcPts val="0"/>
              </a:spcAft>
            </a:pPr>
            <a:r>
              <a:rPr lang="en-US" sz="1500" dirty="0" smtClean="0">
                <a:solidFill>
                  <a:schemeClr val="bg2">
                    <a:lumMod val="20000"/>
                    <a:lumOff val="80000"/>
                  </a:schemeClr>
                </a:solidFill>
                <a:ea typeface="ＭＳ 明朝"/>
                <a:cs typeface="Times New Roman"/>
              </a:rPr>
              <a:t> </a:t>
            </a:r>
            <a:r>
              <a:rPr lang="en-US" sz="1500" dirty="0" smtClean="0">
                <a:solidFill>
                  <a:schemeClr val="accent2">
                    <a:lumMod val="20000"/>
                    <a:lumOff val="80000"/>
                  </a:schemeClr>
                </a:solidFill>
                <a:ea typeface="ＭＳ 明朝"/>
                <a:cs typeface="Times New Roman"/>
              </a:rPr>
              <a:t>HIV  ART CARE SUPPORT AND TREATMENT  HIV  ART CARE SUPPORT HIV ART CARE HIV</a:t>
            </a:r>
            <a:endParaRPr lang="en-ID" sz="1500" dirty="0">
              <a:solidFill>
                <a:schemeClr val="accent2">
                  <a:lumMod val="20000"/>
                  <a:lumOff val="80000"/>
                </a:schemeClr>
              </a:solidFill>
              <a:effectLst/>
              <a:ea typeface="ＭＳ 明朝"/>
              <a:cs typeface="Times New Roman"/>
            </a:endParaRPr>
          </a:p>
        </p:txBody>
      </p:sp>
      <p:sp>
        <p:nvSpPr>
          <p:cNvPr id="10" name="Text Box 8"/>
          <p:cNvSpPr txBox="1"/>
          <p:nvPr userDrawn="1"/>
        </p:nvSpPr>
        <p:spPr>
          <a:xfrm>
            <a:off x="513350" y="2634"/>
            <a:ext cx="228600" cy="6858001"/>
          </a:xfrm>
          <a:prstGeom prst="rect">
            <a:avLst/>
          </a:prstGeom>
          <a:solidFill>
            <a:srgbClr val="DBAECB"/>
          </a:solid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US" sz="1200">
                <a:effectLst/>
                <a:ea typeface="ＭＳ 明朝"/>
                <a:cs typeface="Times New Roman"/>
              </a:rPr>
              <a:t> </a:t>
            </a:r>
            <a:endParaRPr lang="en-ID" sz="1200">
              <a:effectLst/>
              <a:ea typeface="ＭＳ 明朝"/>
              <a:cs typeface="Times New Roman"/>
            </a:endParaRPr>
          </a:p>
        </p:txBody>
      </p:sp>
    </p:spTree>
    <p:extLst>
      <p:ext uri="{BB962C8B-B14F-4D97-AF65-F5344CB8AC3E}">
        <p14:creationId xmlns:p14="http://schemas.microsoft.com/office/powerpoint/2010/main" val="526036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B4A05FC-0ABC-4924-BDD9-1EC569985AED}" type="slidenum">
              <a:rPr lang="en-US"/>
              <a:pPr>
                <a:defRPr/>
              </a:pPr>
              <a:t>‹#›</a:t>
            </a:fld>
            <a:endParaRPr lang="en-US"/>
          </a:p>
        </p:txBody>
      </p:sp>
    </p:spTree>
    <p:extLst>
      <p:ext uri="{BB962C8B-B14F-4D97-AF65-F5344CB8AC3E}">
        <p14:creationId xmlns:p14="http://schemas.microsoft.com/office/powerpoint/2010/main" val="317828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E7EE68-F5CE-4161-BBCF-F299FC5BB472}" type="slidenum">
              <a:rPr lang="en-US"/>
              <a:pPr>
                <a:defRPr/>
              </a:pPr>
              <a:t>‹#›</a:t>
            </a:fld>
            <a:endParaRPr lang="en-US"/>
          </a:p>
        </p:txBody>
      </p:sp>
    </p:spTree>
    <p:extLst>
      <p:ext uri="{BB962C8B-B14F-4D97-AF65-F5344CB8AC3E}">
        <p14:creationId xmlns:p14="http://schemas.microsoft.com/office/powerpoint/2010/main" val="1787014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644625-E213-044E-A51A-FAB3BD37E6F7}" type="datetimeFigureOut">
              <a:rPr lang="en-US" smtClean="0"/>
              <a:t>11/24/2014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240E20-CFB3-9A44-BB3B-24AB382C8B40}" type="slidenum">
              <a:rPr lang="en-US" smtClean="0"/>
              <a:t>‹#›</a:t>
            </a:fld>
            <a:endParaRPr lang="en-US"/>
          </a:p>
        </p:txBody>
      </p:sp>
    </p:spTree>
    <p:extLst>
      <p:ext uri="{BB962C8B-B14F-4D97-AF65-F5344CB8AC3E}">
        <p14:creationId xmlns:p14="http://schemas.microsoft.com/office/powerpoint/2010/main" val="1172161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hiv-druginteractions.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hivinsite.org/"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hyperlink" Target="http://www.medscape.com/px/hivscheduler" TargetMode="External"/><Relationship Id="rId7" Type="http://schemas.openxmlformats.org/officeDocument/2006/relationships/hyperlink" Target="http://hivinsite.ucsf.edu/" TargetMode="External"/><Relationship Id="rId2" Type="http://schemas.openxmlformats.org/officeDocument/2006/relationships/hyperlink" Target="http://www.hiv-druginteractions.org/" TargetMode="External"/><Relationship Id="rId1" Type="http://schemas.openxmlformats.org/officeDocument/2006/relationships/slideLayout" Target="../slideLayouts/slideLayout2.xml"/><Relationship Id="rId6" Type="http://schemas.openxmlformats.org/officeDocument/2006/relationships/hyperlink" Target="http://www.drugs.com/" TargetMode="External"/><Relationship Id="rId5" Type="http://schemas.openxmlformats.org/officeDocument/2006/relationships/hyperlink" Target="http://www.uptodate.com/" TargetMode="External"/><Relationship Id="rId4" Type="http://schemas.openxmlformats.org/officeDocument/2006/relationships/hyperlink" Target="http://clinicaloptions.com/hiv/"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5257800"/>
            <a:ext cx="8033888" cy="1482823"/>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id-ID" sz="2600" b="1" dirty="0" smtClean="0">
                <a:solidFill>
                  <a:srgbClr val="254061"/>
                </a:solidFill>
              </a:rPr>
              <a:t>Tim Fasilitator Perawatan, Dukungan dan Pengobatan HIV/ART</a:t>
            </a:r>
          </a:p>
          <a:p>
            <a:r>
              <a:rPr lang="id-ID" sz="2300" dirty="0" smtClean="0">
                <a:solidFill>
                  <a:srgbClr val="254061"/>
                </a:solidFill>
              </a:rPr>
              <a:t>Kementerian Kesehatan Republik Indonesia</a:t>
            </a:r>
          </a:p>
          <a:p>
            <a:r>
              <a:rPr lang="id-ID" sz="2300" dirty="0" smtClean="0">
                <a:solidFill>
                  <a:srgbClr val="254061"/>
                </a:solidFill>
              </a:rPr>
              <a:t>Direktorat Jenderal Pengendalian Penyakit dan Penyehatan Lingkungan </a:t>
            </a:r>
          </a:p>
          <a:p>
            <a:r>
              <a:rPr lang="id-ID" b="1" dirty="0" smtClean="0">
                <a:solidFill>
                  <a:srgbClr val="254061"/>
                </a:solidFill>
              </a:rPr>
              <a:t>2014 </a:t>
            </a:r>
          </a:p>
          <a:p>
            <a:endParaRPr lang="id-ID" dirty="0">
              <a:solidFill>
                <a:schemeClr val="tx1"/>
              </a:solidFill>
            </a:endParaRPr>
          </a:p>
        </p:txBody>
      </p:sp>
      <p:sp>
        <p:nvSpPr>
          <p:cNvPr id="5" name="Rectangle 2"/>
          <p:cNvSpPr>
            <a:spLocks noGrp="1" noChangeArrowheads="1"/>
          </p:cNvSpPr>
          <p:nvPr>
            <p:ph type="ctrTitle"/>
          </p:nvPr>
        </p:nvSpPr>
        <p:spPr>
          <a:xfrm>
            <a:off x="95868" y="1524000"/>
            <a:ext cx="7938020" cy="1905000"/>
          </a:xfrm>
        </p:spPr>
        <p:txBody>
          <a:bodyPr>
            <a:normAutofit/>
          </a:bodyPr>
          <a:lstStyle/>
          <a:p>
            <a:pPr eaLnBrk="1" hangingPunct="1">
              <a:defRPr/>
            </a:pPr>
            <a:r>
              <a:rPr lang="en-US" b="1" dirty="0" err="1" smtClean="0">
                <a:solidFill>
                  <a:srgbClr val="7030A0"/>
                </a:solidFill>
                <a:latin typeface="Arial" charset="0"/>
              </a:rPr>
              <a:t>Interaksi</a:t>
            </a:r>
            <a:r>
              <a:rPr lang="en-US" b="1" dirty="0" smtClean="0">
                <a:solidFill>
                  <a:srgbClr val="7030A0"/>
                </a:solidFill>
                <a:latin typeface="Arial" charset="0"/>
              </a:rPr>
              <a:t> </a:t>
            </a:r>
            <a:r>
              <a:rPr lang="en-US" b="1" dirty="0" err="1" smtClean="0">
                <a:solidFill>
                  <a:srgbClr val="7030A0"/>
                </a:solidFill>
                <a:latin typeface="Arial" charset="0"/>
              </a:rPr>
              <a:t>antar</a:t>
            </a:r>
            <a:r>
              <a:rPr lang="en-US" b="1" dirty="0" smtClean="0">
                <a:solidFill>
                  <a:srgbClr val="7030A0"/>
                </a:solidFill>
                <a:latin typeface="Arial" charset="0"/>
              </a:rPr>
              <a:t> </a:t>
            </a:r>
            <a:r>
              <a:rPr lang="en-US" b="1" dirty="0" err="1" smtClean="0">
                <a:solidFill>
                  <a:srgbClr val="7030A0"/>
                </a:solidFill>
                <a:latin typeface="Arial" charset="0"/>
              </a:rPr>
              <a:t>obat</a:t>
            </a:r>
            <a:r>
              <a:rPr lang="en-US" b="1" dirty="0" smtClean="0">
                <a:solidFill>
                  <a:srgbClr val="7030A0"/>
                </a:solidFill>
                <a:latin typeface="Arial" charset="0"/>
              </a:rPr>
              <a:t> </a:t>
            </a:r>
            <a:r>
              <a:rPr lang="en-US" b="1" dirty="0" err="1" smtClean="0">
                <a:solidFill>
                  <a:srgbClr val="7030A0"/>
                </a:solidFill>
                <a:latin typeface="Arial" charset="0"/>
              </a:rPr>
              <a:t>dalam</a:t>
            </a:r>
            <a:r>
              <a:rPr lang="en-US" b="1" dirty="0" smtClean="0">
                <a:solidFill>
                  <a:srgbClr val="7030A0"/>
                </a:solidFill>
                <a:latin typeface="Arial" charset="0"/>
              </a:rPr>
              <a:t> </a:t>
            </a:r>
            <a:r>
              <a:rPr lang="en-US" b="1" dirty="0" err="1" smtClean="0">
                <a:solidFill>
                  <a:srgbClr val="7030A0"/>
                </a:solidFill>
                <a:latin typeface="Arial" charset="0"/>
              </a:rPr>
              <a:t>terapi</a:t>
            </a:r>
            <a:r>
              <a:rPr lang="en-US" b="1" dirty="0" smtClean="0">
                <a:solidFill>
                  <a:srgbClr val="7030A0"/>
                </a:solidFill>
                <a:latin typeface="Arial" charset="0"/>
              </a:rPr>
              <a:t> AR</a:t>
            </a:r>
            <a:r>
              <a:rPr lang="id-ID" b="1" dirty="0" smtClean="0">
                <a:solidFill>
                  <a:srgbClr val="7030A0"/>
                </a:solidFill>
                <a:latin typeface="Arial" charset="0"/>
              </a:rPr>
              <a:t>V</a:t>
            </a:r>
            <a:endParaRPr lang="en-US" b="1" dirty="0" smtClean="0">
              <a:solidFill>
                <a:srgbClr val="7030A0"/>
              </a:solidFill>
              <a:latin typeface="Arial" charset="0"/>
            </a:endParaRPr>
          </a:p>
        </p:txBody>
      </p:sp>
    </p:spTree>
    <p:extLst>
      <p:ext uri="{BB962C8B-B14F-4D97-AF65-F5344CB8AC3E}">
        <p14:creationId xmlns:p14="http://schemas.microsoft.com/office/powerpoint/2010/main" val="197983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36320" y="60960"/>
            <a:ext cx="7772400" cy="1143000"/>
          </a:xfrm>
        </p:spPr>
        <p:txBody>
          <a:bodyPr>
            <a:normAutofit/>
          </a:bodyPr>
          <a:lstStyle/>
          <a:p>
            <a:pPr eaLnBrk="1" hangingPunct="1"/>
            <a:r>
              <a:rPr lang="en-US" altLang="en-US" sz="4000" b="1" dirty="0" err="1" smtClean="0">
                <a:solidFill>
                  <a:srgbClr val="7030A0"/>
                </a:solidFill>
                <a:latin typeface="Arial" charset="0"/>
              </a:rPr>
              <a:t>Interaksi</a:t>
            </a:r>
            <a:r>
              <a:rPr lang="en-US" altLang="en-US" sz="4000" b="1" dirty="0" smtClean="0">
                <a:solidFill>
                  <a:srgbClr val="7030A0"/>
                </a:solidFill>
                <a:latin typeface="Arial" charset="0"/>
              </a:rPr>
              <a:t> </a:t>
            </a:r>
            <a:r>
              <a:rPr lang="en-US" altLang="en-US" sz="4000" b="1" dirty="0" err="1" smtClean="0">
                <a:solidFill>
                  <a:srgbClr val="7030A0"/>
                </a:solidFill>
                <a:latin typeface="Arial" charset="0"/>
              </a:rPr>
              <a:t>Obat</a:t>
            </a:r>
            <a:endParaRPr lang="en-US" altLang="en-US" sz="4000" b="1" dirty="0" smtClean="0">
              <a:solidFill>
                <a:srgbClr val="7030A0"/>
              </a:solidFill>
              <a:latin typeface="Arial" charset="0"/>
            </a:endParaRPr>
          </a:p>
        </p:txBody>
      </p:sp>
      <p:sp>
        <p:nvSpPr>
          <p:cNvPr id="3075" name="Rectangle 3"/>
          <p:cNvSpPr>
            <a:spLocks noGrp="1" noChangeArrowheads="1"/>
          </p:cNvSpPr>
          <p:nvPr>
            <p:ph type="body" idx="1"/>
          </p:nvPr>
        </p:nvSpPr>
        <p:spPr>
          <a:xfrm>
            <a:off x="685800" y="1889760"/>
            <a:ext cx="8427720" cy="4495800"/>
          </a:xfrm>
        </p:spPr>
        <p:txBody>
          <a:bodyPr>
            <a:normAutofit/>
          </a:bodyPr>
          <a:lstStyle/>
          <a:p>
            <a:pPr eaLnBrk="1" hangingPunct="1">
              <a:lnSpc>
                <a:spcPct val="80000"/>
              </a:lnSpc>
              <a:buFont typeface="Tahoma" pitchFamily="34" charset="0"/>
              <a:buChar char="•"/>
            </a:pPr>
            <a:r>
              <a:rPr lang="en-US" altLang="en-US" sz="2800" dirty="0" err="1" smtClean="0">
                <a:latin typeface="Arial" charset="0"/>
              </a:rPr>
              <a:t>Pada</a:t>
            </a:r>
            <a:r>
              <a:rPr lang="en-US" altLang="en-US" sz="2800" dirty="0" smtClean="0">
                <a:latin typeface="Arial" charset="0"/>
              </a:rPr>
              <a:t> </a:t>
            </a:r>
            <a:r>
              <a:rPr lang="en-US" altLang="en-US" sz="2800" dirty="0" err="1" smtClean="0">
                <a:latin typeface="Arial" charset="0"/>
              </a:rPr>
              <a:t>pasien</a:t>
            </a:r>
            <a:r>
              <a:rPr lang="en-US" altLang="en-US" sz="2800" dirty="0" smtClean="0">
                <a:latin typeface="Arial" charset="0"/>
              </a:rPr>
              <a:t> HIV </a:t>
            </a:r>
            <a:r>
              <a:rPr lang="en-US" altLang="en-US" sz="2800" dirty="0" err="1" smtClean="0">
                <a:latin typeface="Arial" charset="0"/>
              </a:rPr>
              <a:t>sering</a:t>
            </a:r>
            <a:r>
              <a:rPr lang="en-US" altLang="en-US" sz="2800" dirty="0" smtClean="0">
                <a:latin typeface="Arial" charset="0"/>
              </a:rPr>
              <a:t> </a:t>
            </a:r>
            <a:r>
              <a:rPr lang="en-US" altLang="en-US" sz="2800" dirty="0" err="1" smtClean="0">
                <a:latin typeface="Arial" charset="0"/>
              </a:rPr>
              <a:t>terjadi</a:t>
            </a:r>
            <a:r>
              <a:rPr lang="en-US" altLang="en-US" sz="2800" dirty="0" smtClean="0">
                <a:latin typeface="Arial" charset="0"/>
              </a:rPr>
              <a:t> </a:t>
            </a:r>
            <a:r>
              <a:rPr lang="en-US" altLang="en-US" sz="2800" dirty="0" err="1" smtClean="0">
                <a:latin typeface="Arial" charset="0"/>
              </a:rPr>
              <a:t>interaksi</a:t>
            </a:r>
            <a:r>
              <a:rPr lang="en-US" altLang="en-US" sz="2800" dirty="0" smtClean="0">
                <a:latin typeface="Arial" charset="0"/>
              </a:rPr>
              <a:t> </a:t>
            </a:r>
            <a:r>
              <a:rPr lang="en-US" altLang="en-US" sz="2800" dirty="0" err="1" smtClean="0">
                <a:latin typeface="Arial" charset="0"/>
              </a:rPr>
              <a:t>obat</a:t>
            </a:r>
            <a:r>
              <a:rPr lang="en-US" altLang="en-US" sz="2800" dirty="0" smtClean="0">
                <a:latin typeface="Arial" charset="0"/>
              </a:rPr>
              <a:t> yang </a:t>
            </a:r>
            <a:r>
              <a:rPr lang="en-US" altLang="en-US" sz="2800" dirty="0" err="1" smtClean="0">
                <a:latin typeface="Arial" charset="0"/>
              </a:rPr>
              <a:t>signifikan</a:t>
            </a:r>
            <a:endParaRPr lang="en-US" altLang="en-US" sz="2800" dirty="0" smtClean="0">
              <a:latin typeface="Arial" charset="0"/>
            </a:endParaRPr>
          </a:p>
          <a:p>
            <a:pPr eaLnBrk="1" hangingPunct="1">
              <a:lnSpc>
                <a:spcPct val="80000"/>
              </a:lnSpc>
              <a:buFont typeface="Tahoma" pitchFamily="34" charset="0"/>
              <a:buChar char="•"/>
            </a:pPr>
            <a:endParaRPr lang="en-US" altLang="en-US" sz="2800" dirty="0" smtClean="0">
              <a:latin typeface="Arial" charset="0"/>
            </a:endParaRPr>
          </a:p>
          <a:p>
            <a:pPr eaLnBrk="1" hangingPunct="1">
              <a:lnSpc>
                <a:spcPct val="80000"/>
              </a:lnSpc>
              <a:buFont typeface="Tahoma" pitchFamily="34" charset="0"/>
              <a:buChar char="•"/>
            </a:pPr>
            <a:r>
              <a:rPr lang="en-US" altLang="en-US" sz="2800" dirty="0" err="1" smtClean="0">
                <a:latin typeface="Arial" charset="0"/>
              </a:rPr>
              <a:t>Berperan</a:t>
            </a:r>
            <a:r>
              <a:rPr lang="en-US" altLang="en-US" sz="2800" dirty="0" smtClean="0">
                <a:latin typeface="Arial" charset="0"/>
              </a:rPr>
              <a:t> </a:t>
            </a:r>
            <a:r>
              <a:rPr lang="en-US" altLang="en-US" sz="2800" dirty="0" err="1" smtClean="0">
                <a:latin typeface="Arial" charset="0"/>
              </a:rPr>
              <a:t>pada</a:t>
            </a:r>
            <a:r>
              <a:rPr lang="en-US" altLang="en-US" sz="2800" dirty="0" smtClean="0">
                <a:latin typeface="Arial" charset="0"/>
              </a:rPr>
              <a:t> </a:t>
            </a:r>
            <a:r>
              <a:rPr lang="en-US" altLang="en-US" sz="2800" dirty="0" err="1" smtClean="0">
                <a:latin typeface="Arial" charset="0"/>
              </a:rPr>
              <a:t>masalah</a:t>
            </a:r>
            <a:r>
              <a:rPr lang="en-US" altLang="en-US" sz="2800" dirty="0" smtClean="0">
                <a:latin typeface="Arial" charset="0"/>
              </a:rPr>
              <a:t> </a:t>
            </a:r>
            <a:r>
              <a:rPr lang="en-US" altLang="en-US" sz="2800" dirty="0" err="1" smtClean="0">
                <a:latin typeface="Arial" charset="0"/>
              </a:rPr>
              <a:t>kegagalan</a:t>
            </a:r>
            <a:r>
              <a:rPr lang="en-US" altLang="en-US" sz="2800" dirty="0" smtClean="0">
                <a:latin typeface="Arial" charset="0"/>
              </a:rPr>
              <a:t> </a:t>
            </a:r>
            <a:r>
              <a:rPr lang="en-US" altLang="en-US" sz="2800" dirty="0" err="1" smtClean="0">
                <a:latin typeface="Arial" charset="0"/>
              </a:rPr>
              <a:t>terapi</a:t>
            </a:r>
            <a:endParaRPr lang="en-US" altLang="en-US" sz="2800" dirty="0" smtClean="0">
              <a:latin typeface="Arial" charset="0"/>
            </a:endParaRPr>
          </a:p>
          <a:p>
            <a:pPr eaLnBrk="1" hangingPunct="1">
              <a:lnSpc>
                <a:spcPct val="80000"/>
              </a:lnSpc>
              <a:buFont typeface="Tahoma" pitchFamily="34" charset="0"/>
              <a:buChar char="•"/>
            </a:pPr>
            <a:endParaRPr lang="en-US" altLang="en-US" sz="2800" dirty="0" smtClean="0">
              <a:latin typeface="Arial" charset="0"/>
            </a:endParaRPr>
          </a:p>
          <a:p>
            <a:pPr eaLnBrk="1" hangingPunct="1">
              <a:lnSpc>
                <a:spcPct val="80000"/>
              </a:lnSpc>
              <a:buFont typeface="Tahoma" pitchFamily="34" charset="0"/>
              <a:buChar char="•"/>
            </a:pPr>
            <a:r>
              <a:rPr lang="en-US" altLang="en-US" sz="2800" dirty="0" err="1" smtClean="0">
                <a:latin typeface="Arial" charset="0"/>
              </a:rPr>
              <a:t>Toksisitas</a:t>
            </a:r>
            <a:r>
              <a:rPr lang="en-US" altLang="en-US" sz="2800" dirty="0" smtClean="0">
                <a:latin typeface="Arial" charset="0"/>
              </a:rPr>
              <a:t> yang </a:t>
            </a:r>
            <a:r>
              <a:rPr lang="en-US" altLang="en-US" sz="2800" dirty="0" err="1" smtClean="0">
                <a:latin typeface="Arial" charset="0"/>
              </a:rPr>
              <a:t>tumpang</a:t>
            </a:r>
            <a:r>
              <a:rPr lang="en-US" altLang="en-US" sz="2800" dirty="0" smtClean="0">
                <a:latin typeface="Arial" charset="0"/>
              </a:rPr>
              <a:t> </a:t>
            </a:r>
            <a:r>
              <a:rPr lang="en-US" altLang="en-US" sz="2800" dirty="0" err="1" smtClean="0">
                <a:latin typeface="Arial" charset="0"/>
              </a:rPr>
              <a:t>tindih</a:t>
            </a:r>
            <a:r>
              <a:rPr lang="en-US" altLang="en-US" sz="2800" dirty="0" smtClean="0">
                <a:latin typeface="Arial" charset="0"/>
              </a:rPr>
              <a:t> </a:t>
            </a:r>
            <a:r>
              <a:rPr lang="en-US" altLang="en-US" sz="2800" dirty="0" err="1" smtClean="0">
                <a:latin typeface="Arial" charset="0"/>
              </a:rPr>
              <a:t>dapat</a:t>
            </a:r>
            <a:r>
              <a:rPr lang="en-US" altLang="en-US" sz="2800" dirty="0" smtClean="0">
                <a:latin typeface="Arial" charset="0"/>
              </a:rPr>
              <a:t> </a:t>
            </a:r>
            <a:r>
              <a:rPr lang="en-US" altLang="en-US" sz="2800" dirty="0" err="1" smtClean="0">
                <a:latin typeface="Arial" charset="0"/>
              </a:rPr>
              <a:t>meningkatkan</a:t>
            </a:r>
            <a:r>
              <a:rPr lang="en-US" altLang="en-US" sz="2800" dirty="0" smtClean="0">
                <a:latin typeface="Arial" charset="0"/>
              </a:rPr>
              <a:t> </a:t>
            </a:r>
            <a:r>
              <a:rPr lang="en-US" altLang="en-US" sz="2800" dirty="0" err="1" smtClean="0">
                <a:latin typeface="Arial" charset="0"/>
              </a:rPr>
              <a:t>risiko</a:t>
            </a:r>
            <a:r>
              <a:rPr lang="en-US" altLang="en-US" sz="2800" dirty="0" smtClean="0">
                <a:latin typeface="Arial" charset="0"/>
              </a:rPr>
              <a:t> </a:t>
            </a:r>
            <a:r>
              <a:rPr lang="en-US" altLang="en-US" sz="2800" dirty="0" err="1" smtClean="0">
                <a:latin typeface="Arial" charset="0"/>
              </a:rPr>
              <a:t>efek</a:t>
            </a:r>
            <a:r>
              <a:rPr lang="en-US" altLang="en-US" sz="2800" dirty="0" smtClean="0">
                <a:latin typeface="Arial" charset="0"/>
              </a:rPr>
              <a:t> </a:t>
            </a:r>
            <a:r>
              <a:rPr lang="en-US" altLang="en-US" sz="2800" dirty="0" err="1" smtClean="0">
                <a:latin typeface="Arial" charset="0"/>
              </a:rPr>
              <a:t>samping</a:t>
            </a:r>
            <a:endParaRPr lang="en-US" altLang="en-US" sz="2800" dirty="0" smtClean="0">
              <a:latin typeface="Arial" charset="0"/>
            </a:endParaRPr>
          </a:p>
          <a:p>
            <a:pPr eaLnBrk="1" hangingPunct="1">
              <a:lnSpc>
                <a:spcPct val="80000"/>
              </a:lnSpc>
              <a:buFont typeface="Tahoma" pitchFamily="34" charset="0"/>
              <a:buChar char="•"/>
            </a:pPr>
            <a:endParaRPr lang="en-US" altLang="en-US" sz="2800" dirty="0" smtClean="0">
              <a:latin typeface="Arial" charset="0"/>
            </a:endParaRPr>
          </a:p>
          <a:p>
            <a:pPr eaLnBrk="1" hangingPunct="1">
              <a:lnSpc>
                <a:spcPct val="80000"/>
              </a:lnSpc>
              <a:buFont typeface="Tahoma" pitchFamily="34" charset="0"/>
              <a:buChar char="•"/>
            </a:pPr>
            <a:r>
              <a:rPr lang="en-US" altLang="en-US" sz="2800" dirty="0" err="1" smtClean="0">
                <a:latin typeface="Arial" charset="0"/>
              </a:rPr>
              <a:t>Interaksi</a:t>
            </a:r>
            <a:r>
              <a:rPr lang="en-US" altLang="en-US" sz="2800" dirty="0" smtClean="0">
                <a:latin typeface="Arial" charset="0"/>
              </a:rPr>
              <a:t> </a:t>
            </a:r>
            <a:r>
              <a:rPr lang="en-US" altLang="en-US" sz="2800" dirty="0" err="1" smtClean="0">
                <a:latin typeface="Arial" charset="0"/>
              </a:rPr>
              <a:t>obat</a:t>
            </a:r>
            <a:r>
              <a:rPr lang="en-US" altLang="en-US" sz="2800" dirty="0" smtClean="0">
                <a:latin typeface="Arial" charset="0"/>
              </a:rPr>
              <a:t> yang </a:t>
            </a:r>
            <a:r>
              <a:rPr lang="en-US" altLang="en-US" sz="2800" dirty="0" err="1" smtClean="0">
                <a:latin typeface="Arial" charset="0"/>
              </a:rPr>
              <a:t>menguntungkan</a:t>
            </a:r>
            <a:r>
              <a:rPr lang="en-US" altLang="en-US" sz="2800" dirty="0" smtClean="0">
                <a:latin typeface="Arial" charset="0"/>
              </a:rPr>
              <a:t> </a:t>
            </a:r>
            <a:r>
              <a:rPr lang="en-US" altLang="en-US" sz="2800" dirty="0" err="1" smtClean="0">
                <a:latin typeface="Arial" charset="0"/>
              </a:rPr>
              <a:t>dipergunakan</a:t>
            </a:r>
            <a:r>
              <a:rPr lang="en-US" altLang="en-US" sz="2800" dirty="0" smtClean="0">
                <a:latin typeface="Arial" charset="0"/>
              </a:rPr>
              <a:t> </a:t>
            </a:r>
            <a:r>
              <a:rPr lang="en-US" altLang="en-US" sz="2800" dirty="0" err="1" smtClean="0">
                <a:latin typeface="Arial" charset="0"/>
              </a:rPr>
              <a:t>untuk</a:t>
            </a:r>
            <a:r>
              <a:rPr lang="en-US" altLang="en-US" sz="2800" dirty="0" smtClean="0">
                <a:latin typeface="Arial" charset="0"/>
              </a:rPr>
              <a:t> </a:t>
            </a:r>
            <a:r>
              <a:rPr lang="en-US" altLang="en-US" sz="2800" dirty="0" err="1" smtClean="0">
                <a:latin typeface="Arial" charset="0"/>
              </a:rPr>
              <a:t>meningkatkan</a:t>
            </a:r>
            <a:r>
              <a:rPr lang="en-US" altLang="en-US" sz="2800" dirty="0" smtClean="0">
                <a:latin typeface="Arial" charset="0"/>
              </a:rPr>
              <a:t> </a:t>
            </a:r>
            <a:r>
              <a:rPr lang="en-US" altLang="en-US" sz="2800" dirty="0" err="1" smtClean="0">
                <a:latin typeface="Arial" charset="0"/>
              </a:rPr>
              <a:t>efektivitas</a:t>
            </a:r>
            <a:r>
              <a:rPr lang="en-US" altLang="en-US" sz="2800" dirty="0" smtClean="0">
                <a:latin typeface="Arial" charset="0"/>
              </a:rPr>
              <a:t> </a:t>
            </a:r>
            <a:r>
              <a:rPr lang="en-US" altLang="en-US" sz="2800" dirty="0" err="1" smtClean="0">
                <a:latin typeface="Arial" charset="0"/>
              </a:rPr>
              <a:t>dan</a:t>
            </a:r>
            <a:r>
              <a:rPr lang="en-US" altLang="en-US" sz="2800" dirty="0" smtClean="0">
                <a:latin typeface="Arial" charset="0"/>
              </a:rPr>
              <a:t> </a:t>
            </a:r>
            <a:r>
              <a:rPr lang="en-US" altLang="en-US" sz="2800" dirty="0" err="1" smtClean="0">
                <a:latin typeface="Arial" charset="0"/>
              </a:rPr>
              <a:t>menurunkan</a:t>
            </a:r>
            <a:r>
              <a:rPr lang="en-US" altLang="en-US" sz="2800" dirty="0" smtClean="0">
                <a:latin typeface="Arial" charset="0"/>
              </a:rPr>
              <a:t> </a:t>
            </a:r>
            <a:r>
              <a:rPr lang="en-US" altLang="en-US" sz="2800" dirty="0" err="1" smtClean="0">
                <a:latin typeface="Arial" charset="0"/>
              </a:rPr>
              <a:t>toksisitas</a:t>
            </a:r>
            <a:endParaRPr lang="en-US" altLang="en-US" sz="2800" dirty="0" smtClean="0">
              <a:latin typeface="Arial" charset="0"/>
            </a:endParaRPr>
          </a:p>
        </p:txBody>
      </p:sp>
    </p:spTree>
    <p:extLst>
      <p:ext uri="{BB962C8B-B14F-4D97-AF65-F5344CB8AC3E}">
        <p14:creationId xmlns:p14="http://schemas.microsoft.com/office/powerpoint/2010/main" val="314007878"/>
      </p:ext>
    </p:extLst>
  </p:cSld>
  <p:clrMapOvr>
    <a:masterClrMapping/>
  </p:clrMapOvr>
  <p:transition>
    <p:sndAc>
      <p:stSnd>
        <p:snd r:embed="rId3" name="PC Beep"/>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a:xfrm>
            <a:off x="684564" y="4932"/>
            <a:ext cx="8305800" cy="1143000"/>
          </a:xfrm>
        </p:spPr>
        <p:txBody>
          <a:bodyPr/>
          <a:lstStyle/>
          <a:p>
            <a:pPr eaLnBrk="1" hangingPunct="1"/>
            <a:r>
              <a:rPr lang="en-GB" altLang="id-ID" b="1" dirty="0" err="1" smtClean="0">
                <a:solidFill>
                  <a:srgbClr val="7030A0"/>
                </a:solidFill>
                <a:latin typeface="Arial" charset="0"/>
              </a:rPr>
              <a:t>Obat</a:t>
            </a:r>
            <a:r>
              <a:rPr lang="en-GB" altLang="id-ID" b="1" dirty="0" smtClean="0">
                <a:solidFill>
                  <a:srgbClr val="7030A0"/>
                </a:solidFill>
                <a:latin typeface="Arial" charset="0"/>
              </a:rPr>
              <a:t> </a:t>
            </a:r>
            <a:r>
              <a:rPr lang="en-GB" altLang="id-ID" b="1" dirty="0" err="1" smtClean="0">
                <a:solidFill>
                  <a:srgbClr val="7030A0"/>
                </a:solidFill>
                <a:latin typeface="Arial" charset="0"/>
              </a:rPr>
              <a:t>dengan</a:t>
            </a:r>
            <a:r>
              <a:rPr lang="en-GB" altLang="id-ID" b="1" dirty="0" smtClean="0">
                <a:solidFill>
                  <a:srgbClr val="7030A0"/>
                </a:solidFill>
                <a:latin typeface="Arial" charset="0"/>
              </a:rPr>
              <a:t> </a:t>
            </a:r>
            <a:r>
              <a:rPr lang="en-GB" altLang="id-ID" b="1" dirty="0" err="1" smtClean="0">
                <a:solidFill>
                  <a:srgbClr val="7030A0"/>
                </a:solidFill>
                <a:latin typeface="Arial" charset="0"/>
              </a:rPr>
              <a:t>kadar</a:t>
            </a:r>
            <a:r>
              <a:rPr lang="en-GB" altLang="id-ID" b="1" dirty="0" smtClean="0">
                <a:solidFill>
                  <a:srgbClr val="7030A0"/>
                </a:solidFill>
                <a:latin typeface="Arial" charset="0"/>
              </a:rPr>
              <a:t> </a:t>
            </a:r>
            <a:r>
              <a:rPr lang="en-GB" altLang="id-ID" b="1" dirty="0" err="1" smtClean="0">
                <a:solidFill>
                  <a:srgbClr val="7030A0"/>
                </a:solidFill>
                <a:latin typeface="Arial" charset="0"/>
              </a:rPr>
              <a:t>terapeutik</a:t>
            </a:r>
            <a:endParaRPr lang="en-US" altLang="id-ID" b="1" dirty="0" smtClean="0">
              <a:solidFill>
                <a:srgbClr val="7030A0"/>
              </a:solidFill>
              <a:latin typeface="Arial" charset="0"/>
            </a:endParaRPr>
          </a:p>
        </p:txBody>
      </p:sp>
      <p:sp>
        <p:nvSpPr>
          <p:cNvPr id="6147" name="Rectangle 1027"/>
          <p:cNvSpPr>
            <a:spLocks noGrp="1" noChangeArrowheads="1"/>
          </p:cNvSpPr>
          <p:nvPr>
            <p:ph type="body" idx="1"/>
          </p:nvPr>
        </p:nvSpPr>
        <p:spPr>
          <a:xfrm>
            <a:off x="759540" y="1673952"/>
            <a:ext cx="7772400" cy="4114800"/>
          </a:xfrm>
        </p:spPr>
        <p:txBody>
          <a:bodyPr/>
          <a:lstStyle/>
          <a:p>
            <a:pPr eaLnBrk="1" hangingPunct="1"/>
            <a:r>
              <a:rPr lang="en-GB" altLang="id-ID" sz="2800" dirty="0" err="1" smtClean="0">
                <a:latin typeface="Arial" charset="0"/>
              </a:rPr>
              <a:t>Untuk</a:t>
            </a:r>
            <a:r>
              <a:rPr lang="en-GB" altLang="id-ID" sz="2800" dirty="0" smtClean="0">
                <a:latin typeface="Arial" charset="0"/>
              </a:rPr>
              <a:t> </a:t>
            </a:r>
            <a:r>
              <a:rPr lang="en-GB" altLang="id-ID" sz="2800" dirty="0" err="1" smtClean="0">
                <a:latin typeface="Arial" charset="0"/>
              </a:rPr>
              <a:t>mencapai</a:t>
            </a:r>
            <a:r>
              <a:rPr lang="en-GB" altLang="id-ID" sz="2800" dirty="0" smtClean="0">
                <a:latin typeface="Arial" charset="0"/>
              </a:rPr>
              <a:t> </a:t>
            </a:r>
            <a:r>
              <a:rPr lang="en-GB" altLang="id-ID" sz="2800" dirty="0" err="1" smtClean="0">
                <a:latin typeface="Arial" charset="0"/>
              </a:rPr>
              <a:t>kadar</a:t>
            </a:r>
            <a:r>
              <a:rPr lang="en-GB" altLang="id-ID" sz="2800" dirty="0" smtClean="0">
                <a:latin typeface="Arial" charset="0"/>
              </a:rPr>
              <a:t> </a:t>
            </a:r>
            <a:r>
              <a:rPr lang="en-GB" altLang="id-ID" sz="2800" dirty="0" err="1" smtClean="0">
                <a:latin typeface="Arial" charset="0"/>
              </a:rPr>
              <a:t>terapeutik</a:t>
            </a:r>
            <a:r>
              <a:rPr lang="en-GB" altLang="id-ID" sz="2800" dirty="0" smtClean="0">
                <a:latin typeface="Arial" charset="0"/>
              </a:rPr>
              <a:t> </a:t>
            </a:r>
            <a:r>
              <a:rPr lang="en-GB" altLang="id-ID" sz="2800" dirty="0" err="1" smtClean="0">
                <a:latin typeface="Arial" charset="0"/>
              </a:rPr>
              <a:t>termasuk</a:t>
            </a:r>
            <a:r>
              <a:rPr lang="en-GB" altLang="id-ID" sz="2800" dirty="0" smtClean="0">
                <a:latin typeface="Arial" charset="0"/>
              </a:rPr>
              <a:t> ART, </a:t>
            </a:r>
            <a:r>
              <a:rPr lang="en-GB" altLang="id-ID" sz="2800" dirty="0" err="1" smtClean="0">
                <a:latin typeface="Arial" charset="0"/>
              </a:rPr>
              <a:t>obat</a:t>
            </a:r>
            <a:r>
              <a:rPr lang="en-GB" altLang="id-ID" sz="2800" dirty="0" smtClean="0">
                <a:latin typeface="Arial" charset="0"/>
              </a:rPr>
              <a:t> </a:t>
            </a:r>
            <a:r>
              <a:rPr lang="en-GB" altLang="id-ID" sz="2800" dirty="0" err="1" smtClean="0">
                <a:latin typeface="Arial" charset="0"/>
              </a:rPr>
              <a:t>tersebut</a:t>
            </a:r>
            <a:r>
              <a:rPr lang="en-GB" altLang="id-ID" sz="2800" dirty="0" smtClean="0">
                <a:latin typeface="Arial" charset="0"/>
              </a:rPr>
              <a:t> </a:t>
            </a:r>
            <a:r>
              <a:rPr lang="en-GB" altLang="id-ID" sz="2800" dirty="0" err="1" smtClean="0">
                <a:latin typeface="Arial" charset="0"/>
              </a:rPr>
              <a:t>dalam</a:t>
            </a:r>
            <a:r>
              <a:rPr lang="en-GB" altLang="id-ID" sz="2800" dirty="0" smtClean="0">
                <a:latin typeface="Arial" charset="0"/>
              </a:rPr>
              <a:t> </a:t>
            </a:r>
            <a:r>
              <a:rPr lang="en-GB" altLang="id-ID" sz="2800" dirty="0" err="1" smtClean="0">
                <a:latin typeface="Arial" charset="0"/>
              </a:rPr>
              <a:t>darah</a:t>
            </a:r>
            <a:r>
              <a:rPr lang="en-GB" altLang="id-ID" sz="2800" dirty="0" smtClean="0">
                <a:latin typeface="Arial" charset="0"/>
              </a:rPr>
              <a:t> </a:t>
            </a:r>
            <a:r>
              <a:rPr lang="en-GB" altLang="id-ID" sz="2800" dirty="0" err="1" smtClean="0">
                <a:latin typeface="Arial" charset="0"/>
              </a:rPr>
              <a:t>haruslah</a:t>
            </a:r>
            <a:r>
              <a:rPr lang="en-GB" altLang="id-ID" sz="2800" dirty="0" smtClean="0">
                <a:latin typeface="Arial" charset="0"/>
              </a:rPr>
              <a:t> </a:t>
            </a:r>
            <a:r>
              <a:rPr lang="en-GB" altLang="id-ID" sz="2800" dirty="0" err="1" smtClean="0">
                <a:latin typeface="Arial" charset="0"/>
              </a:rPr>
              <a:t>mencapai</a:t>
            </a:r>
            <a:r>
              <a:rPr lang="en-GB" altLang="id-ID" sz="2800" dirty="0" smtClean="0">
                <a:latin typeface="Arial" charset="0"/>
              </a:rPr>
              <a:t> </a:t>
            </a:r>
            <a:r>
              <a:rPr lang="en-GB" altLang="id-ID" sz="2800" dirty="0" err="1" smtClean="0">
                <a:latin typeface="Arial" charset="0"/>
              </a:rPr>
              <a:t>kadar</a:t>
            </a:r>
            <a:r>
              <a:rPr lang="en-GB" altLang="id-ID" sz="2800" dirty="0" smtClean="0">
                <a:latin typeface="Arial" charset="0"/>
              </a:rPr>
              <a:t> </a:t>
            </a:r>
            <a:r>
              <a:rPr lang="en-GB" altLang="id-ID" sz="2800" dirty="0" err="1" smtClean="0">
                <a:latin typeface="Arial" charset="0"/>
              </a:rPr>
              <a:t>terapeutik</a:t>
            </a:r>
            <a:r>
              <a:rPr lang="en-GB" altLang="id-ID" sz="2800" dirty="0" smtClean="0">
                <a:latin typeface="Arial" charset="0"/>
              </a:rPr>
              <a:t> </a:t>
            </a:r>
            <a:r>
              <a:rPr lang="en-GB" altLang="id-ID" sz="2800" dirty="0" err="1" smtClean="0">
                <a:latin typeface="Arial" charset="0"/>
              </a:rPr>
              <a:t>dalam</a:t>
            </a:r>
            <a:r>
              <a:rPr lang="en-GB" altLang="id-ID" sz="2800" dirty="0" smtClean="0">
                <a:latin typeface="Arial" charset="0"/>
              </a:rPr>
              <a:t> </a:t>
            </a:r>
            <a:r>
              <a:rPr lang="en-GB" altLang="id-ID" sz="2800" dirty="0" err="1" smtClean="0">
                <a:latin typeface="Arial" charset="0"/>
              </a:rPr>
              <a:t>waktu</a:t>
            </a:r>
            <a:r>
              <a:rPr lang="en-GB" altLang="id-ID" sz="2800" dirty="0" smtClean="0">
                <a:latin typeface="Arial" charset="0"/>
              </a:rPr>
              <a:t> </a:t>
            </a:r>
            <a:r>
              <a:rPr lang="en-GB" altLang="id-ID" sz="2800" dirty="0" err="1" smtClean="0">
                <a:latin typeface="Arial" charset="0"/>
              </a:rPr>
              <a:t>tertentu</a:t>
            </a:r>
            <a:r>
              <a:rPr lang="en-GB" altLang="id-ID" sz="2800" dirty="0" smtClean="0">
                <a:latin typeface="Arial" charset="0"/>
              </a:rPr>
              <a:t>.</a:t>
            </a:r>
            <a:endParaRPr lang="id-ID" altLang="id-ID" sz="2800" dirty="0" smtClean="0">
              <a:latin typeface="Arial" charset="0"/>
            </a:endParaRPr>
          </a:p>
          <a:p>
            <a:pPr marL="0" indent="0" eaLnBrk="1" hangingPunct="1">
              <a:buNone/>
            </a:pPr>
            <a:endParaRPr lang="en-GB" altLang="id-ID" sz="2800" dirty="0" smtClean="0">
              <a:latin typeface="Arial" charset="0"/>
            </a:endParaRPr>
          </a:p>
          <a:p>
            <a:pPr eaLnBrk="1" hangingPunct="1"/>
            <a:r>
              <a:rPr lang="en-GB" altLang="id-ID" sz="2800" dirty="0" err="1" smtClean="0">
                <a:latin typeface="Arial" charset="0"/>
              </a:rPr>
              <a:t>Jika</a:t>
            </a:r>
            <a:r>
              <a:rPr lang="en-GB" altLang="id-ID" sz="2800" dirty="0" smtClean="0">
                <a:latin typeface="Arial" charset="0"/>
              </a:rPr>
              <a:t> </a:t>
            </a:r>
            <a:r>
              <a:rPr lang="en-GB" altLang="id-ID" sz="2800" dirty="0" err="1" smtClean="0">
                <a:latin typeface="Arial" charset="0"/>
              </a:rPr>
              <a:t>kadar</a:t>
            </a:r>
            <a:r>
              <a:rPr lang="en-GB" altLang="id-ID" sz="2800" dirty="0" smtClean="0">
                <a:latin typeface="Arial" charset="0"/>
              </a:rPr>
              <a:t> </a:t>
            </a:r>
            <a:r>
              <a:rPr lang="en-GB" altLang="id-ID" sz="2800" dirty="0" err="1" smtClean="0">
                <a:latin typeface="Arial" charset="0"/>
              </a:rPr>
              <a:t>terapeutik</a:t>
            </a:r>
            <a:r>
              <a:rPr lang="en-GB" altLang="id-ID" sz="2800" dirty="0" smtClean="0">
                <a:latin typeface="Arial" charset="0"/>
              </a:rPr>
              <a:t> ART </a:t>
            </a:r>
            <a:r>
              <a:rPr lang="en-GB" altLang="id-ID" sz="2800" dirty="0" err="1" smtClean="0">
                <a:latin typeface="Arial" charset="0"/>
              </a:rPr>
              <a:t>dalam</a:t>
            </a:r>
            <a:r>
              <a:rPr lang="en-GB" altLang="id-ID" sz="2800" dirty="0" smtClean="0">
                <a:latin typeface="Arial" charset="0"/>
              </a:rPr>
              <a:t> </a:t>
            </a:r>
            <a:r>
              <a:rPr lang="en-GB" altLang="id-ID" sz="2800" dirty="0" err="1" smtClean="0">
                <a:latin typeface="Arial" charset="0"/>
              </a:rPr>
              <a:t>darah</a:t>
            </a:r>
            <a:r>
              <a:rPr lang="en-GB" altLang="id-ID" sz="2800" dirty="0" smtClean="0">
                <a:latin typeface="Arial" charset="0"/>
              </a:rPr>
              <a:t> </a:t>
            </a:r>
            <a:r>
              <a:rPr lang="en-GB" altLang="id-ID" sz="2800" dirty="0" err="1" smtClean="0">
                <a:latin typeface="Arial" charset="0"/>
              </a:rPr>
              <a:t>tidak</a:t>
            </a:r>
            <a:r>
              <a:rPr lang="en-GB" altLang="id-ID" sz="2800" dirty="0" smtClean="0">
                <a:latin typeface="Arial" charset="0"/>
              </a:rPr>
              <a:t> </a:t>
            </a:r>
            <a:r>
              <a:rPr lang="en-GB" altLang="id-ID" sz="2800" dirty="0" err="1" smtClean="0">
                <a:latin typeface="Arial" charset="0"/>
              </a:rPr>
              <a:t>tercapai</a:t>
            </a:r>
            <a:r>
              <a:rPr lang="en-GB" altLang="id-ID" sz="2800" dirty="0" smtClean="0">
                <a:latin typeface="Arial" charset="0"/>
              </a:rPr>
              <a:t>, </a:t>
            </a:r>
            <a:r>
              <a:rPr lang="en-GB" altLang="id-ID" sz="2800" dirty="0" err="1" smtClean="0">
                <a:latin typeface="Arial" charset="0"/>
              </a:rPr>
              <a:t>maka</a:t>
            </a:r>
            <a:r>
              <a:rPr lang="en-GB" altLang="id-ID" sz="2800" dirty="0" smtClean="0">
                <a:latin typeface="Arial" charset="0"/>
              </a:rPr>
              <a:t> </a:t>
            </a:r>
            <a:r>
              <a:rPr lang="en-GB" altLang="id-ID" sz="2800" dirty="0" err="1" smtClean="0">
                <a:latin typeface="Arial" charset="0"/>
              </a:rPr>
              <a:t>replikasi</a:t>
            </a:r>
            <a:r>
              <a:rPr lang="en-GB" altLang="id-ID" sz="2800" dirty="0" smtClean="0">
                <a:latin typeface="Arial" charset="0"/>
              </a:rPr>
              <a:t> virus </a:t>
            </a:r>
            <a:r>
              <a:rPr lang="en-GB" altLang="id-ID" sz="2800" dirty="0" err="1" smtClean="0">
                <a:latin typeface="Arial" charset="0"/>
              </a:rPr>
              <a:t>tidak</a:t>
            </a:r>
            <a:r>
              <a:rPr lang="en-GB" altLang="id-ID" sz="2800" dirty="0" smtClean="0">
                <a:latin typeface="Arial" charset="0"/>
              </a:rPr>
              <a:t> </a:t>
            </a:r>
            <a:r>
              <a:rPr lang="en-GB" altLang="id-ID" sz="2800" dirty="0" err="1" smtClean="0">
                <a:latin typeface="Arial" charset="0"/>
              </a:rPr>
              <a:t>dapat</a:t>
            </a:r>
            <a:r>
              <a:rPr lang="en-GB" altLang="id-ID" sz="2800" dirty="0" smtClean="0">
                <a:latin typeface="Arial" charset="0"/>
              </a:rPr>
              <a:t> </a:t>
            </a:r>
            <a:r>
              <a:rPr lang="en-GB" altLang="id-ID" sz="2800" dirty="0" err="1" smtClean="0">
                <a:latin typeface="Arial" charset="0"/>
              </a:rPr>
              <a:t>ditekan</a:t>
            </a:r>
            <a:r>
              <a:rPr lang="en-GB" altLang="id-ID" sz="2800" dirty="0" smtClean="0">
                <a:latin typeface="Arial" charset="0"/>
              </a:rPr>
              <a:t> &amp; </a:t>
            </a:r>
            <a:r>
              <a:rPr lang="en-GB" altLang="id-ID" sz="2800" dirty="0" err="1" smtClean="0">
                <a:latin typeface="Arial" charset="0"/>
              </a:rPr>
              <a:t>berakibat</a:t>
            </a:r>
            <a:r>
              <a:rPr lang="en-GB" altLang="id-ID" sz="2800" dirty="0" smtClean="0">
                <a:latin typeface="Arial" charset="0"/>
              </a:rPr>
              <a:t> </a:t>
            </a:r>
            <a:r>
              <a:rPr lang="en-GB" altLang="id-ID" sz="2800" dirty="0" err="1" smtClean="0">
                <a:latin typeface="Arial" charset="0"/>
              </a:rPr>
              <a:t>pada</a:t>
            </a:r>
            <a:r>
              <a:rPr lang="en-GB" altLang="id-ID" sz="2800" dirty="0" smtClean="0">
                <a:latin typeface="Arial" charset="0"/>
              </a:rPr>
              <a:t> </a:t>
            </a:r>
            <a:r>
              <a:rPr lang="en-GB" altLang="id-ID" sz="2800" dirty="0" err="1" smtClean="0">
                <a:latin typeface="Arial" charset="0"/>
              </a:rPr>
              <a:t>kegagalan</a:t>
            </a:r>
            <a:r>
              <a:rPr lang="en-GB" altLang="id-ID" sz="2800" dirty="0" smtClean="0">
                <a:latin typeface="Arial" charset="0"/>
              </a:rPr>
              <a:t> </a:t>
            </a:r>
            <a:r>
              <a:rPr lang="en-GB" altLang="id-ID" sz="2800" dirty="0" err="1" smtClean="0">
                <a:latin typeface="Arial" charset="0"/>
              </a:rPr>
              <a:t>terapi</a:t>
            </a:r>
            <a:r>
              <a:rPr lang="en-GB" altLang="id-ID" sz="2800" dirty="0" smtClean="0">
                <a:latin typeface="Arial" charset="0"/>
              </a:rPr>
              <a:t>.</a:t>
            </a:r>
            <a:endParaRPr lang="en-US" altLang="id-ID" sz="2800" dirty="0" smtClean="0">
              <a:latin typeface="Arial" charset="0"/>
            </a:endParaRPr>
          </a:p>
        </p:txBody>
      </p:sp>
    </p:spTree>
    <p:extLst>
      <p:ext uri="{BB962C8B-B14F-4D97-AF65-F5344CB8AC3E}">
        <p14:creationId xmlns:p14="http://schemas.microsoft.com/office/powerpoint/2010/main" val="2623163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Factors Affecting the Concentration of a Drug at its Site of A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600"/>
            <a:ext cx="784860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451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Pharmacokinetics / Pharmacodynam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428625"/>
            <a:ext cx="80010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059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39752" y="196656"/>
            <a:ext cx="7772400" cy="762000"/>
          </a:xfrm>
        </p:spPr>
        <p:txBody>
          <a:bodyPr/>
          <a:lstStyle/>
          <a:p>
            <a:pPr eaLnBrk="1" hangingPunct="1"/>
            <a:r>
              <a:rPr lang="en-US" altLang="id-ID" b="1" dirty="0" err="1" smtClean="0">
                <a:solidFill>
                  <a:srgbClr val="7030A0"/>
                </a:solidFill>
                <a:latin typeface="Arial" charset="0"/>
              </a:rPr>
              <a:t>Apa</a:t>
            </a:r>
            <a:r>
              <a:rPr lang="en-US" altLang="id-ID" b="1" dirty="0" smtClean="0">
                <a:solidFill>
                  <a:srgbClr val="7030A0"/>
                </a:solidFill>
                <a:latin typeface="Arial" charset="0"/>
              </a:rPr>
              <a:t> </a:t>
            </a:r>
            <a:r>
              <a:rPr lang="en-US" altLang="id-ID" b="1" dirty="0" err="1" smtClean="0">
                <a:solidFill>
                  <a:srgbClr val="7030A0"/>
                </a:solidFill>
                <a:latin typeface="Arial" charset="0"/>
              </a:rPr>
              <a:t>itu</a:t>
            </a:r>
            <a:r>
              <a:rPr lang="en-US" altLang="id-ID" b="1" dirty="0" smtClean="0">
                <a:solidFill>
                  <a:srgbClr val="7030A0"/>
                </a:solidFill>
                <a:latin typeface="Arial" charset="0"/>
              </a:rPr>
              <a:t> </a:t>
            </a:r>
            <a:r>
              <a:rPr lang="en-US" altLang="id-ID" b="1" dirty="0" err="1" smtClean="0">
                <a:solidFill>
                  <a:srgbClr val="7030A0"/>
                </a:solidFill>
                <a:latin typeface="Arial" charset="0"/>
              </a:rPr>
              <a:t>interaksi</a:t>
            </a:r>
            <a:r>
              <a:rPr lang="en-US" altLang="id-ID" b="1" dirty="0" smtClean="0">
                <a:solidFill>
                  <a:srgbClr val="7030A0"/>
                </a:solidFill>
                <a:latin typeface="Arial" charset="0"/>
              </a:rPr>
              <a:t> </a:t>
            </a:r>
            <a:r>
              <a:rPr lang="en-US" altLang="id-ID" b="1" dirty="0" err="1" smtClean="0">
                <a:solidFill>
                  <a:srgbClr val="7030A0"/>
                </a:solidFill>
                <a:latin typeface="Arial" charset="0"/>
              </a:rPr>
              <a:t>obat</a:t>
            </a:r>
            <a:r>
              <a:rPr lang="en-US" altLang="id-ID" b="1" dirty="0" smtClean="0">
                <a:solidFill>
                  <a:srgbClr val="7030A0"/>
                </a:solidFill>
                <a:latin typeface="Arial" charset="0"/>
              </a:rPr>
              <a:t>?</a:t>
            </a:r>
            <a:endParaRPr lang="nl-NL" altLang="id-ID" b="1" dirty="0" smtClean="0">
              <a:solidFill>
                <a:srgbClr val="7030A0"/>
              </a:solidFill>
              <a:latin typeface="Arial" charset="0"/>
            </a:endParaRPr>
          </a:p>
        </p:txBody>
      </p:sp>
      <p:sp>
        <p:nvSpPr>
          <p:cNvPr id="186371" name="Rectangle 3"/>
          <p:cNvSpPr>
            <a:spLocks noGrp="1" noChangeArrowheads="1"/>
          </p:cNvSpPr>
          <p:nvPr>
            <p:ph type="body" idx="1"/>
          </p:nvPr>
        </p:nvSpPr>
        <p:spPr>
          <a:xfrm>
            <a:off x="685800" y="1725560"/>
            <a:ext cx="8153400" cy="3837039"/>
          </a:xfrm>
        </p:spPr>
        <p:txBody>
          <a:bodyPr/>
          <a:lstStyle/>
          <a:p>
            <a:pPr eaLnBrk="1" hangingPunct="1"/>
            <a:r>
              <a:rPr lang="en-US" altLang="id-ID" sz="2800" dirty="0" err="1" smtClean="0">
                <a:latin typeface="Arial" charset="0"/>
              </a:rPr>
              <a:t>Interaksi</a:t>
            </a:r>
            <a:r>
              <a:rPr lang="en-US" altLang="id-ID" sz="2800" dirty="0" smtClean="0">
                <a:latin typeface="Arial" charset="0"/>
              </a:rPr>
              <a:t> </a:t>
            </a:r>
            <a:r>
              <a:rPr lang="en-US" altLang="id-ID" sz="2800" dirty="0" err="1" smtClean="0">
                <a:latin typeface="Arial" charset="0"/>
              </a:rPr>
              <a:t>farmakologis</a:t>
            </a:r>
            <a:r>
              <a:rPr lang="en-US" altLang="id-ID" sz="2800" dirty="0" smtClean="0">
                <a:latin typeface="Arial" charset="0"/>
              </a:rPr>
              <a:t> </a:t>
            </a:r>
          </a:p>
          <a:p>
            <a:pPr lvl="1" eaLnBrk="1" hangingPunct="1"/>
            <a:r>
              <a:rPr lang="en-US" altLang="id-ID" dirty="0" smtClean="0">
                <a:latin typeface="Arial" charset="0"/>
              </a:rPr>
              <a:t>Me</a:t>
            </a:r>
            <a:r>
              <a:rPr lang="id-ID" altLang="id-ID" dirty="0" smtClean="0">
                <a:latin typeface="Arial" charset="0"/>
              </a:rPr>
              <a:t>ng</a:t>
            </a:r>
            <a:r>
              <a:rPr lang="en-US" altLang="id-ID" dirty="0" err="1" smtClean="0">
                <a:latin typeface="Arial" charset="0"/>
              </a:rPr>
              <a:t>ubah</a:t>
            </a:r>
            <a:r>
              <a:rPr lang="en-US" altLang="id-ID" dirty="0" smtClean="0">
                <a:latin typeface="Arial" charset="0"/>
              </a:rPr>
              <a:t> </a:t>
            </a:r>
            <a:r>
              <a:rPr lang="en-US" altLang="id-ID" dirty="0" err="1" smtClean="0">
                <a:latin typeface="Arial" charset="0"/>
              </a:rPr>
              <a:t>konsentrasi</a:t>
            </a:r>
            <a:r>
              <a:rPr lang="en-US" altLang="id-ID" dirty="0" smtClean="0">
                <a:latin typeface="Arial" charset="0"/>
              </a:rPr>
              <a:t> </a:t>
            </a:r>
            <a:r>
              <a:rPr lang="en-US" altLang="id-ID" dirty="0" err="1" smtClean="0">
                <a:latin typeface="Arial" charset="0"/>
              </a:rPr>
              <a:t>obat</a:t>
            </a:r>
            <a:r>
              <a:rPr lang="en-US" altLang="id-ID" dirty="0" smtClean="0">
                <a:latin typeface="Arial" charset="0"/>
              </a:rPr>
              <a:t> </a:t>
            </a:r>
            <a:r>
              <a:rPr lang="en-US" altLang="id-ID" dirty="0" err="1" smtClean="0">
                <a:latin typeface="Arial" charset="0"/>
              </a:rPr>
              <a:t>dalam</a:t>
            </a:r>
            <a:r>
              <a:rPr lang="en-US" altLang="id-ID" dirty="0" smtClean="0">
                <a:latin typeface="Arial" charset="0"/>
              </a:rPr>
              <a:t> </a:t>
            </a:r>
            <a:r>
              <a:rPr lang="en-US" altLang="id-ID" dirty="0" err="1" smtClean="0">
                <a:latin typeface="Arial" charset="0"/>
              </a:rPr>
              <a:t>darah</a:t>
            </a:r>
            <a:endParaRPr lang="en-US" altLang="id-ID" dirty="0" smtClean="0">
              <a:latin typeface="Arial" charset="0"/>
            </a:endParaRPr>
          </a:p>
          <a:p>
            <a:pPr lvl="1" eaLnBrk="1" hangingPunct="1">
              <a:buFontTx/>
              <a:buNone/>
            </a:pP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bila</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konsentrasi</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obat</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meningkat</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dapat</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menyebabkan</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toksisitas</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berlebihan</a:t>
            </a:r>
            <a:endParaRPr lang="en-US" altLang="id-ID" dirty="0" smtClean="0">
              <a:latin typeface="Arial" charset="0"/>
              <a:cs typeface="Times New Roman" pitchFamily="18" charset="0"/>
            </a:endParaRPr>
          </a:p>
          <a:p>
            <a:pPr lvl="1" eaLnBrk="1" hangingPunct="1">
              <a:buFontTx/>
              <a:buNone/>
            </a:pP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bila</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konsentrasi</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obat</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menurun</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dapat</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menyebabkan</a:t>
            </a:r>
            <a:r>
              <a:rPr lang="en-US" altLang="id-ID" dirty="0" smtClean="0">
                <a:latin typeface="Arial" charset="0"/>
                <a:cs typeface="Times New Roman" pitchFamily="18" charset="0"/>
              </a:rPr>
              <a:t> </a:t>
            </a:r>
            <a:r>
              <a:rPr lang="en-US" altLang="id-ID" dirty="0" err="1" smtClean="0">
                <a:latin typeface="Arial" charset="0"/>
                <a:cs typeface="Times New Roman" pitchFamily="18" charset="0"/>
              </a:rPr>
              <a:t>resistensi</a:t>
            </a:r>
            <a:endParaRPr lang="en-US" altLang="id-ID" dirty="0" smtClean="0">
              <a:latin typeface="Arial" charset="0"/>
              <a:cs typeface="Times New Roman" pitchFamily="18" charset="0"/>
            </a:endParaRPr>
          </a:p>
          <a:p>
            <a:pPr lvl="1" eaLnBrk="1" hangingPunct="1"/>
            <a:endParaRPr lang="en-US" altLang="id-ID" dirty="0" smtClean="0">
              <a:latin typeface="Arial" charset="0"/>
            </a:endParaRPr>
          </a:p>
        </p:txBody>
      </p:sp>
      <p:sp>
        <p:nvSpPr>
          <p:cNvPr id="186372" name="Oval 4"/>
          <p:cNvSpPr>
            <a:spLocks noChangeArrowheads="1"/>
          </p:cNvSpPr>
          <p:nvPr/>
        </p:nvSpPr>
        <p:spPr bwMode="auto">
          <a:xfrm>
            <a:off x="860316" y="5562600"/>
            <a:ext cx="3352800" cy="8382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nl-BE" altLang="id-ID" sz="2400">
                <a:solidFill>
                  <a:schemeClr val="bg2"/>
                </a:solidFill>
                <a:latin typeface="Arial" charset="0"/>
              </a:rPr>
              <a:t>TOKSISITAS ME </a:t>
            </a:r>
            <a:r>
              <a:rPr lang="en-US" altLang="id-ID" sz="2400">
                <a:solidFill>
                  <a:schemeClr val="bg2"/>
                </a:solidFill>
                <a:latin typeface="Arial" charset="0"/>
                <a:cs typeface="Times New Roman" pitchFamily="18" charset="0"/>
              </a:rPr>
              <a:t>↑</a:t>
            </a:r>
          </a:p>
        </p:txBody>
      </p:sp>
      <p:sp>
        <p:nvSpPr>
          <p:cNvPr id="186373" name="Oval 5"/>
          <p:cNvSpPr>
            <a:spLocks noChangeArrowheads="1"/>
          </p:cNvSpPr>
          <p:nvPr/>
        </p:nvSpPr>
        <p:spPr bwMode="auto">
          <a:xfrm>
            <a:off x="4898916" y="5562600"/>
            <a:ext cx="3962400" cy="7620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nl-BE" altLang="id-ID" sz="2400">
                <a:solidFill>
                  <a:schemeClr val="bg2"/>
                </a:solidFill>
                <a:latin typeface="Arial" charset="0"/>
              </a:rPr>
              <a:t>RESISTENSI</a:t>
            </a:r>
            <a:endParaRPr lang="en-GB" altLang="id-ID" sz="2400">
              <a:solidFill>
                <a:schemeClr val="bg2"/>
              </a:solidFill>
              <a:latin typeface="Arial" charset="0"/>
            </a:endParaRPr>
          </a:p>
        </p:txBody>
      </p:sp>
    </p:spTree>
    <p:extLst>
      <p:ext uri="{BB962C8B-B14F-4D97-AF65-F5344CB8AC3E}">
        <p14:creationId xmlns:p14="http://schemas.microsoft.com/office/powerpoint/2010/main" val="180733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3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63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63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637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6372"/>
                                        </p:tgtEl>
                                        <p:attrNameLst>
                                          <p:attrName>style.visibility</p:attrName>
                                        </p:attrNameLst>
                                      </p:cBhvr>
                                      <p:to>
                                        <p:strVal val="visible"/>
                                      </p:to>
                                    </p:set>
                                    <p:anim calcmode="lin" valueType="num">
                                      <p:cBhvr additive="base">
                                        <p:cTn id="17" dur="500" fill="hold"/>
                                        <p:tgtEl>
                                          <p:spTgt spid="186372"/>
                                        </p:tgtEl>
                                        <p:attrNameLst>
                                          <p:attrName>ppt_x</p:attrName>
                                        </p:attrNameLst>
                                      </p:cBhvr>
                                      <p:tavLst>
                                        <p:tav tm="0">
                                          <p:val>
                                            <p:strVal val="#ppt_x"/>
                                          </p:val>
                                        </p:tav>
                                        <p:tav tm="100000">
                                          <p:val>
                                            <p:strVal val="#ppt_x"/>
                                          </p:val>
                                        </p:tav>
                                      </p:tavLst>
                                    </p:anim>
                                    <p:anim calcmode="lin" valueType="num">
                                      <p:cBhvr additive="base">
                                        <p:cTn id="18" dur="500" fill="hold"/>
                                        <p:tgtEl>
                                          <p:spTgt spid="18637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6373"/>
                                        </p:tgtEl>
                                        <p:attrNameLst>
                                          <p:attrName>style.visibility</p:attrName>
                                        </p:attrNameLst>
                                      </p:cBhvr>
                                      <p:to>
                                        <p:strVal val="visible"/>
                                      </p:to>
                                    </p:set>
                                    <p:anim calcmode="lin" valueType="num">
                                      <p:cBhvr additive="base">
                                        <p:cTn id="23" dur="500" fill="hold"/>
                                        <p:tgtEl>
                                          <p:spTgt spid="186373"/>
                                        </p:tgtEl>
                                        <p:attrNameLst>
                                          <p:attrName>ppt_x</p:attrName>
                                        </p:attrNameLst>
                                      </p:cBhvr>
                                      <p:tavLst>
                                        <p:tav tm="0">
                                          <p:val>
                                            <p:strVal val="#ppt_x"/>
                                          </p:val>
                                        </p:tav>
                                        <p:tav tm="100000">
                                          <p:val>
                                            <p:strVal val="#ppt_x"/>
                                          </p:val>
                                        </p:tav>
                                      </p:tavLst>
                                    </p:anim>
                                    <p:anim calcmode="lin" valueType="num">
                                      <p:cBhvr additive="base">
                                        <p:cTn id="24" dur="500" fill="hold"/>
                                        <p:tgtEl>
                                          <p:spTgt spid="1863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build="p"/>
      <p:bldP spid="186372" grpId="0" animBg="1"/>
      <p:bldP spid="18637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9"/>
          <p:cNvGrpSpPr>
            <a:grpSpLocks/>
          </p:cNvGrpSpPr>
          <p:nvPr/>
        </p:nvGrpSpPr>
        <p:grpSpPr bwMode="auto">
          <a:xfrm>
            <a:off x="1759968" y="838200"/>
            <a:ext cx="6781800" cy="5737225"/>
            <a:chOff x="960" y="514"/>
            <a:chExt cx="4272" cy="3614"/>
          </a:xfrm>
        </p:grpSpPr>
        <p:sp>
          <p:nvSpPr>
            <p:cNvPr id="10251" name="Arc 12"/>
            <p:cNvSpPr>
              <a:spLocks/>
            </p:cNvSpPr>
            <p:nvPr/>
          </p:nvSpPr>
          <p:spPr bwMode="auto">
            <a:xfrm rot="-2550416">
              <a:off x="2181" y="514"/>
              <a:ext cx="1432" cy="2524"/>
            </a:xfrm>
            <a:custGeom>
              <a:avLst/>
              <a:gdLst>
                <a:gd name="T0" fmla="*/ 11 w 26451"/>
                <a:gd name="T1" fmla="*/ 0 h 43200"/>
                <a:gd name="T2" fmla="*/ 0 w 26451"/>
                <a:gd name="T3" fmla="*/ 146 h 43200"/>
                <a:gd name="T4" fmla="*/ 14 w 26451"/>
                <a:gd name="T5" fmla="*/ 74 h 43200"/>
                <a:gd name="T6" fmla="*/ 0 60000 65536"/>
                <a:gd name="T7" fmla="*/ 0 60000 65536"/>
                <a:gd name="T8" fmla="*/ 0 60000 65536"/>
              </a:gdLst>
              <a:ahLst/>
              <a:cxnLst>
                <a:cxn ang="T6">
                  <a:pos x="T0" y="T1"/>
                </a:cxn>
                <a:cxn ang="T7">
                  <a:pos x="T2" y="T3"/>
                </a:cxn>
                <a:cxn ang="T8">
                  <a:pos x="T4" y="T5"/>
                </a:cxn>
              </a:cxnLst>
              <a:rect l="0" t="0" r="r" b="b"/>
              <a:pathLst>
                <a:path w="26451" h="43200" fill="none" extrusionOk="0">
                  <a:moveTo>
                    <a:pt x="3733" y="28"/>
                  </a:moveTo>
                  <a:cubicBezTo>
                    <a:pt x="4106" y="9"/>
                    <a:pt x="4478" y="-1"/>
                    <a:pt x="4851" y="0"/>
                  </a:cubicBezTo>
                  <a:cubicBezTo>
                    <a:pt x="16780" y="0"/>
                    <a:pt x="26451" y="9670"/>
                    <a:pt x="26451" y="21600"/>
                  </a:cubicBezTo>
                  <a:cubicBezTo>
                    <a:pt x="26451" y="33529"/>
                    <a:pt x="16780" y="43200"/>
                    <a:pt x="4851" y="43200"/>
                  </a:cubicBezTo>
                  <a:cubicBezTo>
                    <a:pt x="3218" y="43200"/>
                    <a:pt x="1590" y="43014"/>
                    <a:pt x="-1" y="42648"/>
                  </a:cubicBezTo>
                </a:path>
                <a:path w="26451" h="43200" stroke="0" extrusionOk="0">
                  <a:moveTo>
                    <a:pt x="3733" y="28"/>
                  </a:moveTo>
                  <a:cubicBezTo>
                    <a:pt x="4106" y="9"/>
                    <a:pt x="4478" y="-1"/>
                    <a:pt x="4851" y="0"/>
                  </a:cubicBezTo>
                  <a:cubicBezTo>
                    <a:pt x="16780" y="0"/>
                    <a:pt x="26451" y="9670"/>
                    <a:pt x="26451" y="21600"/>
                  </a:cubicBezTo>
                  <a:cubicBezTo>
                    <a:pt x="26451" y="33529"/>
                    <a:pt x="16780" y="43200"/>
                    <a:pt x="4851" y="43200"/>
                  </a:cubicBezTo>
                  <a:cubicBezTo>
                    <a:pt x="3218" y="43200"/>
                    <a:pt x="1590" y="43014"/>
                    <a:pt x="-1" y="42648"/>
                  </a:cubicBezTo>
                  <a:lnTo>
                    <a:pt x="4851" y="21600"/>
                  </a:lnTo>
                  <a:lnTo>
                    <a:pt x="3733" y="28"/>
                  </a:lnTo>
                  <a:close/>
                </a:path>
              </a:pathLst>
            </a:custGeom>
            <a:noFill/>
            <a:ln w="42926">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d-ID"/>
            </a:p>
          </p:txBody>
        </p:sp>
        <p:sp>
          <p:nvSpPr>
            <p:cNvPr id="10252" name="Rectangle 14"/>
            <p:cNvSpPr>
              <a:spLocks noChangeArrowheads="1"/>
            </p:cNvSpPr>
            <p:nvPr/>
          </p:nvSpPr>
          <p:spPr bwMode="auto">
            <a:xfrm>
              <a:off x="2064" y="3216"/>
              <a:ext cx="316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id-ID" sz="1800"/>
                <a:t>“All drugs known to humans are poisons, only the amount or dose determine the effects.”</a:t>
              </a:r>
            </a:p>
          </p:txBody>
        </p:sp>
        <p:sp>
          <p:nvSpPr>
            <p:cNvPr id="10253" name="Rectangle 15"/>
            <p:cNvSpPr>
              <a:spLocks noChangeArrowheads="1"/>
            </p:cNvSpPr>
            <p:nvPr/>
          </p:nvSpPr>
          <p:spPr bwMode="auto">
            <a:xfrm>
              <a:off x="2160" y="3648"/>
              <a:ext cx="11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id-ID" sz="1400">
                  <a:latin typeface="Times" charset="0"/>
                </a:rPr>
                <a:t>Paracelsus, 1490 - 1541</a:t>
              </a:r>
            </a:p>
          </p:txBody>
        </p:sp>
        <p:pic>
          <p:nvPicPr>
            <p:cNvPr id="10254" name="Picture 16" descr="paracelsus"/>
            <p:cNvPicPr>
              <a:picLocks noChangeAspect="1" noChangeArrowheads="1"/>
            </p:cNvPicPr>
            <p:nvPr/>
          </p:nvPicPr>
          <p:blipFill>
            <a:blip r:embed="rId2">
              <a:lum bright="-10000" contrast="14000"/>
              <a:extLst>
                <a:ext uri="{28A0092B-C50C-407E-A947-70E740481C1C}">
                  <a14:useLocalDpi xmlns:a14="http://schemas.microsoft.com/office/drawing/2010/main" val="0"/>
                </a:ext>
              </a:extLst>
            </a:blip>
            <a:srcRect b="3159"/>
            <a:stretch>
              <a:fillRect/>
            </a:stretch>
          </p:blipFill>
          <p:spPr bwMode="auto">
            <a:xfrm>
              <a:off x="960" y="2832"/>
              <a:ext cx="1081" cy="1296"/>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43" name="Rectangle 2"/>
          <p:cNvSpPr>
            <a:spLocks noGrp="1" noChangeArrowheads="1"/>
          </p:cNvSpPr>
          <p:nvPr>
            <p:ph type="title"/>
          </p:nvPr>
        </p:nvSpPr>
        <p:spPr>
          <a:xfrm>
            <a:off x="988128" y="157320"/>
            <a:ext cx="7685088" cy="758825"/>
          </a:xfrm>
        </p:spPr>
        <p:txBody>
          <a:bodyPr>
            <a:normAutofit fontScale="90000"/>
          </a:bodyPr>
          <a:lstStyle/>
          <a:p>
            <a:r>
              <a:rPr lang="id-ID" altLang="id-ID" b="1" dirty="0" smtClean="0">
                <a:solidFill>
                  <a:srgbClr val="7030A0"/>
                </a:solidFill>
              </a:rPr>
              <a:t>K</a:t>
            </a:r>
            <a:r>
              <a:rPr lang="en-US" altLang="id-ID" b="1" dirty="0" err="1" smtClean="0">
                <a:solidFill>
                  <a:srgbClr val="7030A0"/>
                </a:solidFill>
              </a:rPr>
              <a:t>lasifi</a:t>
            </a:r>
            <a:r>
              <a:rPr lang="id-ID" altLang="id-ID" b="1" dirty="0" smtClean="0">
                <a:solidFill>
                  <a:srgbClr val="7030A0"/>
                </a:solidFill>
              </a:rPr>
              <a:t>k</a:t>
            </a:r>
            <a:r>
              <a:rPr lang="en-US" altLang="id-ID" b="1" dirty="0" smtClean="0">
                <a:solidFill>
                  <a:srgbClr val="7030A0"/>
                </a:solidFill>
              </a:rPr>
              <a:t>a</a:t>
            </a:r>
            <a:r>
              <a:rPr lang="id-ID" altLang="id-ID" b="1" dirty="0" smtClean="0">
                <a:solidFill>
                  <a:srgbClr val="7030A0"/>
                </a:solidFill>
              </a:rPr>
              <a:t>s</a:t>
            </a:r>
            <a:r>
              <a:rPr lang="en-US" altLang="id-ID" b="1" dirty="0" err="1" smtClean="0">
                <a:solidFill>
                  <a:srgbClr val="7030A0"/>
                </a:solidFill>
              </a:rPr>
              <a:t>i</a:t>
            </a:r>
            <a:r>
              <a:rPr lang="en-US" altLang="id-ID" b="1" dirty="0" smtClean="0">
                <a:solidFill>
                  <a:srgbClr val="7030A0"/>
                </a:solidFill>
              </a:rPr>
              <a:t> </a:t>
            </a:r>
            <a:r>
              <a:rPr lang="id-ID" altLang="id-ID" b="1" dirty="0" smtClean="0">
                <a:solidFill>
                  <a:srgbClr val="7030A0"/>
                </a:solidFill>
              </a:rPr>
              <a:t>Interaksi Obat</a:t>
            </a:r>
            <a:endParaRPr lang="en-US" altLang="id-ID" b="1" dirty="0" smtClean="0">
              <a:solidFill>
                <a:srgbClr val="7030A0"/>
              </a:solidFill>
            </a:endParaRPr>
          </a:p>
        </p:txBody>
      </p:sp>
      <p:grpSp>
        <p:nvGrpSpPr>
          <p:cNvPr id="11" name="Group 17"/>
          <p:cNvGrpSpPr>
            <a:grpSpLocks/>
          </p:cNvGrpSpPr>
          <p:nvPr/>
        </p:nvGrpSpPr>
        <p:grpSpPr bwMode="auto">
          <a:xfrm>
            <a:off x="641544" y="1919748"/>
            <a:ext cx="3581400" cy="2149475"/>
            <a:chOff x="144" y="1200"/>
            <a:chExt cx="2256" cy="1354"/>
          </a:xfrm>
        </p:grpSpPr>
        <p:sp>
          <p:nvSpPr>
            <p:cNvPr id="10248" name="AutoShape 9"/>
            <p:cNvSpPr>
              <a:spLocks noChangeArrowheads="1"/>
            </p:cNvSpPr>
            <p:nvPr/>
          </p:nvSpPr>
          <p:spPr bwMode="auto">
            <a:xfrm>
              <a:off x="192" y="1200"/>
              <a:ext cx="2112" cy="1104"/>
            </a:xfrm>
            <a:prstGeom prst="roundRect">
              <a:avLst>
                <a:gd name="adj" fmla="val 16667"/>
              </a:avLst>
            </a:prstGeom>
            <a:solidFill>
              <a:srgbClr val="00004E"/>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id-ID" altLang="id-ID" sz="2400">
                <a:latin typeface="Arial" charset="0"/>
              </a:endParaRPr>
            </a:p>
          </p:txBody>
        </p:sp>
        <p:sp>
          <p:nvSpPr>
            <p:cNvPr id="10249" name="Text Box 6"/>
            <p:cNvSpPr txBox="1">
              <a:spLocks noChangeArrowheads="1"/>
            </p:cNvSpPr>
            <p:nvPr/>
          </p:nvSpPr>
          <p:spPr bwMode="auto">
            <a:xfrm>
              <a:off x="240" y="1248"/>
              <a:ext cx="1920"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id-ID" altLang="id-ID" sz="2400" b="1" u="sng" dirty="0" smtClean="0">
                  <a:solidFill>
                    <a:schemeClr val="tx2">
                      <a:lumMod val="40000"/>
                      <a:lumOff val="60000"/>
                    </a:schemeClr>
                  </a:solidFill>
                  <a:latin typeface="Arial" charset="0"/>
                </a:rPr>
                <a:t>F</a:t>
              </a:r>
              <a:r>
                <a:rPr lang="en-US" altLang="id-ID" sz="2400" b="1" u="sng" dirty="0" err="1" smtClean="0">
                  <a:solidFill>
                    <a:schemeClr val="tx2">
                      <a:lumMod val="40000"/>
                      <a:lumOff val="60000"/>
                    </a:schemeClr>
                  </a:solidFill>
                  <a:latin typeface="Arial" charset="0"/>
                </a:rPr>
                <a:t>arma</a:t>
              </a:r>
              <a:r>
                <a:rPr lang="id-ID" altLang="id-ID" sz="2400" b="1" u="sng" dirty="0" smtClean="0">
                  <a:solidFill>
                    <a:schemeClr val="tx2">
                      <a:lumMod val="40000"/>
                      <a:lumOff val="60000"/>
                    </a:schemeClr>
                  </a:solidFill>
                  <a:latin typeface="Arial" charset="0"/>
                </a:rPr>
                <a:t>k</a:t>
              </a:r>
              <a:r>
                <a:rPr lang="en-US" altLang="id-ID" sz="2400" b="1" u="sng" dirty="0" err="1" smtClean="0">
                  <a:solidFill>
                    <a:schemeClr val="tx2">
                      <a:lumMod val="40000"/>
                      <a:lumOff val="60000"/>
                    </a:schemeClr>
                  </a:solidFill>
                  <a:latin typeface="Arial" charset="0"/>
                </a:rPr>
                <a:t>okineti</a:t>
              </a:r>
              <a:r>
                <a:rPr lang="id-ID" altLang="id-ID" sz="2400" b="1" u="sng" dirty="0" smtClean="0">
                  <a:solidFill>
                    <a:schemeClr val="tx2">
                      <a:lumMod val="40000"/>
                      <a:lumOff val="60000"/>
                    </a:schemeClr>
                  </a:solidFill>
                  <a:latin typeface="Arial" charset="0"/>
                </a:rPr>
                <a:t>k</a:t>
              </a:r>
              <a:endParaRPr lang="en-US" altLang="id-ID" sz="2400" b="1" u="sng" dirty="0">
                <a:solidFill>
                  <a:schemeClr val="tx2">
                    <a:lumMod val="40000"/>
                    <a:lumOff val="60000"/>
                  </a:schemeClr>
                </a:solidFill>
                <a:latin typeface="Arial" charset="0"/>
              </a:endParaRPr>
            </a:p>
            <a:p>
              <a:pPr algn="ctr" eaLnBrk="1" hangingPunct="1">
                <a:spcBef>
                  <a:spcPct val="0"/>
                </a:spcBef>
                <a:buFontTx/>
                <a:buNone/>
              </a:pPr>
              <a:endParaRPr lang="en-US" altLang="id-ID" sz="2400" b="1" u="sng" dirty="0">
                <a:solidFill>
                  <a:schemeClr val="hlink"/>
                </a:solidFill>
                <a:latin typeface="Arial" charset="0"/>
              </a:endParaRPr>
            </a:p>
            <a:p>
              <a:pPr algn="ctr" eaLnBrk="1" hangingPunct="1">
                <a:spcBef>
                  <a:spcPct val="0"/>
                </a:spcBef>
                <a:buFontTx/>
                <a:buNone/>
              </a:pPr>
              <a:endParaRPr lang="en-US" altLang="id-ID" sz="2400" b="1" u="sng" dirty="0">
                <a:solidFill>
                  <a:schemeClr val="hlink"/>
                </a:solidFill>
                <a:latin typeface="Arial" charset="0"/>
              </a:endParaRPr>
            </a:p>
          </p:txBody>
        </p:sp>
        <p:sp>
          <p:nvSpPr>
            <p:cNvPr id="10250" name="Text Box 7"/>
            <p:cNvSpPr txBox="1">
              <a:spLocks noChangeArrowheads="1"/>
            </p:cNvSpPr>
            <p:nvPr/>
          </p:nvSpPr>
          <p:spPr bwMode="auto">
            <a:xfrm>
              <a:off x="144" y="1536"/>
              <a:ext cx="2256"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2000" dirty="0">
                  <a:solidFill>
                    <a:schemeClr val="bg1"/>
                  </a:solidFill>
                  <a:latin typeface="Arial" charset="0"/>
                </a:rPr>
                <a:t>∆ </a:t>
              </a:r>
              <a:r>
                <a:rPr lang="id-ID" altLang="id-ID" sz="2000" dirty="0" smtClean="0">
                  <a:solidFill>
                    <a:schemeClr val="bg1"/>
                  </a:solidFill>
                  <a:latin typeface="Arial" charset="0"/>
                </a:rPr>
                <a:t>pd</a:t>
              </a:r>
              <a:r>
                <a:rPr lang="en-US" altLang="id-ID" sz="2000" dirty="0" smtClean="0">
                  <a:solidFill>
                    <a:schemeClr val="bg1"/>
                  </a:solidFill>
                  <a:latin typeface="Arial" charset="0"/>
                </a:rPr>
                <a:t> </a:t>
              </a:r>
              <a:r>
                <a:rPr lang="en-US" altLang="id-ID" sz="2000" dirty="0" err="1" smtClean="0">
                  <a:solidFill>
                    <a:schemeClr val="bg1"/>
                  </a:solidFill>
                  <a:latin typeface="Arial" charset="0"/>
                </a:rPr>
                <a:t>absorp</a:t>
              </a:r>
              <a:r>
                <a:rPr lang="id-ID" altLang="id-ID" sz="2000" dirty="0" smtClean="0">
                  <a:solidFill>
                    <a:schemeClr val="bg1"/>
                  </a:solidFill>
                  <a:latin typeface="Arial" charset="0"/>
                </a:rPr>
                <a:t>s</a:t>
              </a:r>
              <a:r>
                <a:rPr lang="en-US" altLang="id-ID" sz="2000" dirty="0" err="1" smtClean="0">
                  <a:solidFill>
                    <a:schemeClr val="bg1"/>
                  </a:solidFill>
                  <a:latin typeface="Arial" charset="0"/>
                </a:rPr>
                <a:t>i</a:t>
              </a:r>
              <a:r>
                <a:rPr lang="en-US" altLang="id-ID" sz="2000" dirty="0" smtClean="0">
                  <a:solidFill>
                    <a:schemeClr val="bg1"/>
                  </a:solidFill>
                  <a:latin typeface="Arial" charset="0"/>
                </a:rPr>
                <a:t>, </a:t>
              </a:r>
              <a:r>
                <a:rPr lang="en-US" altLang="id-ID" sz="2000" dirty="0" err="1" smtClean="0">
                  <a:solidFill>
                    <a:schemeClr val="bg1"/>
                  </a:solidFill>
                  <a:latin typeface="Arial" charset="0"/>
                </a:rPr>
                <a:t>distribu</a:t>
              </a:r>
              <a:r>
                <a:rPr lang="id-ID" altLang="id-ID" sz="2000" dirty="0" smtClean="0">
                  <a:solidFill>
                    <a:schemeClr val="bg1"/>
                  </a:solidFill>
                  <a:latin typeface="Arial" charset="0"/>
                </a:rPr>
                <a:t>s</a:t>
              </a:r>
              <a:r>
                <a:rPr lang="en-US" altLang="id-ID" sz="2000" dirty="0" err="1" smtClean="0">
                  <a:solidFill>
                    <a:schemeClr val="bg1"/>
                  </a:solidFill>
                  <a:latin typeface="Arial" charset="0"/>
                </a:rPr>
                <a:t>i</a:t>
              </a:r>
              <a:r>
                <a:rPr lang="en-US" altLang="id-ID" sz="2000" dirty="0" smtClean="0">
                  <a:solidFill>
                    <a:schemeClr val="bg1"/>
                  </a:solidFill>
                  <a:latin typeface="Arial" charset="0"/>
                </a:rPr>
                <a:t>, metabolism</a:t>
              </a:r>
              <a:r>
                <a:rPr lang="id-ID" altLang="id-ID" sz="2000" dirty="0" smtClean="0">
                  <a:solidFill>
                    <a:schemeClr val="bg1"/>
                  </a:solidFill>
                  <a:latin typeface="Arial" charset="0"/>
                </a:rPr>
                <a:t>e atau</a:t>
              </a:r>
              <a:r>
                <a:rPr lang="en-US" altLang="id-ID" sz="2000" dirty="0" smtClean="0">
                  <a:solidFill>
                    <a:schemeClr val="bg1"/>
                  </a:solidFill>
                  <a:latin typeface="Arial" charset="0"/>
                </a:rPr>
                <a:t> </a:t>
              </a:r>
              <a:endParaRPr lang="en-US" altLang="id-ID" sz="2000" dirty="0">
                <a:solidFill>
                  <a:schemeClr val="bg1"/>
                </a:solidFill>
                <a:latin typeface="Arial" charset="0"/>
              </a:endParaRPr>
            </a:p>
            <a:p>
              <a:pPr algn="ctr" eaLnBrk="1" hangingPunct="1">
                <a:spcBef>
                  <a:spcPct val="0"/>
                </a:spcBef>
                <a:buFontTx/>
                <a:buNone/>
              </a:pPr>
              <a:r>
                <a:rPr lang="id-ID" altLang="id-ID" sz="2000" dirty="0" smtClean="0">
                  <a:solidFill>
                    <a:schemeClr val="bg1"/>
                  </a:solidFill>
                  <a:latin typeface="Arial" charset="0"/>
                </a:rPr>
                <a:t>eks</a:t>
              </a:r>
              <a:r>
                <a:rPr lang="en-US" altLang="id-ID" sz="2000" dirty="0" smtClean="0">
                  <a:solidFill>
                    <a:schemeClr val="bg1"/>
                  </a:solidFill>
                  <a:latin typeface="Arial" charset="0"/>
                </a:rPr>
                <a:t>re</a:t>
              </a:r>
              <a:r>
                <a:rPr lang="id-ID" altLang="id-ID" sz="2000" dirty="0" smtClean="0">
                  <a:solidFill>
                    <a:schemeClr val="bg1"/>
                  </a:solidFill>
                  <a:latin typeface="Arial" charset="0"/>
                </a:rPr>
                <a:t>s</a:t>
              </a:r>
              <a:r>
                <a:rPr lang="en-US" altLang="id-ID" sz="2000" dirty="0" err="1" smtClean="0">
                  <a:solidFill>
                    <a:schemeClr val="bg1"/>
                  </a:solidFill>
                  <a:latin typeface="Arial" charset="0"/>
                </a:rPr>
                <a:t>i</a:t>
              </a:r>
              <a:r>
                <a:rPr lang="id-ID" altLang="id-ID" sz="2000" dirty="0" smtClean="0">
                  <a:solidFill>
                    <a:schemeClr val="bg1"/>
                  </a:solidFill>
                  <a:latin typeface="Arial" charset="0"/>
                </a:rPr>
                <a:t> obat</a:t>
              </a:r>
              <a:endParaRPr lang="en-US" altLang="id-ID" sz="2000" u="sng" dirty="0">
                <a:solidFill>
                  <a:schemeClr val="bg1"/>
                </a:solidFill>
                <a:latin typeface="Arial" charset="0"/>
              </a:endParaRPr>
            </a:p>
            <a:p>
              <a:pPr algn="ctr" eaLnBrk="1" hangingPunct="1">
                <a:spcBef>
                  <a:spcPct val="0"/>
                </a:spcBef>
                <a:buFontTx/>
                <a:buNone/>
              </a:pPr>
              <a:endParaRPr lang="en-US" altLang="id-ID" sz="2000" u="sng" dirty="0">
                <a:latin typeface="Arial" charset="0"/>
              </a:endParaRPr>
            </a:p>
            <a:p>
              <a:pPr algn="ctr" eaLnBrk="1" hangingPunct="1">
                <a:spcBef>
                  <a:spcPct val="0"/>
                </a:spcBef>
                <a:buFontTx/>
                <a:buNone/>
              </a:pPr>
              <a:endParaRPr lang="en-US" altLang="id-ID" sz="2000" u="sng" dirty="0">
                <a:latin typeface="Arial" charset="0"/>
              </a:endParaRPr>
            </a:p>
          </p:txBody>
        </p:sp>
      </p:grpSp>
      <p:grpSp>
        <p:nvGrpSpPr>
          <p:cNvPr id="15" name="Group 18"/>
          <p:cNvGrpSpPr>
            <a:grpSpLocks/>
          </p:cNvGrpSpPr>
          <p:nvPr/>
        </p:nvGrpSpPr>
        <p:grpSpPr bwMode="auto">
          <a:xfrm>
            <a:off x="4122168" y="1905000"/>
            <a:ext cx="4953000" cy="2057400"/>
            <a:chOff x="2448" y="1200"/>
            <a:chExt cx="3120" cy="1296"/>
          </a:xfrm>
        </p:grpSpPr>
        <p:sp>
          <p:nvSpPr>
            <p:cNvPr id="10246" name="AutoShape 10"/>
            <p:cNvSpPr>
              <a:spLocks noChangeArrowheads="1"/>
            </p:cNvSpPr>
            <p:nvPr/>
          </p:nvSpPr>
          <p:spPr bwMode="auto">
            <a:xfrm>
              <a:off x="2496" y="1200"/>
              <a:ext cx="3072" cy="1296"/>
            </a:xfrm>
            <a:prstGeom prst="roundRect">
              <a:avLst>
                <a:gd name="adj" fmla="val 16667"/>
              </a:avLst>
            </a:prstGeom>
            <a:solidFill>
              <a:srgbClr val="00004E"/>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id-ID" altLang="id-ID" sz="2400">
                <a:latin typeface="Arial" charset="0"/>
              </a:endParaRPr>
            </a:p>
          </p:txBody>
        </p:sp>
        <p:sp>
          <p:nvSpPr>
            <p:cNvPr id="10247" name="Text Box 8"/>
            <p:cNvSpPr txBox="1">
              <a:spLocks noChangeArrowheads="1"/>
            </p:cNvSpPr>
            <p:nvPr/>
          </p:nvSpPr>
          <p:spPr bwMode="auto">
            <a:xfrm>
              <a:off x="2448" y="1200"/>
              <a:ext cx="3120" cy="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Char char="•"/>
                <a:defRPr sz="3200">
                  <a:solidFill>
                    <a:schemeClr val="tx1"/>
                  </a:solidFill>
                  <a:latin typeface="Times New Roman" pitchFamily="18" charset="0"/>
                </a:defRPr>
              </a:lvl1pPr>
              <a:lvl2pPr marL="914400" indent="-457200" eaLnBrk="0" hangingPunct="0">
                <a:spcBef>
                  <a:spcPct val="20000"/>
                </a:spcBef>
                <a:buChar char="–"/>
                <a:defRPr sz="2800">
                  <a:solidFill>
                    <a:schemeClr val="tx1"/>
                  </a:solidFill>
                  <a:latin typeface="Times New Roman" pitchFamily="18" charset="0"/>
                </a:defRPr>
              </a:lvl2pPr>
              <a:lvl3pPr marL="1371600" indent="-457200" eaLnBrk="0" hangingPunct="0">
                <a:spcBef>
                  <a:spcPct val="20000"/>
                </a:spcBef>
                <a:buChar char="•"/>
                <a:defRPr sz="2400">
                  <a:solidFill>
                    <a:schemeClr val="tx1"/>
                  </a:solidFill>
                  <a:latin typeface="Times New Roman" pitchFamily="18" charset="0"/>
                </a:defRPr>
              </a:lvl3pPr>
              <a:lvl4pPr marL="1828800" indent="-457200" eaLnBrk="0" hangingPunct="0">
                <a:spcBef>
                  <a:spcPct val="20000"/>
                </a:spcBef>
                <a:buChar char="–"/>
                <a:defRPr sz="2000">
                  <a:solidFill>
                    <a:schemeClr val="tx1"/>
                  </a:solidFill>
                  <a:latin typeface="Times New Roman" pitchFamily="18" charset="0"/>
                </a:defRPr>
              </a:lvl4pPr>
              <a:lvl5pPr marL="2286000" indent="-457200" eaLnBrk="0" hangingPunct="0">
                <a:spcBef>
                  <a:spcPct val="20000"/>
                </a:spcBef>
                <a:buChar char="»"/>
                <a:defRPr sz="2000">
                  <a:solidFill>
                    <a:schemeClr val="tx1"/>
                  </a:solidFill>
                  <a:latin typeface="Times New Roman" pitchFamily="18" charset="0"/>
                </a:defRPr>
              </a:lvl5pPr>
              <a:lvl6pPr marL="2743200" indent="-457200" eaLnBrk="0" fontAlgn="base" hangingPunct="0">
                <a:spcBef>
                  <a:spcPct val="20000"/>
                </a:spcBef>
                <a:spcAft>
                  <a:spcPct val="0"/>
                </a:spcAft>
                <a:buChar char="»"/>
                <a:defRPr sz="2000">
                  <a:solidFill>
                    <a:schemeClr val="tx1"/>
                  </a:solidFill>
                  <a:latin typeface="Times New Roman" pitchFamily="18" charset="0"/>
                </a:defRPr>
              </a:lvl6pPr>
              <a:lvl7pPr marL="3200400" indent="-457200" eaLnBrk="0" fontAlgn="base" hangingPunct="0">
                <a:spcBef>
                  <a:spcPct val="20000"/>
                </a:spcBef>
                <a:spcAft>
                  <a:spcPct val="0"/>
                </a:spcAft>
                <a:buChar char="»"/>
                <a:defRPr sz="2000">
                  <a:solidFill>
                    <a:schemeClr val="tx1"/>
                  </a:solidFill>
                  <a:latin typeface="Times New Roman" pitchFamily="18" charset="0"/>
                </a:defRPr>
              </a:lvl7pPr>
              <a:lvl8pPr marL="3657600" indent="-457200" eaLnBrk="0" fontAlgn="base" hangingPunct="0">
                <a:spcBef>
                  <a:spcPct val="20000"/>
                </a:spcBef>
                <a:spcAft>
                  <a:spcPct val="0"/>
                </a:spcAft>
                <a:buChar char="»"/>
                <a:defRPr sz="2000">
                  <a:solidFill>
                    <a:schemeClr val="tx1"/>
                  </a:solidFill>
                  <a:latin typeface="Times New Roman" pitchFamily="18" charset="0"/>
                </a:defRPr>
              </a:lvl8pPr>
              <a:lvl9pPr marL="4114800" indent="-4572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id-ID" altLang="id-ID" sz="2400" b="1" u="sng" dirty="0" smtClean="0">
                  <a:solidFill>
                    <a:schemeClr val="tx2">
                      <a:lumMod val="40000"/>
                      <a:lumOff val="60000"/>
                    </a:schemeClr>
                  </a:solidFill>
                  <a:latin typeface="Arial" charset="0"/>
                </a:rPr>
                <a:t>F</a:t>
              </a:r>
              <a:r>
                <a:rPr lang="en-US" altLang="id-ID" sz="2400" b="1" u="sng" dirty="0" err="1" smtClean="0">
                  <a:solidFill>
                    <a:schemeClr val="tx2">
                      <a:lumMod val="40000"/>
                      <a:lumOff val="60000"/>
                    </a:schemeClr>
                  </a:solidFill>
                  <a:latin typeface="Arial" charset="0"/>
                </a:rPr>
                <a:t>arma</a:t>
              </a:r>
              <a:r>
                <a:rPr lang="id-ID" altLang="id-ID" sz="2400" b="1" u="sng" dirty="0" smtClean="0">
                  <a:solidFill>
                    <a:schemeClr val="tx2">
                      <a:lumMod val="40000"/>
                      <a:lumOff val="60000"/>
                    </a:schemeClr>
                  </a:solidFill>
                  <a:latin typeface="Arial" charset="0"/>
                </a:rPr>
                <a:t>k</a:t>
              </a:r>
              <a:r>
                <a:rPr lang="en-US" altLang="id-ID" sz="2400" b="1" u="sng" dirty="0" smtClean="0">
                  <a:solidFill>
                    <a:schemeClr val="tx2">
                      <a:lumMod val="40000"/>
                      <a:lumOff val="60000"/>
                    </a:schemeClr>
                  </a:solidFill>
                  <a:latin typeface="Arial" charset="0"/>
                </a:rPr>
                <a:t>od</a:t>
              </a:r>
              <a:r>
                <a:rPr lang="id-ID" altLang="id-ID" sz="2400" b="1" u="sng" dirty="0" smtClean="0">
                  <a:solidFill>
                    <a:schemeClr val="tx2">
                      <a:lumMod val="40000"/>
                      <a:lumOff val="60000"/>
                    </a:schemeClr>
                  </a:solidFill>
                  <a:latin typeface="Arial" charset="0"/>
                </a:rPr>
                <a:t>i</a:t>
              </a:r>
              <a:r>
                <a:rPr lang="en-US" altLang="id-ID" sz="2400" b="1" u="sng" dirty="0" err="1" smtClean="0">
                  <a:solidFill>
                    <a:schemeClr val="tx2">
                      <a:lumMod val="40000"/>
                      <a:lumOff val="60000"/>
                    </a:schemeClr>
                  </a:solidFill>
                  <a:latin typeface="Arial" charset="0"/>
                </a:rPr>
                <a:t>nami</a:t>
              </a:r>
              <a:r>
                <a:rPr lang="id-ID" altLang="id-ID" sz="2400" b="1" u="sng" dirty="0" smtClean="0">
                  <a:solidFill>
                    <a:schemeClr val="tx2">
                      <a:lumMod val="40000"/>
                      <a:lumOff val="60000"/>
                    </a:schemeClr>
                  </a:solidFill>
                  <a:latin typeface="Arial" charset="0"/>
                </a:rPr>
                <a:t>k</a:t>
              </a:r>
              <a:endParaRPr lang="en-US" altLang="id-ID" sz="2400" b="1" dirty="0">
                <a:solidFill>
                  <a:schemeClr val="tx2">
                    <a:lumMod val="40000"/>
                    <a:lumOff val="60000"/>
                  </a:schemeClr>
                </a:solidFill>
                <a:latin typeface="Arial" charset="0"/>
              </a:endParaRPr>
            </a:p>
            <a:p>
              <a:pPr marL="441325" indent="-441325" algn="ctr" eaLnBrk="1" hangingPunct="1">
                <a:spcBef>
                  <a:spcPct val="0"/>
                </a:spcBef>
                <a:buFontTx/>
                <a:buNone/>
                <a:tabLst>
                  <a:tab pos="441325" algn="l"/>
                </a:tabLst>
              </a:pPr>
              <a:r>
                <a:rPr lang="en-US" altLang="id-ID" sz="2000" dirty="0">
                  <a:solidFill>
                    <a:schemeClr val="bg1"/>
                  </a:solidFill>
                  <a:latin typeface="Arial" charset="0"/>
                </a:rPr>
                <a:t>∆  </a:t>
              </a:r>
              <a:r>
                <a:rPr lang="id-ID" altLang="id-ID" sz="2000" dirty="0" smtClean="0">
                  <a:solidFill>
                    <a:schemeClr val="bg1"/>
                  </a:solidFill>
                  <a:latin typeface="Arial" charset="0"/>
                </a:rPr>
                <a:t>dari</a:t>
              </a:r>
              <a:r>
                <a:rPr lang="en-US" altLang="id-ID" sz="2000" dirty="0" smtClean="0">
                  <a:solidFill>
                    <a:schemeClr val="bg1"/>
                  </a:solidFill>
                  <a:latin typeface="Arial" charset="0"/>
                </a:rPr>
                <a:t> </a:t>
              </a:r>
              <a:r>
                <a:rPr lang="id-ID" altLang="id-ID" sz="2000" dirty="0" smtClean="0">
                  <a:solidFill>
                    <a:schemeClr val="bg1"/>
                  </a:solidFill>
                  <a:latin typeface="Arial" charset="0"/>
                </a:rPr>
                <a:t>efek f</a:t>
              </a:r>
              <a:r>
                <a:rPr lang="en-US" altLang="id-ID" sz="2000" dirty="0" err="1" smtClean="0">
                  <a:solidFill>
                    <a:schemeClr val="bg1"/>
                  </a:solidFill>
                  <a:latin typeface="Arial" charset="0"/>
                </a:rPr>
                <a:t>arma</a:t>
              </a:r>
              <a:r>
                <a:rPr lang="id-ID" altLang="id-ID" sz="2000" dirty="0" smtClean="0">
                  <a:solidFill>
                    <a:schemeClr val="bg1"/>
                  </a:solidFill>
                  <a:latin typeface="Arial" charset="0"/>
                </a:rPr>
                <a:t>k</a:t>
              </a:r>
              <a:r>
                <a:rPr lang="en-US" altLang="id-ID" sz="2000" dirty="0" err="1" smtClean="0">
                  <a:solidFill>
                    <a:schemeClr val="bg1"/>
                  </a:solidFill>
                  <a:latin typeface="Arial" charset="0"/>
                </a:rPr>
                <a:t>ologi</a:t>
              </a:r>
              <a:r>
                <a:rPr lang="id-ID" altLang="id-ID" sz="2000" dirty="0" smtClean="0">
                  <a:solidFill>
                    <a:schemeClr val="bg1"/>
                  </a:solidFill>
                  <a:latin typeface="Arial" charset="0"/>
                </a:rPr>
                <a:t>s</a:t>
              </a:r>
              <a:r>
                <a:rPr lang="en-US" altLang="id-ID" sz="2000" dirty="0" smtClean="0">
                  <a:solidFill>
                    <a:schemeClr val="bg1"/>
                  </a:solidFill>
                  <a:latin typeface="Arial" charset="0"/>
                </a:rPr>
                <a:t> </a:t>
              </a:r>
              <a:r>
                <a:rPr lang="id-ID" altLang="id-ID" sz="2000" dirty="0" smtClean="0">
                  <a:solidFill>
                    <a:schemeClr val="bg1"/>
                  </a:solidFill>
                  <a:latin typeface="Arial" charset="0"/>
                </a:rPr>
                <a:t>pd konsentrasi obat </a:t>
              </a:r>
              <a:r>
                <a:rPr lang="en-US" altLang="id-ID" sz="2000" i="1" dirty="0" err="1" smtClean="0">
                  <a:solidFill>
                    <a:schemeClr val="tx2">
                      <a:lumMod val="40000"/>
                      <a:lumOff val="60000"/>
                    </a:schemeClr>
                  </a:solidFill>
                  <a:latin typeface="Arial" charset="0"/>
                </a:rPr>
                <a:t>standar</a:t>
              </a:r>
              <a:endParaRPr lang="en-US" altLang="id-ID" sz="2000" dirty="0">
                <a:solidFill>
                  <a:schemeClr val="tx2">
                    <a:lumMod val="40000"/>
                    <a:lumOff val="60000"/>
                  </a:schemeClr>
                </a:solidFill>
                <a:latin typeface="Arial" charset="0"/>
              </a:endParaRPr>
            </a:p>
            <a:p>
              <a:pPr algn="ctr" eaLnBrk="1" hangingPunct="1">
                <a:spcBef>
                  <a:spcPct val="0"/>
                </a:spcBef>
                <a:buFontTx/>
                <a:buNone/>
              </a:pPr>
              <a:r>
                <a:rPr lang="id-ID" altLang="id-ID" sz="2000" i="1" dirty="0" smtClean="0">
                  <a:solidFill>
                    <a:schemeClr val="bg1"/>
                  </a:solidFill>
                  <a:latin typeface="Arial" charset="0"/>
                </a:rPr>
                <a:t>atau</a:t>
              </a:r>
              <a:endParaRPr lang="en-US" altLang="id-ID" sz="2000" dirty="0">
                <a:solidFill>
                  <a:schemeClr val="bg1"/>
                </a:solidFill>
                <a:latin typeface="Arial" charset="0"/>
              </a:endParaRPr>
            </a:p>
            <a:p>
              <a:pPr marL="274638" indent="-274638" algn="ctr" eaLnBrk="1" hangingPunct="1">
                <a:spcBef>
                  <a:spcPct val="0"/>
                </a:spcBef>
                <a:buFontTx/>
                <a:buNone/>
              </a:pPr>
              <a:r>
                <a:rPr lang="en-US" altLang="id-ID" sz="2000" dirty="0">
                  <a:solidFill>
                    <a:schemeClr val="bg1"/>
                  </a:solidFill>
                  <a:latin typeface="Arial" charset="0"/>
                </a:rPr>
                <a:t>∆ </a:t>
              </a:r>
              <a:r>
                <a:rPr lang="id-ID" altLang="id-ID" sz="2000" dirty="0" smtClean="0">
                  <a:solidFill>
                    <a:schemeClr val="bg1"/>
                  </a:solidFill>
                  <a:latin typeface="Arial" charset="0"/>
                </a:rPr>
                <a:t>dari</a:t>
              </a:r>
              <a:r>
                <a:rPr lang="en-US" altLang="id-ID" sz="2000" dirty="0" smtClean="0">
                  <a:solidFill>
                    <a:schemeClr val="bg1"/>
                  </a:solidFill>
                  <a:latin typeface="Arial" charset="0"/>
                </a:rPr>
                <a:t> </a:t>
              </a:r>
              <a:r>
                <a:rPr lang="id-ID" altLang="id-ID" sz="2000" dirty="0" smtClean="0">
                  <a:solidFill>
                    <a:schemeClr val="bg1"/>
                  </a:solidFill>
                  <a:latin typeface="Arial" charset="0"/>
                </a:rPr>
                <a:t>efek f</a:t>
              </a:r>
              <a:r>
                <a:rPr lang="en-US" altLang="id-ID" sz="2000" dirty="0" err="1" smtClean="0">
                  <a:solidFill>
                    <a:schemeClr val="bg1"/>
                  </a:solidFill>
                  <a:latin typeface="Arial" charset="0"/>
                </a:rPr>
                <a:t>arma</a:t>
              </a:r>
              <a:r>
                <a:rPr lang="id-ID" altLang="id-ID" sz="2000" dirty="0" smtClean="0">
                  <a:solidFill>
                    <a:schemeClr val="bg1"/>
                  </a:solidFill>
                  <a:latin typeface="Arial" charset="0"/>
                </a:rPr>
                <a:t>k</a:t>
              </a:r>
              <a:r>
                <a:rPr lang="en-US" altLang="id-ID" sz="2000" dirty="0" err="1" smtClean="0">
                  <a:solidFill>
                    <a:schemeClr val="bg1"/>
                  </a:solidFill>
                  <a:latin typeface="Arial" charset="0"/>
                </a:rPr>
                <a:t>ologi</a:t>
              </a:r>
              <a:r>
                <a:rPr lang="id-ID" altLang="id-ID" sz="2000" dirty="0" smtClean="0">
                  <a:solidFill>
                    <a:schemeClr val="bg1"/>
                  </a:solidFill>
                  <a:latin typeface="Arial" charset="0"/>
                </a:rPr>
                <a:t>s</a:t>
              </a:r>
              <a:r>
                <a:rPr lang="en-US" altLang="id-ID" sz="2000" dirty="0" smtClean="0">
                  <a:solidFill>
                    <a:schemeClr val="bg1"/>
                  </a:solidFill>
                  <a:latin typeface="Arial" charset="0"/>
                </a:rPr>
                <a:t> </a:t>
              </a:r>
              <a:r>
                <a:rPr lang="id-ID" altLang="id-ID" sz="2000" dirty="0" smtClean="0">
                  <a:solidFill>
                    <a:schemeClr val="bg1"/>
                  </a:solidFill>
                  <a:latin typeface="Arial" charset="0"/>
                </a:rPr>
                <a:t>akibat dari paparan </a:t>
              </a:r>
              <a:r>
                <a:rPr lang="id-ID" altLang="id-ID" sz="2000" dirty="0" smtClean="0">
                  <a:solidFill>
                    <a:schemeClr val="tx2">
                      <a:lumMod val="40000"/>
                      <a:lumOff val="60000"/>
                    </a:schemeClr>
                  </a:solidFill>
                  <a:latin typeface="Arial" charset="0"/>
                </a:rPr>
                <a:t>yg dipengaruhi </a:t>
              </a:r>
              <a:r>
                <a:rPr lang="id-ID" altLang="id-ID" sz="2000" dirty="0" smtClean="0">
                  <a:solidFill>
                    <a:schemeClr val="bg1"/>
                  </a:solidFill>
                  <a:latin typeface="Arial" charset="0"/>
                </a:rPr>
                <a:t>farmakokinetik</a:t>
              </a:r>
              <a:endParaRPr lang="en-US" altLang="id-ID" sz="2400" b="1" u="sng" dirty="0">
                <a:solidFill>
                  <a:schemeClr val="hlink"/>
                </a:solidFill>
                <a:latin typeface="Arial" charset="0"/>
              </a:endParaRPr>
            </a:p>
          </p:txBody>
        </p:sp>
      </p:grpSp>
    </p:spTree>
    <p:extLst>
      <p:ext uri="{BB962C8B-B14F-4D97-AF65-F5344CB8AC3E}">
        <p14:creationId xmlns:p14="http://schemas.microsoft.com/office/powerpoint/2010/main" val="10491089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796414" y="2389240"/>
            <a:ext cx="8226226" cy="2861187"/>
            <a:chOff x="495300" y="2455863"/>
            <a:chExt cx="9436100" cy="3290887"/>
          </a:xfrm>
        </p:grpSpPr>
        <p:sp>
          <p:nvSpPr>
            <p:cNvPr id="4" name="Rectangle 2"/>
            <p:cNvSpPr>
              <a:spLocks noChangeArrowheads="1"/>
            </p:cNvSpPr>
            <p:nvPr/>
          </p:nvSpPr>
          <p:spPr bwMode="auto">
            <a:xfrm>
              <a:off x="495300" y="2455863"/>
              <a:ext cx="9436100" cy="3290887"/>
            </a:xfrm>
            <a:prstGeom prst="rect">
              <a:avLst/>
            </a:prstGeom>
            <a:solidFill>
              <a:srgbClr val="FFFFFF"/>
            </a:solidFill>
            <a:ln w="28575">
              <a:solidFill>
                <a:schemeClr val="bg2"/>
              </a:solidFill>
              <a:miter lim="800000"/>
              <a:headEnd/>
              <a:tailEnd/>
            </a:ln>
          </p:spPr>
          <p:txBody>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en-GB" altLang="id-ID" sz="3600" b="1">
                <a:solidFill>
                  <a:schemeClr val="bg2"/>
                </a:solidFill>
                <a:latin typeface="Arial" pitchFamily="34" charset="0"/>
              </a:endParaRPr>
            </a:p>
          </p:txBody>
        </p:sp>
        <p:sp>
          <p:nvSpPr>
            <p:cNvPr id="5" name="Oval 3"/>
            <p:cNvSpPr>
              <a:spLocks noChangeArrowheads="1"/>
            </p:cNvSpPr>
            <p:nvPr/>
          </p:nvSpPr>
          <p:spPr bwMode="auto">
            <a:xfrm>
              <a:off x="7970838" y="2898775"/>
              <a:ext cx="1876425" cy="1285875"/>
            </a:xfrm>
            <a:prstGeom prst="ellipse">
              <a:avLst/>
            </a:prstGeom>
            <a:solidFill>
              <a:srgbClr val="1822CD"/>
            </a:solidFill>
            <a:ln w="12700">
              <a:solidFill>
                <a:schemeClr val="bg2"/>
              </a:solidFill>
              <a:round/>
              <a:headEnd/>
              <a:tailEnd/>
            </a:ln>
          </p:spPr>
          <p:txBody>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6" name="Rectangle 4"/>
            <p:cNvSpPr>
              <a:spLocks noChangeArrowheads="1"/>
            </p:cNvSpPr>
            <p:nvPr/>
          </p:nvSpPr>
          <p:spPr bwMode="auto">
            <a:xfrm>
              <a:off x="628650" y="2978150"/>
              <a:ext cx="1647825" cy="1104900"/>
            </a:xfrm>
            <a:prstGeom prst="rect">
              <a:avLst/>
            </a:prstGeom>
            <a:solidFill>
              <a:srgbClr val="FF9900"/>
            </a:solidFill>
            <a:ln w="12700">
              <a:solidFill>
                <a:srgbClr val="000000"/>
              </a:solidFill>
              <a:miter lim="800000"/>
              <a:headEnd/>
              <a:tailEnd/>
            </a:ln>
          </p:spPr>
          <p:txBody>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7" name="Rectangle 5"/>
            <p:cNvSpPr>
              <a:spLocks noChangeArrowheads="1"/>
            </p:cNvSpPr>
            <p:nvPr/>
          </p:nvSpPr>
          <p:spPr bwMode="auto">
            <a:xfrm>
              <a:off x="3084513" y="2978150"/>
              <a:ext cx="1647825" cy="1104900"/>
            </a:xfrm>
            <a:prstGeom prst="rect">
              <a:avLst/>
            </a:prstGeom>
            <a:solidFill>
              <a:srgbClr val="FF9900"/>
            </a:solidFill>
            <a:ln w="12700">
              <a:solidFill>
                <a:schemeClr val="bg2"/>
              </a:solidFill>
              <a:miter lim="800000"/>
              <a:headEnd/>
              <a:tailEnd/>
            </a:ln>
          </p:spPr>
          <p:txBody>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8" name="Rectangle 6"/>
            <p:cNvSpPr>
              <a:spLocks noChangeArrowheads="1"/>
            </p:cNvSpPr>
            <p:nvPr/>
          </p:nvSpPr>
          <p:spPr bwMode="auto">
            <a:xfrm>
              <a:off x="5537200" y="2978150"/>
              <a:ext cx="1646238" cy="1104900"/>
            </a:xfrm>
            <a:prstGeom prst="rect">
              <a:avLst/>
            </a:prstGeom>
            <a:solidFill>
              <a:srgbClr val="FF9900"/>
            </a:solidFill>
            <a:ln w="12700">
              <a:solidFill>
                <a:schemeClr val="bg2"/>
              </a:solidFill>
              <a:miter lim="800000"/>
              <a:headEnd/>
              <a:tailEnd/>
            </a:ln>
          </p:spPr>
          <p:txBody>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nvGrpSpPr>
            <p:cNvPr id="9" name="Group 7"/>
            <p:cNvGrpSpPr>
              <a:grpSpLocks/>
            </p:cNvGrpSpPr>
            <p:nvPr/>
          </p:nvGrpSpPr>
          <p:grpSpPr bwMode="auto">
            <a:xfrm>
              <a:off x="2282825" y="3530600"/>
              <a:ext cx="5626100" cy="0"/>
              <a:chOff x="1296" y="2224"/>
              <a:chExt cx="3194" cy="0"/>
            </a:xfrm>
          </p:grpSpPr>
          <p:sp>
            <p:nvSpPr>
              <p:cNvPr id="10" name="Line 8"/>
              <p:cNvSpPr>
                <a:spLocks noChangeShapeType="1"/>
              </p:cNvSpPr>
              <p:nvPr/>
            </p:nvSpPr>
            <p:spPr bwMode="auto">
              <a:xfrm>
                <a:off x="1296" y="2224"/>
                <a:ext cx="416" cy="0"/>
              </a:xfrm>
              <a:prstGeom prst="line">
                <a:avLst/>
              </a:prstGeom>
              <a:noFill/>
              <a:ln w="19050">
                <a:solidFill>
                  <a:srgbClr val="FFCC00"/>
                </a:solidFill>
                <a:round/>
                <a:headEnd/>
                <a:tailEnd type="triangle" w="lg" len="lg"/>
              </a:ln>
              <a:extLst>
                <a:ext uri="{909E8E84-426E-40DD-AFC4-6F175D3DCCD1}">
                  <a14:hiddenFill xmlns:a14="http://schemas.microsoft.com/office/drawing/2010/main">
                    <a:noFill/>
                  </a14:hiddenFill>
                </a:ext>
              </a:extLst>
            </p:spPr>
            <p:txBody>
              <a:bodyPr/>
              <a:lstStyle/>
              <a:p>
                <a:endParaRPr lang="id-ID"/>
              </a:p>
            </p:txBody>
          </p:sp>
          <p:sp>
            <p:nvSpPr>
              <p:cNvPr id="11" name="Line 9"/>
              <p:cNvSpPr>
                <a:spLocks noChangeShapeType="1"/>
              </p:cNvSpPr>
              <p:nvPr/>
            </p:nvSpPr>
            <p:spPr bwMode="auto">
              <a:xfrm>
                <a:off x="2688" y="2224"/>
                <a:ext cx="396" cy="0"/>
              </a:xfrm>
              <a:prstGeom prst="line">
                <a:avLst/>
              </a:prstGeom>
              <a:noFill/>
              <a:ln w="19050">
                <a:solidFill>
                  <a:srgbClr val="FFCC00"/>
                </a:solidFill>
                <a:round/>
                <a:headEnd/>
                <a:tailEnd type="triangle" w="lg" len="lg"/>
              </a:ln>
              <a:extLst>
                <a:ext uri="{909E8E84-426E-40DD-AFC4-6F175D3DCCD1}">
                  <a14:hiddenFill xmlns:a14="http://schemas.microsoft.com/office/drawing/2010/main">
                    <a:noFill/>
                  </a14:hiddenFill>
                </a:ext>
              </a:extLst>
            </p:spPr>
            <p:txBody>
              <a:bodyPr/>
              <a:lstStyle/>
              <a:p>
                <a:endParaRPr lang="id-ID"/>
              </a:p>
            </p:txBody>
          </p:sp>
          <p:sp>
            <p:nvSpPr>
              <p:cNvPr id="12" name="Line 10"/>
              <p:cNvSpPr>
                <a:spLocks noChangeShapeType="1"/>
              </p:cNvSpPr>
              <p:nvPr/>
            </p:nvSpPr>
            <p:spPr bwMode="auto">
              <a:xfrm>
                <a:off x="4080" y="2224"/>
                <a:ext cx="410" cy="0"/>
              </a:xfrm>
              <a:prstGeom prst="line">
                <a:avLst/>
              </a:prstGeom>
              <a:noFill/>
              <a:ln w="19050">
                <a:solidFill>
                  <a:srgbClr val="FFCC00"/>
                </a:solidFill>
                <a:round/>
                <a:headEnd/>
                <a:tailEnd type="triangle" w="lg" len="lg"/>
              </a:ln>
              <a:extLst>
                <a:ext uri="{909E8E84-426E-40DD-AFC4-6F175D3DCCD1}">
                  <a14:hiddenFill xmlns:a14="http://schemas.microsoft.com/office/drawing/2010/main">
                    <a:noFill/>
                  </a14:hiddenFill>
                </a:ext>
              </a:extLst>
            </p:spPr>
            <p:txBody>
              <a:bodyPr/>
              <a:lstStyle/>
              <a:p>
                <a:endParaRPr lang="id-ID"/>
              </a:p>
            </p:txBody>
          </p:sp>
        </p:grpSp>
        <p:sp>
          <p:nvSpPr>
            <p:cNvPr id="13" name="Rectangle 11"/>
            <p:cNvSpPr>
              <a:spLocks noChangeArrowheads="1"/>
            </p:cNvSpPr>
            <p:nvPr/>
          </p:nvSpPr>
          <p:spPr bwMode="auto">
            <a:xfrm>
              <a:off x="3508539" y="3163888"/>
              <a:ext cx="7870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algn="ctr"/>
              <a:r>
                <a:rPr lang="id-ID" altLang="id-ID" sz="1600" b="1" dirty="0" smtClean="0">
                  <a:solidFill>
                    <a:schemeClr val="tx1"/>
                  </a:solidFill>
                  <a:latin typeface="Arial" pitchFamily="34" charset="0"/>
                </a:rPr>
                <a:t>kadar </a:t>
              </a:r>
            </a:p>
            <a:p>
              <a:pPr algn="ctr"/>
              <a:r>
                <a:rPr lang="id-ID" altLang="id-ID" sz="1600" b="1" dirty="0" smtClean="0">
                  <a:solidFill>
                    <a:schemeClr val="tx1"/>
                  </a:solidFill>
                  <a:latin typeface="Arial" pitchFamily="34" charset="0"/>
                </a:rPr>
                <a:t>cairan </a:t>
              </a:r>
            </a:p>
            <a:p>
              <a:pPr algn="ctr"/>
              <a:r>
                <a:rPr lang="id-ID" altLang="id-ID" sz="1600" b="1" dirty="0" smtClean="0">
                  <a:solidFill>
                    <a:schemeClr val="tx1"/>
                  </a:solidFill>
                  <a:latin typeface="Arial" pitchFamily="34" charset="0"/>
                </a:rPr>
                <a:t>biologis</a:t>
              </a:r>
              <a:endParaRPr lang="en-US" altLang="id-ID" sz="1600" b="1" dirty="0">
                <a:solidFill>
                  <a:schemeClr val="tx1"/>
                </a:solidFill>
                <a:latin typeface="Arial" pitchFamily="34" charset="0"/>
              </a:endParaRPr>
            </a:p>
          </p:txBody>
        </p:sp>
        <p:sp>
          <p:nvSpPr>
            <p:cNvPr id="14" name="Rectangle 12"/>
            <p:cNvSpPr>
              <a:spLocks noChangeArrowheads="1"/>
            </p:cNvSpPr>
            <p:nvPr/>
          </p:nvSpPr>
          <p:spPr bwMode="auto">
            <a:xfrm>
              <a:off x="5923400" y="3123897"/>
              <a:ext cx="888124" cy="84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algn="ctr"/>
              <a:r>
                <a:rPr lang="id-ID" altLang="id-ID" sz="1600" b="1" dirty="0" smtClean="0">
                  <a:solidFill>
                    <a:schemeClr val="tx1"/>
                  </a:solidFill>
                  <a:latin typeface="Arial" pitchFamily="34" charset="0"/>
                </a:rPr>
                <a:t>kadar </a:t>
              </a:r>
            </a:p>
            <a:p>
              <a:pPr algn="ctr"/>
              <a:r>
                <a:rPr lang="id-ID" altLang="id-ID" sz="1600" b="1" dirty="0" smtClean="0">
                  <a:solidFill>
                    <a:schemeClr val="tx1"/>
                  </a:solidFill>
                  <a:latin typeface="Arial" pitchFamily="34" charset="0"/>
                </a:rPr>
                <a:t>di </a:t>
              </a:r>
            </a:p>
            <a:p>
              <a:pPr algn="ctr"/>
              <a:r>
                <a:rPr lang="id-ID" altLang="id-ID" sz="1600" b="1" dirty="0" smtClean="0">
                  <a:solidFill>
                    <a:schemeClr val="tx1"/>
                  </a:solidFill>
                  <a:latin typeface="Arial" pitchFamily="34" charset="0"/>
                </a:rPr>
                <a:t>sasaran</a:t>
              </a:r>
              <a:endParaRPr lang="en-US" altLang="id-ID" sz="1600" b="1" dirty="0">
                <a:solidFill>
                  <a:schemeClr val="tx1"/>
                </a:solidFill>
                <a:latin typeface="Arial" pitchFamily="34" charset="0"/>
              </a:endParaRPr>
            </a:p>
          </p:txBody>
        </p:sp>
        <p:sp>
          <p:nvSpPr>
            <p:cNvPr id="15" name="Rectangle 13"/>
            <p:cNvSpPr>
              <a:spLocks noChangeArrowheads="1"/>
            </p:cNvSpPr>
            <p:nvPr/>
          </p:nvSpPr>
          <p:spPr bwMode="auto">
            <a:xfrm>
              <a:off x="8286129" y="3322638"/>
              <a:ext cx="127759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algn="ctr"/>
              <a:r>
                <a:rPr lang="id-ID" altLang="id-ID" sz="1600" b="1" dirty="0" smtClean="0">
                  <a:solidFill>
                    <a:srgbClr val="FFFFFF"/>
                  </a:solidFill>
                  <a:latin typeface="Arial" pitchFamily="34" charset="0"/>
                </a:rPr>
                <a:t>efek </a:t>
              </a:r>
            </a:p>
            <a:p>
              <a:pPr algn="ctr"/>
              <a:r>
                <a:rPr lang="id-ID" altLang="id-ID" sz="1600" b="1" dirty="0" smtClean="0">
                  <a:solidFill>
                    <a:srgbClr val="FFFFFF"/>
                  </a:solidFill>
                  <a:latin typeface="Arial" pitchFamily="34" charset="0"/>
                </a:rPr>
                <a:t>f</a:t>
              </a:r>
              <a:r>
                <a:rPr lang="en-US" altLang="id-ID" sz="1600" b="1" dirty="0" err="1" smtClean="0">
                  <a:solidFill>
                    <a:srgbClr val="FFFFFF"/>
                  </a:solidFill>
                  <a:latin typeface="Arial" pitchFamily="34" charset="0"/>
                </a:rPr>
                <a:t>arma</a:t>
              </a:r>
              <a:r>
                <a:rPr lang="id-ID" altLang="id-ID" sz="1600" b="1" dirty="0" smtClean="0">
                  <a:solidFill>
                    <a:srgbClr val="FFFFFF"/>
                  </a:solidFill>
                  <a:latin typeface="Arial" pitchFamily="34" charset="0"/>
                </a:rPr>
                <a:t>k</a:t>
              </a:r>
              <a:r>
                <a:rPr lang="en-US" altLang="id-ID" sz="1600" b="1" dirty="0" err="1" smtClean="0">
                  <a:solidFill>
                    <a:srgbClr val="FFFFFF"/>
                  </a:solidFill>
                  <a:latin typeface="Arial" pitchFamily="34" charset="0"/>
                </a:rPr>
                <a:t>ologi</a:t>
              </a:r>
              <a:r>
                <a:rPr lang="id-ID" altLang="id-ID" sz="1600" b="1" dirty="0" smtClean="0">
                  <a:solidFill>
                    <a:srgbClr val="FFFFFF"/>
                  </a:solidFill>
                  <a:latin typeface="Arial" pitchFamily="34" charset="0"/>
                </a:rPr>
                <a:t>s</a:t>
              </a:r>
              <a:endParaRPr lang="en-US" altLang="id-ID" sz="1600" b="1" dirty="0">
                <a:solidFill>
                  <a:srgbClr val="FFFFFF"/>
                </a:solidFill>
                <a:latin typeface="Arial" pitchFamily="34" charset="0"/>
              </a:endParaRPr>
            </a:p>
          </p:txBody>
        </p:sp>
        <p:sp>
          <p:nvSpPr>
            <p:cNvPr id="16" name="Rectangle 14"/>
            <p:cNvSpPr>
              <a:spLocks noChangeArrowheads="1"/>
            </p:cNvSpPr>
            <p:nvPr/>
          </p:nvSpPr>
          <p:spPr bwMode="auto">
            <a:xfrm>
              <a:off x="2409825" y="4543425"/>
              <a:ext cx="1808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r>
                <a:rPr lang="id-ID" altLang="id-ID" sz="2000" b="1" dirty="0" smtClean="0">
                  <a:solidFill>
                    <a:schemeClr val="folHlink"/>
                  </a:solidFill>
                  <a:latin typeface="Arial" pitchFamily="34" charset="0"/>
                </a:rPr>
                <a:t>f</a:t>
              </a:r>
              <a:r>
                <a:rPr lang="en-US" altLang="id-ID" sz="2000" b="1" dirty="0" err="1" smtClean="0">
                  <a:solidFill>
                    <a:schemeClr val="folHlink"/>
                  </a:solidFill>
                  <a:latin typeface="Arial" pitchFamily="34" charset="0"/>
                </a:rPr>
                <a:t>arma</a:t>
              </a:r>
              <a:r>
                <a:rPr lang="id-ID" altLang="id-ID" sz="2000" b="1" dirty="0" smtClean="0">
                  <a:solidFill>
                    <a:schemeClr val="folHlink"/>
                  </a:solidFill>
                  <a:latin typeface="Arial" pitchFamily="34" charset="0"/>
                </a:rPr>
                <a:t>k</a:t>
              </a:r>
              <a:r>
                <a:rPr lang="en-US" altLang="id-ID" sz="2000" b="1" dirty="0" err="1" smtClean="0">
                  <a:solidFill>
                    <a:schemeClr val="folHlink"/>
                  </a:solidFill>
                  <a:latin typeface="Arial" pitchFamily="34" charset="0"/>
                </a:rPr>
                <a:t>okineti</a:t>
              </a:r>
              <a:r>
                <a:rPr lang="id-ID" altLang="id-ID" sz="2000" b="1" dirty="0" smtClean="0">
                  <a:solidFill>
                    <a:schemeClr val="folHlink"/>
                  </a:solidFill>
                  <a:latin typeface="Arial" pitchFamily="34" charset="0"/>
                </a:rPr>
                <a:t>k</a:t>
              </a:r>
              <a:endParaRPr lang="en-US" altLang="id-ID" sz="2000" b="1" dirty="0">
                <a:solidFill>
                  <a:schemeClr val="folHlink"/>
                </a:solidFill>
                <a:latin typeface="Arial" pitchFamily="34" charset="0"/>
              </a:endParaRPr>
            </a:p>
          </p:txBody>
        </p:sp>
        <p:sp>
          <p:nvSpPr>
            <p:cNvPr id="17" name="Rectangle 15"/>
            <p:cNvSpPr>
              <a:spLocks noChangeArrowheads="1"/>
            </p:cNvSpPr>
            <p:nvPr/>
          </p:nvSpPr>
          <p:spPr bwMode="auto">
            <a:xfrm>
              <a:off x="6724650" y="4543425"/>
              <a:ext cx="1965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r>
                <a:rPr lang="id-ID" altLang="id-ID" sz="2000" b="1" dirty="0" smtClean="0">
                  <a:solidFill>
                    <a:schemeClr val="folHlink"/>
                  </a:solidFill>
                  <a:latin typeface="Arial" pitchFamily="34" charset="0"/>
                </a:rPr>
                <a:t>f</a:t>
              </a:r>
              <a:r>
                <a:rPr lang="en-US" altLang="id-ID" sz="2000" b="1" dirty="0" err="1" smtClean="0">
                  <a:solidFill>
                    <a:schemeClr val="folHlink"/>
                  </a:solidFill>
                  <a:latin typeface="Arial" pitchFamily="34" charset="0"/>
                </a:rPr>
                <a:t>arma</a:t>
              </a:r>
              <a:r>
                <a:rPr lang="id-ID" altLang="id-ID" sz="2000" b="1" dirty="0" smtClean="0">
                  <a:solidFill>
                    <a:schemeClr val="folHlink"/>
                  </a:solidFill>
                  <a:latin typeface="Arial" pitchFamily="34" charset="0"/>
                </a:rPr>
                <a:t>k</a:t>
              </a:r>
              <a:r>
                <a:rPr lang="en-US" altLang="id-ID" sz="2000" b="1" dirty="0" smtClean="0">
                  <a:solidFill>
                    <a:schemeClr val="folHlink"/>
                  </a:solidFill>
                  <a:latin typeface="Arial" pitchFamily="34" charset="0"/>
                </a:rPr>
                <a:t>od</a:t>
              </a:r>
              <a:r>
                <a:rPr lang="id-ID" altLang="id-ID" sz="2000" b="1" dirty="0" smtClean="0">
                  <a:solidFill>
                    <a:schemeClr val="folHlink"/>
                  </a:solidFill>
                  <a:latin typeface="Arial" pitchFamily="34" charset="0"/>
                </a:rPr>
                <a:t>i</a:t>
              </a:r>
              <a:r>
                <a:rPr lang="en-US" altLang="id-ID" sz="2000" b="1" dirty="0" err="1" smtClean="0">
                  <a:solidFill>
                    <a:schemeClr val="folHlink"/>
                  </a:solidFill>
                  <a:latin typeface="Arial" pitchFamily="34" charset="0"/>
                </a:rPr>
                <a:t>nami</a:t>
              </a:r>
              <a:r>
                <a:rPr lang="id-ID" altLang="id-ID" sz="2000" b="1" dirty="0" smtClean="0">
                  <a:solidFill>
                    <a:schemeClr val="folHlink"/>
                  </a:solidFill>
                  <a:latin typeface="Arial" pitchFamily="34" charset="0"/>
                </a:rPr>
                <a:t>k</a:t>
              </a:r>
              <a:endParaRPr lang="en-US" altLang="id-ID" sz="2000" b="1" dirty="0">
                <a:solidFill>
                  <a:schemeClr val="folHlink"/>
                </a:solidFill>
                <a:latin typeface="Arial" pitchFamily="34" charset="0"/>
              </a:endParaRPr>
            </a:p>
          </p:txBody>
        </p:sp>
        <p:sp>
          <p:nvSpPr>
            <p:cNvPr id="18" name="Line 16"/>
            <p:cNvSpPr>
              <a:spLocks noChangeShapeType="1"/>
            </p:cNvSpPr>
            <p:nvPr/>
          </p:nvSpPr>
          <p:spPr bwMode="auto">
            <a:xfrm>
              <a:off x="628650" y="4546600"/>
              <a:ext cx="1588" cy="604838"/>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9" name="Line 17"/>
            <p:cNvSpPr>
              <a:spLocks noChangeShapeType="1"/>
            </p:cNvSpPr>
            <p:nvPr/>
          </p:nvSpPr>
          <p:spPr bwMode="auto">
            <a:xfrm>
              <a:off x="9742488" y="4567238"/>
              <a:ext cx="1587" cy="604837"/>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0" name="Line 18"/>
            <p:cNvSpPr>
              <a:spLocks noChangeShapeType="1"/>
            </p:cNvSpPr>
            <p:nvPr/>
          </p:nvSpPr>
          <p:spPr bwMode="auto">
            <a:xfrm>
              <a:off x="6276975" y="4546600"/>
              <a:ext cx="3175" cy="604838"/>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1" name="Line 19"/>
            <p:cNvSpPr>
              <a:spLocks noChangeShapeType="1"/>
            </p:cNvSpPr>
            <p:nvPr/>
          </p:nvSpPr>
          <p:spPr bwMode="auto">
            <a:xfrm>
              <a:off x="773113" y="4991100"/>
              <a:ext cx="5402262" cy="1588"/>
            </a:xfrm>
            <a:prstGeom prst="line">
              <a:avLst/>
            </a:prstGeom>
            <a:noFill/>
            <a:ln w="19050">
              <a:solidFill>
                <a:schemeClr val="folHlink"/>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id-ID"/>
            </a:p>
          </p:txBody>
        </p:sp>
        <p:sp>
          <p:nvSpPr>
            <p:cNvPr id="22" name="Line 20"/>
            <p:cNvSpPr>
              <a:spLocks noChangeShapeType="1"/>
            </p:cNvSpPr>
            <p:nvPr/>
          </p:nvSpPr>
          <p:spPr bwMode="auto">
            <a:xfrm>
              <a:off x="6423025" y="4991100"/>
              <a:ext cx="3216275" cy="1588"/>
            </a:xfrm>
            <a:prstGeom prst="line">
              <a:avLst/>
            </a:prstGeom>
            <a:noFill/>
            <a:ln w="19050">
              <a:solidFill>
                <a:schemeClr val="folHlink"/>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id-ID"/>
            </a:p>
          </p:txBody>
        </p:sp>
        <p:sp>
          <p:nvSpPr>
            <p:cNvPr id="23" name="Text Box 21"/>
            <p:cNvSpPr txBox="1">
              <a:spLocks noChangeArrowheads="1"/>
            </p:cNvSpPr>
            <p:nvPr/>
          </p:nvSpPr>
          <p:spPr bwMode="auto">
            <a:xfrm>
              <a:off x="1068388" y="3240088"/>
              <a:ext cx="863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algn="ctr"/>
              <a:r>
                <a:rPr lang="id-ID" altLang="id-ID" sz="1600" b="1" dirty="0" smtClean="0">
                  <a:solidFill>
                    <a:schemeClr val="tx1"/>
                  </a:solidFill>
                  <a:latin typeface="Arial" pitchFamily="34" charset="0"/>
                </a:rPr>
                <a:t>dosis obat</a:t>
              </a:r>
              <a:endParaRPr lang="en-US" altLang="id-ID" sz="1600" b="1" dirty="0">
                <a:solidFill>
                  <a:schemeClr val="tx1"/>
                </a:solidFill>
                <a:latin typeface="Arial" pitchFamily="34" charset="0"/>
              </a:endParaRPr>
            </a:p>
          </p:txBody>
        </p:sp>
      </p:grpSp>
      <p:sp>
        <p:nvSpPr>
          <p:cNvPr id="24" name="Rectangle 22"/>
          <p:cNvSpPr>
            <a:spLocks noGrp="1" noChangeArrowheads="1"/>
          </p:cNvSpPr>
          <p:nvPr>
            <p:ph type="title"/>
          </p:nvPr>
        </p:nvSpPr>
        <p:spPr>
          <a:xfrm>
            <a:off x="630238" y="14760"/>
            <a:ext cx="8513762" cy="1253601"/>
          </a:xfrm>
        </p:spPr>
        <p:txBody>
          <a:bodyPr>
            <a:normAutofit/>
          </a:bodyPr>
          <a:lstStyle/>
          <a:p>
            <a:pPr>
              <a:defRPr/>
            </a:pPr>
            <a:r>
              <a:rPr lang="id-ID" sz="3600" b="1" dirty="0" smtClean="0">
                <a:solidFill>
                  <a:srgbClr val="7030A0"/>
                </a:solidFill>
              </a:rPr>
              <a:t>Hubungan antara Farmakokinetik dan Farmakodinamik</a:t>
            </a:r>
            <a:endParaRPr lang="en-US" sz="3600" b="1" dirty="0" smtClean="0">
              <a:solidFill>
                <a:srgbClr val="7030A0"/>
              </a:solidFill>
            </a:endParaRPr>
          </a:p>
        </p:txBody>
      </p:sp>
      <p:sp>
        <p:nvSpPr>
          <p:cNvPr id="25" name="Rectangle 23"/>
          <p:cNvSpPr>
            <a:spLocks noChangeArrowheads="1"/>
          </p:cNvSpPr>
          <p:nvPr/>
        </p:nvSpPr>
        <p:spPr bwMode="auto">
          <a:xfrm>
            <a:off x="7772012" y="6490391"/>
            <a:ext cx="11652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r>
              <a:rPr lang="en-US" altLang="id-ID" sz="800" dirty="0">
                <a:solidFill>
                  <a:schemeClr val="tx1"/>
                </a:solidFill>
                <a:latin typeface="Arial" pitchFamily="34" charset="0"/>
              </a:rPr>
              <a:t>© C.V. Fletcher, 2004</a:t>
            </a:r>
          </a:p>
        </p:txBody>
      </p:sp>
    </p:spTree>
    <p:extLst>
      <p:ext uri="{BB962C8B-B14F-4D97-AF65-F5344CB8AC3E}">
        <p14:creationId xmlns:p14="http://schemas.microsoft.com/office/powerpoint/2010/main" val="1073234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35315" y="22128"/>
            <a:ext cx="8497888" cy="1298575"/>
          </a:xfrm>
        </p:spPr>
        <p:txBody>
          <a:bodyPr lIns="101600" tIns="50800" rIns="101600" bIns="50800"/>
          <a:lstStyle/>
          <a:p>
            <a:pPr>
              <a:defRPr/>
            </a:pPr>
            <a:r>
              <a:rPr lang="en-US" b="1" dirty="0" err="1" smtClean="0">
                <a:solidFill>
                  <a:srgbClr val="7030A0"/>
                </a:solidFill>
              </a:rPr>
              <a:t>Intera</a:t>
            </a:r>
            <a:r>
              <a:rPr lang="id-ID" b="1" dirty="0" smtClean="0">
                <a:solidFill>
                  <a:srgbClr val="7030A0"/>
                </a:solidFill>
              </a:rPr>
              <a:t>ks</a:t>
            </a:r>
            <a:r>
              <a:rPr lang="en-US" b="1" dirty="0" err="1" smtClean="0">
                <a:solidFill>
                  <a:srgbClr val="7030A0"/>
                </a:solidFill>
              </a:rPr>
              <a:t>i</a:t>
            </a:r>
            <a:r>
              <a:rPr lang="id-ID" b="1" dirty="0" smtClean="0">
                <a:solidFill>
                  <a:srgbClr val="7030A0"/>
                </a:solidFill>
              </a:rPr>
              <a:t> antar Obat</a:t>
            </a:r>
            <a:endParaRPr lang="en-US" b="1" dirty="0" smtClean="0">
              <a:solidFill>
                <a:srgbClr val="7030A0"/>
              </a:solidFill>
            </a:endParaRPr>
          </a:p>
        </p:txBody>
      </p:sp>
      <p:sp>
        <p:nvSpPr>
          <p:cNvPr id="5" name="Rectangle 3"/>
          <p:cNvSpPr txBox="1">
            <a:spLocks noChangeArrowheads="1"/>
          </p:cNvSpPr>
          <p:nvPr/>
        </p:nvSpPr>
        <p:spPr>
          <a:xfrm>
            <a:off x="894296" y="1720644"/>
            <a:ext cx="7161212" cy="4673600"/>
          </a:xfrm>
          <a:prstGeom prst="rect">
            <a:avLst/>
          </a:prstGeom>
        </p:spPr>
        <p:txBody>
          <a:bodyPr vert="horz" lIns="101600" tIns="50800" rIns="101600" bIns="5080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Wingdings" pitchFamily="2" charset="2"/>
              <a:buChar char="q"/>
              <a:defRPr/>
            </a:pPr>
            <a:r>
              <a:rPr lang="id-ID" dirty="0" smtClean="0"/>
              <a:t>Interaksi F</a:t>
            </a:r>
            <a:r>
              <a:rPr lang="en-US" dirty="0" err="1" smtClean="0"/>
              <a:t>arma</a:t>
            </a:r>
            <a:r>
              <a:rPr lang="id-ID" dirty="0" smtClean="0"/>
              <a:t>k</a:t>
            </a:r>
            <a:r>
              <a:rPr lang="en-US" dirty="0" err="1" smtClean="0"/>
              <a:t>okineti</a:t>
            </a:r>
            <a:r>
              <a:rPr lang="id-ID" dirty="0" smtClean="0"/>
              <a:t>k</a:t>
            </a:r>
            <a:endParaRPr lang="en-US" dirty="0" smtClean="0"/>
          </a:p>
          <a:p>
            <a:pPr marL="792163" lvl="1" indent="-381000">
              <a:defRPr/>
            </a:pPr>
            <a:r>
              <a:rPr lang="en-US" dirty="0" err="1" smtClean="0"/>
              <a:t>Absorp</a:t>
            </a:r>
            <a:r>
              <a:rPr lang="id-ID" dirty="0" smtClean="0"/>
              <a:t>si</a:t>
            </a:r>
            <a:endParaRPr lang="en-US" dirty="0" smtClean="0"/>
          </a:p>
          <a:p>
            <a:pPr marL="792163" lvl="1" indent="-381000">
              <a:defRPr/>
            </a:pPr>
            <a:r>
              <a:rPr lang="en-US" dirty="0" err="1" smtClean="0"/>
              <a:t>Distribu</a:t>
            </a:r>
            <a:r>
              <a:rPr lang="id-ID" dirty="0" smtClean="0"/>
              <a:t>s</a:t>
            </a:r>
            <a:r>
              <a:rPr lang="en-US" dirty="0" err="1" smtClean="0"/>
              <a:t>i</a:t>
            </a:r>
            <a:endParaRPr lang="id-ID" dirty="0" smtClean="0"/>
          </a:p>
          <a:p>
            <a:pPr marL="792163" lvl="1" indent="-381000">
              <a:defRPr/>
            </a:pPr>
            <a:r>
              <a:rPr lang="id-ID" dirty="0" smtClean="0"/>
              <a:t>M</a:t>
            </a:r>
            <a:r>
              <a:rPr lang="en-US" dirty="0" err="1" smtClean="0"/>
              <a:t>etabolism</a:t>
            </a:r>
            <a:r>
              <a:rPr lang="id-ID" dirty="0" smtClean="0"/>
              <a:t>e</a:t>
            </a:r>
            <a:endParaRPr lang="en-US" dirty="0" smtClean="0"/>
          </a:p>
          <a:p>
            <a:pPr marL="792163" lvl="1" indent="-381000">
              <a:defRPr/>
            </a:pPr>
            <a:r>
              <a:rPr lang="en-US" dirty="0" smtClean="0"/>
              <a:t>E</a:t>
            </a:r>
            <a:r>
              <a:rPr lang="id-ID" dirty="0" smtClean="0"/>
              <a:t>ksk</a:t>
            </a:r>
            <a:r>
              <a:rPr lang="en-US" dirty="0" smtClean="0"/>
              <a:t>re</a:t>
            </a:r>
            <a:r>
              <a:rPr lang="id-ID" dirty="0" smtClean="0"/>
              <a:t>s</a:t>
            </a:r>
            <a:r>
              <a:rPr lang="en-US" dirty="0" err="1" smtClean="0"/>
              <a:t>i</a:t>
            </a:r>
            <a:endParaRPr lang="en-US" sz="1000" dirty="0" smtClean="0"/>
          </a:p>
          <a:p>
            <a:pPr marL="457200" indent="-457200">
              <a:buFont typeface="Wingdings" pitchFamily="2" charset="2"/>
              <a:buChar char="q"/>
              <a:defRPr/>
            </a:pPr>
            <a:r>
              <a:rPr lang="id-ID" dirty="0" smtClean="0"/>
              <a:t>Interaksi F</a:t>
            </a:r>
            <a:r>
              <a:rPr lang="en-US" dirty="0" err="1" smtClean="0"/>
              <a:t>arma</a:t>
            </a:r>
            <a:r>
              <a:rPr lang="id-ID" dirty="0" smtClean="0"/>
              <a:t>k</a:t>
            </a:r>
            <a:r>
              <a:rPr lang="en-US" dirty="0" smtClean="0"/>
              <a:t>od</a:t>
            </a:r>
            <a:r>
              <a:rPr lang="id-ID" dirty="0" smtClean="0"/>
              <a:t>i</a:t>
            </a:r>
            <a:r>
              <a:rPr lang="en-US" dirty="0" err="1" smtClean="0"/>
              <a:t>nami</a:t>
            </a:r>
            <a:r>
              <a:rPr lang="id-ID" dirty="0" smtClean="0"/>
              <a:t>k</a:t>
            </a:r>
            <a:endParaRPr lang="en-US" dirty="0" smtClean="0"/>
          </a:p>
          <a:p>
            <a:pPr marL="792163" lvl="1" indent="-381000">
              <a:defRPr/>
            </a:pPr>
            <a:r>
              <a:rPr lang="en-US" dirty="0" err="1" smtClean="0"/>
              <a:t>Antagonis</a:t>
            </a:r>
            <a:endParaRPr lang="en-US" dirty="0" smtClean="0"/>
          </a:p>
          <a:p>
            <a:pPr marL="792163" lvl="1" indent="-381000">
              <a:defRPr/>
            </a:pPr>
            <a:r>
              <a:rPr lang="en-US" dirty="0" err="1" smtClean="0"/>
              <a:t>Synergis</a:t>
            </a:r>
            <a:endParaRPr lang="en-US" dirty="0" smtClean="0"/>
          </a:p>
          <a:p>
            <a:pPr marL="792163" lvl="1" indent="-381000">
              <a:defRPr/>
            </a:pPr>
            <a:r>
              <a:rPr lang="id-ID" dirty="0" smtClean="0"/>
              <a:t>Toksisitas tumpang tindih</a:t>
            </a:r>
            <a:endParaRPr lang="en-US" dirty="0" smtClean="0"/>
          </a:p>
        </p:txBody>
      </p:sp>
    </p:spTree>
    <p:extLst>
      <p:ext uri="{BB962C8B-B14F-4D97-AF65-F5344CB8AC3E}">
        <p14:creationId xmlns:p14="http://schemas.microsoft.com/office/powerpoint/2010/main" val="990407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63676" y="140112"/>
            <a:ext cx="8413951" cy="990600"/>
          </a:xfrm>
        </p:spPr>
        <p:txBody>
          <a:bodyPr>
            <a:normAutofit/>
          </a:bodyPr>
          <a:lstStyle/>
          <a:p>
            <a:pPr eaLnBrk="1" hangingPunct="1">
              <a:defRPr/>
            </a:pPr>
            <a:r>
              <a:rPr lang="id-ID" altLang="id-ID" sz="4000" b="1" dirty="0" smtClean="0">
                <a:solidFill>
                  <a:srgbClr val="7030A0"/>
                </a:solidFill>
              </a:rPr>
              <a:t>Farmakokinetik</a:t>
            </a:r>
            <a:endParaRPr lang="en-US" altLang="id-ID" sz="4000" dirty="0" smtClean="0">
              <a:solidFill>
                <a:srgbClr val="7030A0"/>
              </a:solidFill>
            </a:endParaRPr>
          </a:p>
        </p:txBody>
      </p:sp>
      <p:sp>
        <p:nvSpPr>
          <p:cNvPr id="5" name="Rectangle 3"/>
          <p:cNvSpPr txBox="1">
            <a:spLocks noChangeArrowheads="1"/>
          </p:cNvSpPr>
          <p:nvPr/>
        </p:nvSpPr>
        <p:spPr bwMode="auto">
          <a:xfrm>
            <a:off x="688247" y="1551036"/>
            <a:ext cx="8389380" cy="530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defRPr/>
            </a:pPr>
            <a:r>
              <a:rPr lang="en-US" altLang="id-ID" sz="2400" b="1" kern="0" dirty="0" err="1" smtClean="0"/>
              <a:t>Absorp</a:t>
            </a:r>
            <a:r>
              <a:rPr lang="id-ID" altLang="id-ID" sz="2400" b="1" kern="0" dirty="0" smtClean="0"/>
              <a:t>s</a:t>
            </a:r>
            <a:r>
              <a:rPr lang="en-US" altLang="id-ID" sz="2400" b="1" kern="0" dirty="0" smtClean="0"/>
              <a:t>i</a:t>
            </a:r>
            <a:r>
              <a:rPr lang="en-US" altLang="id-ID" sz="2400" kern="0" dirty="0" smtClean="0"/>
              <a:t>: </a:t>
            </a:r>
            <a:r>
              <a:rPr lang="id-ID" altLang="id-ID" sz="2400" kern="0" dirty="0" smtClean="0"/>
              <a:t>bagaimana obat masuk ke dalam darah</a:t>
            </a:r>
            <a:endParaRPr lang="en-US" altLang="id-ID" sz="2400" kern="0" dirty="0" smtClean="0"/>
          </a:p>
          <a:p>
            <a:pPr lvl="1" eaLnBrk="1" hangingPunct="1">
              <a:lnSpc>
                <a:spcPct val="90000"/>
              </a:lnSpc>
              <a:defRPr/>
            </a:pPr>
            <a:r>
              <a:rPr lang="id-ID" altLang="id-ID" sz="2000" kern="0" dirty="0" smtClean="0"/>
              <a:t>Jumlah asam lambung atau makanan mengubah jumlah obat yang diserap</a:t>
            </a:r>
            <a:endParaRPr lang="en-US" altLang="id-ID" sz="2000" kern="0" dirty="0" smtClean="0"/>
          </a:p>
          <a:p>
            <a:pPr lvl="2" eaLnBrk="1" hangingPunct="1">
              <a:lnSpc>
                <a:spcPct val="90000"/>
              </a:lnSpc>
              <a:defRPr/>
            </a:pPr>
            <a:r>
              <a:rPr lang="id-ID" altLang="id-ID" sz="1800" kern="0" dirty="0" smtClean="0"/>
              <a:t>Inilah sebabnya mengapa beberapa obat harus diminum dengan atau tanpa makanan atau tidak dapat diminum bersama antasid</a:t>
            </a:r>
            <a:endParaRPr lang="en-US" altLang="id-ID" sz="1800" kern="0" dirty="0" smtClean="0"/>
          </a:p>
          <a:p>
            <a:pPr lvl="2" eaLnBrk="1" hangingPunct="1">
              <a:lnSpc>
                <a:spcPct val="90000"/>
              </a:lnSpc>
              <a:defRPr/>
            </a:pPr>
            <a:endParaRPr lang="en-US" altLang="id-ID" sz="1800" kern="0" dirty="0" smtClean="0"/>
          </a:p>
          <a:p>
            <a:pPr eaLnBrk="1" hangingPunct="1">
              <a:lnSpc>
                <a:spcPct val="90000"/>
              </a:lnSpc>
              <a:defRPr/>
            </a:pPr>
            <a:r>
              <a:rPr lang="en-US" altLang="id-ID" sz="2400" b="1" kern="0" dirty="0" err="1" smtClean="0"/>
              <a:t>Distribu</a:t>
            </a:r>
            <a:r>
              <a:rPr lang="id-ID" altLang="id-ID" sz="2400" b="1" kern="0" dirty="0" smtClean="0"/>
              <a:t>s</a:t>
            </a:r>
            <a:r>
              <a:rPr lang="en-US" altLang="id-ID" sz="2400" b="1" kern="0" dirty="0" smtClean="0"/>
              <a:t>i</a:t>
            </a:r>
            <a:r>
              <a:rPr lang="en-US" altLang="id-ID" sz="2400" kern="0" dirty="0" smtClean="0"/>
              <a:t>: </a:t>
            </a:r>
            <a:r>
              <a:rPr lang="id-ID" altLang="id-ID" sz="2400" kern="0" dirty="0" smtClean="0"/>
              <a:t>bagaimana perjalanan obat dalam darah dan mencapai atau keluar dari daerah lain dari tubuh</a:t>
            </a:r>
            <a:endParaRPr lang="en-US" altLang="id-ID" sz="2400" kern="0" dirty="0" smtClean="0"/>
          </a:p>
          <a:p>
            <a:pPr eaLnBrk="1" hangingPunct="1">
              <a:lnSpc>
                <a:spcPct val="90000"/>
              </a:lnSpc>
              <a:defRPr/>
            </a:pPr>
            <a:endParaRPr lang="en-US" altLang="id-ID" sz="2400" kern="0" dirty="0" smtClean="0"/>
          </a:p>
          <a:p>
            <a:pPr eaLnBrk="1" hangingPunct="1">
              <a:lnSpc>
                <a:spcPct val="90000"/>
              </a:lnSpc>
              <a:defRPr/>
            </a:pPr>
            <a:r>
              <a:rPr lang="en-US" altLang="id-ID" sz="2400" b="1" kern="0" dirty="0" smtClean="0"/>
              <a:t>Metabolism</a:t>
            </a:r>
            <a:r>
              <a:rPr lang="id-ID" altLang="id-ID" sz="2400" b="1" kern="0" dirty="0" smtClean="0"/>
              <a:t>e</a:t>
            </a:r>
            <a:r>
              <a:rPr lang="en-US" altLang="id-ID" sz="2400" kern="0" dirty="0" smtClean="0"/>
              <a:t>: </a:t>
            </a:r>
            <a:r>
              <a:rPr lang="id-ID" altLang="id-ID" sz="2400" kern="0" dirty="0" smtClean="0"/>
              <a:t>bagaimana tubuh mengubah obat, biasanya di usus dan hati</a:t>
            </a:r>
            <a:endParaRPr lang="en-US" altLang="id-ID" sz="2400" kern="0" dirty="0" smtClean="0"/>
          </a:p>
          <a:p>
            <a:pPr eaLnBrk="1" hangingPunct="1">
              <a:lnSpc>
                <a:spcPct val="90000"/>
              </a:lnSpc>
              <a:defRPr/>
            </a:pPr>
            <a:endParaRPr lang="en-US" altLang="id-ID" sz="2400" kern="0" dirty="0" smtClean="0"/>
          </a:p>
          <a:p>
            <a:pPr eaLnBrk="1" hangingPunct="1">
              <a:lnSpc>
                <a:spcPct val="90000"/>
              </a:lnSpc>
              <a:defRPr/>
            </a:pPr>
            <a:r>
              <a:rPr lang="id-ID" altLang="id-ID" sz="2400" b="1" kern="0" dirty="0" smtClean="0"/>
              <a:t>Eliminasi Obat</a:t>
            </a:r>
            <a:r>
              <a:rPr lang="en-US" altLang="id-ID" sz="2400" kern="0" dirty="0" smtClean="0"/>
              <a:t>: </a:t>
            </a:r>
            <a:r>
              <a:rPr lang="id-ID" altLang="id-ID" sz="2400" kern="0" dirty="0" smtClean="0"/>
              <a:t>bagaimana tubuh mengeluarkan obat</a:t>
            </a:r>
            <a:r>
              <a:rPr lang="en-US" altLang="id-ID" sz="2400" kern="0" dirty="0" smtClean="0"/>
              <a:t>:</a:t>
            </a:r>
          </a:p>
          <a:p>
            <a:pPr lvl="1" eaLnBrk="1" hangingPunct="1">
              <a:lnSpc>
                <a:spcPct val="90000"/>
              </a:lnSpc>
              <a:defRPr/>
            </a:pPr>
            <a:r>
              <a:rPr lang="id-ID" altLang="id-ID" sz="2000" kern="0" dirty="0" smtClean="0"/>
              <a:t>Melalui ginjal </a:t>
            </a:r>
            <a:r>
              <a:rPr lang="id-ID" altLang="id-ID" sz="2000" kern="0" dirty="0" smtClean="0">
                <a:sym typeface="Wingdings" panose="05000000000000000000" pitchFamily="2" charset="2"/>
              </a:rPr>
              <a:t> </a:t>
            </a:r>
            <a:r>
              <a:rPr lang="id-ID" altLang="id-ID" sz="2000" kern="0" dirty="0" smtClean="0"/>
              <a:t>melalui urin atau</a:t>
            </a:r>
            <a:endParaRPr lang="en-US" altLang="id-ID" sz="2000" kern="0" dirty="0" smtClean="0"/>
          </a:p>
          <a:p>
            <a:pPr lvl="1" eaLnBrk="1" hangingPunct="1">
              <a:lnSpc>
                <a:spcPct val="90000"/>
              </a:lnSpc>
              <a:defRPr/>
            </a:pPr>
            <a:r>
              <a:rPr lang="id-ID" altLang="id-ID" sz="2000" kern="0" dirty="0" smtClean="0"/>
              <a:t>Melalui hati </a:t>
            </a:r>
            <a:r>
              <a:rPr lang="id-ID" altLang="id-ID" sz="2000" kern="0" dirty="0" smtClean="0">
                <a:sym typeface="Wingdings" panose="05000000000000000000" pitchFamily="2" charset="2"/>
              </a:rPr>
              <a:t> </a:t>
            </a:r>
            <a:r>
              <a:rPr lang="id-ID" altLang="id-ID" sz="2000" kern="0" dirty="0" smtClean="0"/>
              <a:t>melalui feses</a:t>
            </a:r>
            <a:endParaRPr lang="en-US" altLang="id-ID" sz="2000" kern="0" dirty="0" smtClean="0"/>
          </a:p>
        </p:txBody>
      </p:sp>
    </p:spTree>
    <p:extLst>
      <p:ext uri="{BB962C8B-B14F-4D97-AF65-F5344CB8AC3E}">
        <p14:creationId xmlns:p14="http://schemas.microsoft.com/office/powerpoint/2010/main" val="19975493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93174" y="0"/>
            <a:ext cx="8229600" cy="1143000"/>
          </a:xfrm>
        </p:spPr>
        <p:txBody>
          <a:bodyPr>
            <a:normAutofit/>
          </a:bodyPr>
          <a:lstStyle/>
          <a:p>
            <a:pPr eaLnBrk="1" hangingPunct="1"/>
            <a:r>
              <a:rPr lang="nl-BE" altLang="id-ID" sz="4000" b="1" dirty="0" smtClean="0">
                <a:solidFill>
                  <a:srgbClr val="7030A0"/>
                </a:solidFill>
                <a:latin typeface="Arial" charset="0"/>
              </a:rPr>
              <a:t>Absorpsi</a:t>
            </a:r>
            <a:endParaRPr lang="en-GB" altLang="id-ID" sz="4000" b="1" dirty="0" smtClean="0">
              <a:solidFill>
                <a:srgbClr val="7030A0"/>
              </a:solidFill>
              <a:latin typeface="Arial" charset="0"/>
            </a:endParaRPr>
          </a:p>
        </p:txBody>
      </p:sp>
      <p:sp>
        <p:nvSpPr>
          <p:cNvPr id="13315" name="Rectangle 3"/>
          <p:cNvSpPr>
            <a:spLocks noGrp="1" noChangeArrowheads="1"/>
          </p:cNvSpPr>
          <p:nvPr>
            <p:ph type="body" idx="1"/>
          </p:nvPr>
        </p:nvSpPr>
        <p:spPr>
          <a:xfrm>
            <a:off x="811162" y="1651819"/>
            <a:ext cx="7772400" cy="4114800"/>
          </a:xfrm>
        </p:spPr>
        <p:txBody>
          <a:bodyPr/>
          <a:lstStyle/>
          <a:p>
            <a:pPr marL="609600" indent="-609600" eaLnBrk="1" hangingPunct="1">
              <a:lnSpc>
                <a:spcPct val="90000"/>
              </a:lnSpc>
              <a:buFontTx/>
              <a:buNone/>
            </a:pPr>
            <a:r>
              <a:rPr lang="nl-BE" altLang="id-ID" sz="2800" dirty="0" smtClean="0"/>
              <a:t>	</a:t>
            </a:r>
          </a:p>
          <a:p>
            <a:pPr marL="609600" indent="-609600" eaLnBrk="1" hangingPunct="1">
              <a:lnSpc>
                <a:spcPct val="90000"/>
              </a:lnSpc>
            </a:pPr>
            <a:r>
              <a:rPr lang="nl-BE" altLang="id-ID" sz="2800" dirty="0" smtClean="0">
                <a:latin typeface="Arial" charset="0"/>
              </a:rPr>
              <a:t>ddI </a:t>
            </a:r>
            <a:r>
              <a:rPr lang="nl-BE" altLang="id-ID" sz="2800" dirty="0" smtClean="0">
                <a:latin typeface="Arial" charset="0"/>
                <a:sym typeface="Wingdings" pitchFamily="2" charset="2"/>
              </a:rPr>
              <a:t> membutuhkan pH rendah</a:t>
            </a:r>
          </a:p>
          <a:p>
            <a:pPr marL="609600" indent="-609600" eaLnBrk="1" hangingPunct="1">
              <a:lnSpc>
                <a:spcPct val="90000"/>
              </a:lnSpc>
            </a:pPr>
            <a:r>
              <a:rPr lang="nl-BE" altLang="id-ID" sz="2800" dirty="0" smtClean="0">
                <a:latin typeface="Arial" charset="0"/>
                <a:sym typeface="Wingdings" pitchFamily="2" charset="2"/>
              </a:rPr>
              <a:t>Buffered  menurunkan asiditas dalam lambung </a:t>
            </a:r>
          </a:p>
          <a:p>
            <a:pPr marL="609600" indent="-609600" eaLnBrk="1" hangingPunct="1">
              <a:lnSpc>
                <a:spcPct val="90000"/>
              </a:lnSpc>
            </a:pPr>
            <a:r>
              <a:rPr lang="nl-BE" altLang="id-ID" sz="2800" dirty="0" smtClean="0">
                <a:latin typeface="Arial" charset="0"/>
                <a:sym typeface="Wingdings" pitchFamily="2" charset="2"/>
              </a:rPr>
              <a:t>Obat-obat yang membutuhkan pH rendah:</a:t>
            </a:r>
          </a:p>
          <a:p>
            <a:pPr marL="990600" lvl="1" indent="-533400" eaLnBrk="1" hangingPunct="1">
              <a:lnSpc>
                <a:spcPct val="90000"/>
              </a:lnSpc>
            </a:pPr>
            <a:r>
              <a:rPr lang="nl-BE" altLang="id-ID" dirty="0" smtClean="0">
                <a:latin typeface="Arial" charset="0"/>
                <a:sym typeface="Wingdings" pitchFamily="2" charset="2"/>
              </a:rPr>
              <a:t>IDV, RTV, quinolones, itraconazole, LPV/rtv</a:t>
            </a:r>
          </a:p>
          <a:p>
            <a:pPr marL="990600" lvl="1" indent="-533400" eaLnBrk="1" hangingPunct="1">
              <a:lnSpc>
                <a:spcPct val="90000"/>
              </a:lnSpc>
            </a:pPr>
            <a:r>
              <a:rPr lang="nl-BE" altLang="id-ID" dirty="0" smtClean="0">
                <a:latin typeface="Arial" charset="0"/>
                <a:sym typeface="Wingdings" pitchFamily="2" charset="2"/>
              </a:rPr>
              <a:t>Diminum 2 jam sebelum buffered ddI</a:t>
            </a:r>
            <a:endParaRPr lang="nl-BE" altLang="id-ID" sz="2400" dirty="0" smtClean="0">
              <a:latin typeface="Arial" charset="0"/>
              <a:sym typeface="Wingdings" pitchFamily="2" charset="2"/>
            </a:endParaRPr>
          </a:p>
        </p:txBody>
      </p:sp>
    </p:spTree>
    <p:extLst>
      <p:ext uri="{BB962C8B-B14F-4D97-AF65-F5344CB8AC3E}">
        <p14:creationId xmlns:p14="http://schemas.microsoft.com/office/powerpoint/2010/main" val="1235603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14400" y="204019"/>
            <a:ext cx="7772400" cy="914400"/>
          </a:xfrm>
        </p:spPr>
        <p:txBody>
          <a:bodyPr>
            <a:normAutofit/>
          </a:bodyPr>
          <a:lstStyle/>
          <a:p>
            <a:pPr marL="914400" indent="-914400" eaLnBrk="1" hangingPunct="1"/>
            <a:r>
              <a:rPr lang="nl-BE" altLang="id-ID" sz="4000" b="1" dirty="0" smtClean="0">
                <a:solidFill>
                  <a:srgbClr val="7030A0"/>
                </a:solidFill>
                <a:latin typeface="Arial" charset="0"/>
              </a:rPr>
              <a:t>Distribusi</a:t>
            </a:r>
            <a:endParaRPr lang="en-GB" altLang="id-ID" sz="4000" b="1" dirty="0" smtClean="0">
              <a:solidFill>
                <a:srgbClr val="7030A0"/>
              </a:solidFill>
              <a:latin typeface="Arial" charset="0"/>
            </a:endParaRPr>
          </a:p>
        </p:txBody>
      </p:sp>
      <p:sp>
        <p:nvSpPr>
          <p:cNvPr id="14339" name="Rectangle 3"/>
          <p:cNvSpPr>
            <a:spLocks noGrp="1" noChangeArrowheads="1"/>
          </p:cNvSpPr>
          <p:nvPr>
            <p:ph type="body" idx="1"/>
          </p:nvPr>
        </p:nvSpPr>
        <p:spPr>
          <a:xfrm>
            <a:off x="855408" y="1710811"/>
            <a:ext cx="8229600" cy="4525963"/>
          </a:xfrm>
        </p:spPr>
        <p:txBody>
          <a:bodyPr/>
          <a:lstStyle/>
          <a:p>
            <a:pPr eaLnBrk="1" hangingPunct="1"/>
            <a:r>
              <a:rPr lang="nl-BE" altLang="id-ID" sz="2800" dirty="0" smtClean="0">
                <a:latin typeface="Arial" charset="0"/>
              </a:rPr>
              <a:t>Protein-binding</a:t>
            </a:r>
          </a:p>
          <a:p>
            <a:pPr lvl="1" eaLnBrk="1" hangingPunct="1"/>
            <a:r>
              <a:rPr lang="nl-BE" altLang="id-ID" dirty="0" smtClean="0">
                <a:latin typeface="Arial" charset="0"/>
              </a:rPr>
              <a:t>Warfarin: 99% protein bound</a:t>
            </a:r>
          </a:p>
          <a:p>
            <a:pPr lvl="1" eaLnBrk="1" hangingPunct="1"/>
            <a:r>
              <a:rPr lang="nl-BE" altLang="id-ID" b="1" dirty="0" smtClean="0">
                <a:latin typeface="Arial" charset="0"/>
              </a:rPr>
              <a:t>EF</a:t>
            </a:r>
            <a:r>
              <a:rPr lang="id-ID" altLang="id-ID" b="1" dirty="0" smtClean="0">
                <a:latin typeface="Arial" charset="0"/>
              </a:rPr>
              <a:t>V</a:t>
            </a:r>
            <a:r>
              <a:rPr lang="nl-BE" altLang="id-ID" b="1" dirty="0" smtClean="0">
                <a:latin typeface="Arial" charset="0"/>
              </a:rPr>
              <a:t> </a:t>
            </a:r>
            <a:r>
              <a:rPr lang="nl-BE" altLang="id-ID" b="1" dirty="0" smtClean="0">
                <a:latin typeface="Arial" charset="0"/>
                <a:sym typeface="Wingdings" pitchFamily="2" charset="2"/>
              </a:rPr>
              <a:t> resiko perdarahan</a:t>
            </a:r>
            <a:endParaRPr lang="nl-BE" altLang="id-ID" b="1" dirty="0" smtClean="0">
              <a:latin typeface="Arial" charset="0"/>
            </a:endParaRPr>
          </a:p>
          <a:p>
            <a:pPr lvl="1" eaLnBrk="1" hangingPunct="1"/>
            <a:endParaRPr lang="nl-BE" altLang="id-ID" b="1" dirty="0" smtClean="0">
              <a:latin typeface="Arial" charset="0"/>
            </a:endParaRPr>
          </a:p>
          <a:p>
            <a:pPr lvl="1" eaLnBrk="1" hangingPunct="1"/>
            <a:r>
              <a:rPr lang="nl-BE" altLang="id-ID" dirty="0" smtClean="0">
                <a:latin typeface="Arial" charset="0"/>
              </a:rPr>
              <a:t>Hypo albuminemia (malnutrisi berat) </a:t>
            </a:r>
            <a:r>
              <a:rPr lang="nl-BE" altLang="id-ID" dirty="0" smtClean="0">
                <a:latin typeface="Arial" charset="0"/>
                <a:sym typeface="Wingdings" pitchFamily="2" charset="2"/>
              </a:rPr>
              <a:t> menaikkan konsentrasi free drug</a:t>
            </a:r>
            <a:endParaRPr lang="en-GB" altLang="id-ID" dirty="0" smtClean="0">
              <a:latin typeface="Arial" charset="0"/>
            </a:endParaRPr>
          </a:p>
        </p:txBody>
      </p:sp>
    </p:spTree>
    <p:extLst>
      <p:ext uri="{BB962C8B-B14F-4D97-AF65-F5344CB8AC3E}">
        <p14:creationId xmlns:p14="http://schemas.microsoft.com/office/powerpoint/2010/main" val="1935115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48032" y="19665"/>
            <a:ext cx="7772400" cy="1295400"/>
          </a:xfrm>
        </p:spPr>
        <p:txBody>
          <a:bodyPr>
            <a:normAutofit/>
          </a:bodyPr>
          <a:lstStyle/>
          <a:p>
            <a:pPr eaLnBrk="1" hangingPunct="1"/>
            <a:r>
              <a:rPr lang="en-GB" altLang="id-ID" sz="3600" b="1" dirty="0" err="1" smtClean="0">
                <a:solidFill>
                  <a:srgbClr val="7030A0"/>
                </a:solidFill>
                <a:latin typeface="Arial" charset="0"/>
              </a:rPr>
              <a:t>Interaksi</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antar</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obat</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perubahan</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metabolisme</a:t>
            </a:r>
            <a:endParaRPr lang="en-GB" altLang="id-ID" sz="3600" b="1" dirty="0" smtClean="0">
              <a:solidFill>
                <a:srgbClr val="7030A0"/>
              </a:solidFill>
              <a:latin typeface="Arial" charset="0"/>
            </a:endParaRPr>
          </a:p>
        </p:txBody>
      </p:sp>
      <p:sp>
        <p:nvSpPr>
          <p:cNvPr id="15363" name="Rectangle 3"/>
          <p:cNvSpPr>
            <a:spLocks noGrp="1" noChangeArrowheads="1"/>
          </p:cNvSpPr>
          <p:nvPr>
            <p:ph type="body" idx="1"/>
          </p:nvPr>
        </p:nvSpPr>
        <p:spPr>
          <a:xfrm>
            <a:off x="792769" y="1750867"/>
            <a:ext cx="7772400" cy="4114800"/>
          </a:xfrm>
        </p:spPr>
        <p:txBody>
          <a:bodyPr/>
          <a:lstStyle/>
          <a:p>
            <a:pPr eaLnBrk="1" hangingPunct="1"/>
            <a:r>
              <a:rPr lang="nl-BE" altLang="id-ID" sz="2800" dirty="0" smtClean="0">
                <a:latin typeface="Arial" charset="0"/>
              </a:rPr>
              <a:t>Interaksi yang penting dan sering terjadi dengan ART</a:t>
            </a:r>
          </a:p>
          <a:p>
            <a:pPr eaLnBrk="1" hangingPunct="1"/>
            <a:r>
              <a:rPr lang="nl-BE" altLang="id-ID" sz="2800" dirty="0" smtClean="0">
                <a:latin typeface="Arial" charset="0"/>
              </a:rPr>
              <a:t>NNRTI dan PI: dimetabolisasi melalui sistem CYP450, terutama CYP3A4</a:t>
            </a:r>
            <a:endParaRPr lang="en-GB" altLang="id-ID" sz="2800" dirty="0" smtClean="0">
              <a:latin typeface="Arial" charset="0"/>
            </a:endParaRPr>
          </a:p>
        </p:txBody>
      </p:sp>
      <p:sp>
        <p:nvSpPr>
          <p:cNvPr id="15364" name="AutoShape 4"/>
          <p:cNvSpPr>
            <a:spLocks noChangeArrowheads="1"/>
          </p:cNvSpPr>
          <p:nvPr/>
        </p:nvSpPr>
        <p:spPr bwMode="auto">
          <a:xfrm>
            <a:off x="4334942" y="3782831"/>
            <a:ext cx="215900" cy="576262"/>
          </a:xfrm>
          <a:prstGeom prst="downArrow">
            <a:avLst>
              <a:gd name="adj1" fmla="val 50000"/>
              <a:gd name="adj2" fmla="val 66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sp>
        <p:nvSpPr>
          <p:cNvPr id="15365" name="Text Box 5"/>
          <p:cNvSpPr txBox="1">
            <a:spLocks noChangeArrowheads="1"/>
          </p:cNvSpPr>
          <p:nvPr/>
        </p:nvSpPr>
        <p:spPr bwMode="auto">
          <a:xfrm>
            <a:off x="1382192" y="4719456"/>
            <a:ext cx="7056437" cy="955675"/>
          </a:xfrm>
          <a:prstGeom prst="rect">
            <a:avLst/>
          </a:prstGeom>
          <a:solidFill>
            <a:schemeClr val="tx1"/>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nl-BE" altLang="id-ID" sz="2800" b="1">
                <a:solidFill>
                  <a:schemeClr val="bg2"/>
                </a:solidFill>
                <a:latin typeface="Arial" charset="0"/>
              </a:rPr>
              <a:t>Bertanggung jawab untuk eliminasi obat melalui hepar</a:t>
            </a:r>
            <a:endParaRPr lang="en-GB" altLang="id-ID" sz="2800" b="1">
              <a:solidFill>
                <a:schemeClr val="bg2"/>
              </a:solidFill>
              <a:latin typeface="Arial" charset="0"/>
            </a:endParaRPr>
          </a:p>
        </p:txBody>
      </p:sp>
    </p:spTree>
    <p:extLst>
      <p:ext uri="{BB962C8B-B14F-4D97-AF65-F5344CB8AC3E}">
        <p14:creationId xmlns:p14="http://schemas.microsoft.com/office/powerpoint/2010/main" val="5290229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65162" y="113076"/>
            <a:ext cx="8462199" cy="990600"/>
          </a:xfrm>
        </p:spPr>
        <p:txBody>
          <a:bodyPr>
            <a:normAutofit/>
          </a:bodyPr>
          <a:lstStyle/>
          <a:p>
            <a:pPr>
              <a:defRPr/>
            </a:pPr>
            <a:r>
              <a:rPr lang="id-ID" sz="4000" b="1" dirty="0" smtClean="0">
                <a:solidFill>
                  <a:srgbClr val="7030A0"/>
                </a:solidFill>
              </a:rPr>
              <a:t>Variabilitas F</a:t>
            </a:r>
            <a:r>
              <a:rPr lang="en-US" sz="4000" b="1" dirty="0" err="1" smtClean="0">
                <a:solidFill>
                  <a:srgbClr val="7030A0"/>
                </a:solidFill>
              </a:rPr>
              <a:t>arma</a:t>
            </a:r>
            <a:r>
              <a:rPr lang="id-ID" sz="4000" b="1" dirty="0" smtClean="0">
                <a:solidFill>
                  <a:srgbClr val="7030A0"/>
                </a:solidFill>
              </a:rPr>
              <a:t>k</a:t>
            </a:r>
            <a:r>
              <a:rPr lang="en-US" sz="4000" b="1" dirty="0" err="1" smtClean="0">
                <a:solidFill>
                  <a:srgbClr val="7030A0"/>
                </a:solidFill>
              </a:rPr>
              <a:t>okineti</a:t>
            </a:r>
            <a:r>
              <a:rPr lang="id-ID" sz="4000" b="1" dirty="0" smtClean="0">
                <a:solidFill>
                  <a:srgbClr val="7030A0"/>
                </a:solidFill>
              </a:rPr>
              <a:t>k</a:t>
            </a:r>
            <a:endParaRPr lang="en-US" sz="4000" b="1" dirty="0" smtClean="0">
              <a:solidFill>
                <a:srgbClr val="7030A0"/>
              </a:solidFill>
            </a:endParaRPr>
          </a:p>
        </p:txBody>
      </p:sp>
      <p:sp>
        <p:nvSpPr>
          <p:cNvPr id="5" name="Rectangle 3"/>
          <p:cNvSpPr txBox="1">
            <a:spLocks noChangeArrowheads="1"/>
          </p:cNvSpPr>
          <p:nvPr/>
        </p:nvSpPr>
        <p:spPr>
          <a:xfrm>
            <a:off x="665163" y="1681308"/>
            <a:ext cx="8478837" cy="4984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id-ID" sz="2200" dirty="0" smtClean="0"/>
              <a:t>Prinsip kunci</a:t>
            </a:r>
            <a:r>
              <a:rPr lang="en-US" sz="2200" dirty="0" smtClean="0"/>
              <a:t>: </a:t>
            </a:r>
            <a:r>
              <a:rPr lang="id-ID" sz="2200" dirty="0" smtClean="0"/>
              <a:t>dosis yg sama tidak menghasilkan kadar yg sama di antara pasien karena ada perbedaan antar pasien dalam hal: </a:t>
            </a:r>
            <a:r>
              <a:rPr lang="en-US" sz="2200" dirty="0" err="1" smtClean="0"/>
              <a:t>absorp</a:t>
            </a:r>
            <a:r>
              <a:rPr lang="id-ID" sz="2200" dirty="0" smtClean="0"/>
              <a:t>s</a:t>
            </a:r>
            <a:r>
              <a:rPr lang="en-US" sz="2200" dirty="0" err="1" smtClean="0"/>
              <a:t>i</a:t>
            </a:r>
            <a:r>
              <a:rPr lang="en-US" sz="2200" dirty="0" smtClean="0"/>
              <a:t>, </a:t>
            </a:r>
            <a:r>
              <a:rPr lang="en-US" sz="2200" dirty="0" err="1" smtClean="0"/>
              <a:t>distribu</a:t>
            </a:r>
            <a:r>
              <a:rPr lang="id-ID" sz="2200" dirty="0" smtClean="0"/>
              <a:t>s</a:t>
            </a:r>
            <a:r>
              <a:rPr lang="en-US" sz="2200" dirty="0" err="1" smtClean="0"/>
              <a:t>i</a:t>
            </a:r>
            <a:r>
              <a:rPr lang="en-US" sz="2200" dirty="0" smtClean="0"/>
              <a:t>, metabolism</a:t>
            </a:r>
            <a:r>
              <a:rPr lang="id-ID" sz="2200" dirty="0" smtClean="0"/>
              <a:t>e</a:t>
            </a:r>
            <a:r>
              <a:rPr lang="en-US" sz="2200" dirty="0" smtClean="0"/>
              <a:t> </a:t>
            </a:r>
            <a:r>
              <a:rPr lang="id-ID" sz="2200" dirty="0" smtClean="0"/>
              <a:t>d</a:t>
            </a:r>
            <a:r>
              <a:rPr lang="en-US" sz="2200" dirty="0" smtClean="0"/>
              <a:t>an e</a:t>
            </a:r>
            <a:r>
              <a:rPr lang="id-ID" sz="2200" dirty="0" smtClean="0"/>
              <a:t>ksk</a:t>
            </a:r>
            <a:r>
              <a:rPr lang="en-US" sz="2200" dirty="0" smtClean="0"/>
              <a:t>re</a:t>
            </a:r>
            <a:r>
              <a:rPr lang="id-ID" sz="2200" dirty="0" smtClean="0"/>
              <a:t>s</a:t>
            </a:r>
            <a:r>
              <a:rPr lang="en-US" sz="2200" dirty="0" err="1" smtClean="0"/>
              <a:t>i</a:t>
            </a:r>
            <a:endParaRPr lang="en-US" sz="2200" dirty="0" smtClean="0"/>
          </a:p>
          <a:p>
            <a:pPr>
              <a:defRPr/>
            </a:pPr>
            <a:r>
              <a:rPr lang="en-US" sz="2200" dirty="0" smtClean="0"/>
              <a:t>Fa</a:t>
            </a:r>
            <a:r>
              <a:rPr lang="id-ID" sz="2200" dirty="0" smtClean="0"/>
              <a:t>k</a:t>
            </a:r>
            <a:r>
              <a:rPr lang="en-US" sz="2200" dirty="0" smtClean="0"/>
              <a:t>tor </a:t>
            </a:r>
            <a:r>
              <a:rPr lang="id-ID" sz="2200" dirty="0" smtClean="0"/>
              <a:t>yg memperbesar variabilitas farmakokinetik:</a:t>
            </a:r>
            <a:endParaRPr lang="en-US" sz="2200" dirty="0" smtClean="0"/>
          </a:p>
          <a:p>
            <a:pPr lvl="1">
              <a:defRPr/>
            </a:pPr>
            <a:r>
              <a:rPr lang="id-ID" sz="2200" dirty="0" smtClean="0"/>
              <a:t>Interaksi obat - makanan</a:t>
            </a:r>
            <a:endParaRPr lang="en-US" sz="2200" dirty="0" smtClean="0"/>
          </a:p>
          <a:p>
            <a:pPr lvl="1">
              <a:defRPr/>
            </a:pPr>
            <a:r>
              <a:rPr lang="id-ID" sz="2200" dirty="0" smtClean="0"/>
              <a:t>Interaksi antar obat</a:t>
            </a:r>
            <a:endParaRPr lang="en-US" sz="2200" dirty="0" smtClean="0"/>
          </a:p>
          <a:p>
            <a:pPr lvl="1">
              <a:defRPr/>
            </a:pPr>
            <a:r>
              <a:rPr lang="id-ID" sz="2200" dirty="0" smtClean="0"/>
              <a:t>Interaksi obat - penyakit</a:t>
            </a:r>
            <a:endParaRPr lang="en-US" sz="2200" dirty="0" smtClean="0"/>
          </a:p>
          <a:p>
            <a:pPr lvl="2">
              <a:defRPr/>
            </a:pPr>
            <a:r>
              <a:rPr lang="id-ID" sz="2200" dirty="0" smtClean="0"/>
              <a:t>Mengubah fungsi </a:t>
            </a:r>
            <a:r>
              <a:rPr lang="en-US" sz="2200" dirty="0" smtClean="0"/>
              <a:t>GI</a:t>
            </a:r>
            <a:r>
              <a:rPr lang="en-US" sz="2200" dirty="0" smtClean="0"/>
              <a:t>, </a:t>
            </a:r>
            <a:r>
              <a:rPr lang="id-ID" sz="2200" dirty="0" smtClean="0"/>
              <a:t>ginjal d</a:t>
            </a:r>
            <a:r>
              <a:rPr lang="en-US" sz="2200" dirty="0" smtClean="0"/>
              <a:t>an h</a:t>
            </a:r>
            <a:r>
              <a:rPr lang="id-ID" sz="2200" dirty="0" smtClean="0"/>
              <a:t>ati</a:t>
            </a:r>
            <a:endParaRPr lang="en-US" sz="2200" dirty="0" smtClean="0"/>
          </a:p>
          <a:p>
            <a:pPr lvl="2">
              <a:defRPr/>
            </a:pPr>
            <a:r>
              <a:rPr lang="id-ID" sz="2200" dirty="0" smtClean="0"/>
              <a:t>Kehamilan</a:t>
            </a:r>
            <a:endParaRPr lang="en-US" sz="2200" dirty="0" smtClean="0"/>
          </a:p>
          <a:p>
            <a:pPr lvl="1">
              <a:defRPr/>
            </a:pPr>
            <a:r>
              <a:rPr lang="id-ID" sz="2200" dirty="0" smtClean="0"/>
              <a:t>Perbedaan jenis kelamin dalam farmakokinetik</a:t>
            </a:r>
            <a:endParaRPr lang="en-US" sz="2200" dirty="0" smtClean="0"/>
          </a:p>
          <a:p>
            <a:pPr lvl="1">
              <a:defRPr/>
            </a:pPr>
            <a:r>
              <a:rPr lang="id-ID" sz="2200" dirty="0" smtClean="0"/>
              <a:t>Perbedaan </a:t>
            </a:r>
            <a:r>
              <a:rPr lang="id-ID" sz="2200" dirty="0"/>
              <a:t>genetik dalam farmakokinetik</a:t>
            </a:r>
            <a:endParaRPr lang="en-US" sz="2200" dirty="0" smtClean="0"/>
          </a:p>
          <a:p>
            <a:pPr lvl="1">
              <a:defRPr/>
            </a:pPr>
            <a:r>
              <a:rPr lang="id-ID" sz="2200" dirty="0" smtClean="0"/>
              <a:t>Perbedaan dalam usia</a:t>
            </a:r>
            <a:endParaRPr lang="en-US" sz="2200" dirty="0" smtClean="0"/>
          </a:p>
        </p:txBody>
      </p:sp>
    </p:spTree>
    <p:extLst>
      <p:ext uri="{BB962C8B-B14F-4D97-AF65-F5344CB8AC3E}">
        <p14:creationId xmlns:p14="http://schemas.microsoft.com/office/powerpoint/2010/main" val="1926571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127016" y="285135"/>
            <a:ext cx="7772400" cy="762000"/>
          </a:xfrm>
        </p:spPr>
        <p:txBody>
          <a:bodyPr/>
          <a:lstStyle/>
          <a:p>
            <a:pPr eaLnBrk="1" hangingPunct="1"/>
            <a:r>
              <a:rPr lang="nl-BE" altLang="id-ID" b="1" dirty="0" smtClean="0">
                <a:solidFill>
                  <a:srgbClr val="7030A0"/>
                </a:solidFill>
                <a:latin typeface="Arial" charset="0"/>
              </a:rPr>
              <a:t>Faktor lain</a:t>
            </a:r>
            <a:endParaRPr lang="en-GB" altLang="id-ID" b="1" dirty="0" smtClean="0">
              <a:solidFill>
                <a:srgbClr val="7030A0"/>
              </a:solidFill>
              <a:latin typeface="Arial" charset="0"/>
            </a:endParaRPr>
          </a:p>
        </p:txBody>
      </p:sp>
      <p:sp>
        <p:nvSpPr>
          <p:cNvPr id="23555" name="Rectangle 3"/>
          <p:cNvSpPr>
            <a:spLocks noGrp="1" noChangeArrowheads="1"/>
          </p:cNvSpPr>
          <p:nvPr>
            <p:ph type="body" idx="1"/>
          </p:nvPr>
        </p:nvSpPr>
        <p:spPr>
          <a:xfrm>
            <a:off x="746016" y="1638288"/>
            <a:ext cx="8153400" cy="4495800"/>
          </a:xfrm>
        </p:spPr>
        <p:txBody>
          <a:bodyPr>
            <a:normAutofit fontScale="92500"/>
          </a:bodyPr>
          <a:lstStyle/>
          <a:p>
            <a:pPr eaLnBrk="1" hangingPunct="1">
              <a:lnSpc>
                <a:spcPct val="80000"/>
              </a:lnSpc>
            </a:pPr>
            <a:r>
              <a:rPr lang="nl-BE" altLang="id-ID" sz="2400" dirty="0" smtClean="0">
                <a:latin typeface="Arial" charset="0"/>
              </a:rPr>
              <a:t>Jenis kelamin</a:t>
            </a:r>
          </a:p>
          <a:p>
            <a:pPr eaLnBrk="1" hangingPunct="1">
              <a:lnSpc>
                <a:spcPct val="80000"/>
              </a:lnSpc>
            </a:pPr>
            <a:r>
              <a:rPr lang="nl-BE" altLang="id-ID" sz="2400" dirty="0" smtClean="0">
                <a:latin typeface="Arial" charset="0"/>
              </a:rPr>
              <a:t>Kehamilan</a:t>
            </a:r>
          </a:p>
          <a:p>
            <a:pPr eaLnBrk="1" hangingPunct="1">
              <a:lnSpc>
                <a:spcPct val="80000"/>
              </a:lnSpc>
            </a:pPr>
            <a:r>
              <a:rPr lang="nl-BE" altLang="id-ID" sz="2400" dirty="0" smtClean="0">
                <a:latin typeface="Arial" charset="0"/>
              </a:rPr>
              <a:t>Etnis:</a:t>
            </a:r>
          </a:p>
          <a:p>
            <a:pPr lvl="1" eaLnBrk="1" hangingPunct="1">
              <a:lnSpc>
                <a:spcPct val="80000"/>
              </a:lnSpc>
            </a:pPr>
            <a:r>
              <a:rPr lang="nl-BE" altLang="id-ID" sz="2400" dirty="0" smtClean="0">
                <a:latin typeface="Arial" charset="0"/>
              </a:rPr>
              <a:t>Afrika dan hispanik mempunyai clearance lbh rendah dari EFV, karena variasi genetik CYP2B6</a:t>
            </a:r>
          </a:p>
          <a:p>
            <a:pPr lvl="1" eaLnBrk="1" hangingPunct="1">
              <a:lnSpc>
                <a:spcPct val="80000"/>
              </a:lnSpc>
            </a:pPr>
            <a:r>
              <a:rPr lang="nl-BE" altLang="id-ID" sz="2400" dirty="0" smtClean="0">
                <a:latin typeface="Arial" charset="0"/>
              </a:rPr>
              <a:t>Studi terakhir di Thailand: tidak perlu menambah dosis EFV jika dikombinasi dengan rifampicin </a:t>
            </a:r>
          </a:p>
          <a:p>
            <a:pPr lvl="1" eaLnBrk="1" hangingPunct="1">
              <a:lnSpc>
                <a:spcPct val="80000"/>
              </a:lnSpc>
            </a:pPr>
            <a:r>
              <a:rPr lang="nl-BE" altLang="id-ID" sz="2400" dirty="0" smtClean="0">
                <a:latin typeface="Arial" charset="0"/>
              </a:rPr>
              <a:t>Indinavir: BB lebih rendah, Cmax lebih tinggi  pada pasien Thai </a:t>
            </a:r>
          </a:p>
          <a:p>
            <a:pPr eaLnBrk="1" hangingPunct="1">
              <a:lnSpc>
                <a:spcPct val="80000"/>
              </a:lnSpc>
            </a:pPr>
            <a:endParaRPr lang="nl-BE" altLang="id-ID" sz="2400" dirty="0" smtClean="0">
              <a:latin typeface="Arial" charset="0"/>
            </a:endParaRPr>
          </a:p>
          <a:p>
            <a:pPr eaLnBrk="1" hangingPunct="1">
              <a:lnSpc>
                <a:spcPct val="80000"/>
              </a:lnSpc>
            </a:pPr>
            <a:r>
              <a:rPr lang="nl-BE" altLang="id-ID" sz="2400" dirty="0" smtClean="0">
                <a:latin typeface="Arial" charset="0"/>
                <a:sym typeface="Wingdings" pitchFamily="2" charset="2"/>
              </a:rPr>
              <a:t>obat baru hrs diteliti pada kelompok orang yang berbeda</a:t>
            </a:r>
          </a:p>
          <a:p>
            <a:pPr eaLnBrk="1" hangingPunct="1">
              <a:lnSpc>
                <a:spcPct val="80000"/>
              </a:lnSpc>
            </a:pPr>
            <a:endParaRPr lang="nl-BE" altLang="id-ID" sz="2400" dirty="0" smtClean="0">
              <a:latin typeface="Arial" charset="0"/>
              <a:sym typeface="Wingdings" pitchFamily="2" charset="2"/>
            </a:endParaRPr>
          </a:p>
          <a:p>
            <a:pPr eaLnBrk="1" hangingPunct="1">
              <a:lnSpc>
                <a:spcPct val="80000"/>
              </a:lnSpc>
            </a:pPr>
            <a:r>
              <a:rPr lang="nl-BE" altLang="id-ID" sz="2400" dirty="0" smtClean="0">
                <a:latin typeface="Arial" charset="0"/>
                <a:sym typeface="Wingdings" pitchFamily="2" charset="2"/>
              </a:rPr>
              <a:t>Yang perlu diingat: SATU DOSIS TIDAK DAPAT DIBERLAKUKAN UNTUK SEMUA</a:t>
            </a:r>
            <a:endParaRPr lang="en-GB" altLang="id-ID" sz="2400" dirty="0" smtClean="0">
              <a:latin typeface="Arial" charset="0"/>
            </a:endParaRPr>
          </a:p>
        </p:txBody>
      </p:sp>
    </p:spTree>
    <p:extLst>
      <p:ext uri="{BB962C8B-B14F-4D97-AF65-F5344CB8AC3E}">
        <p14:creationId xmlns:p14="http://schemas.microsoft.com/office/powerpoint/2010/main" val="2881217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11511" y="104468"/>
            <a:ext cx="7162800" cy="1143000"/>
          </a:xfrm>
        </p:spPr>
        <p:txBody>
          <a:bodyPr>
            <a:normAutofit/>
          </a:bodyPr>
          <a:lstStyle/>
          <a:p>
            <a:pPr>
              <a:defRPr/>
            </a:pPr>
            <a:r>
              <a:rPr lang="id-ID" sz="4000" b="1" dirty="0" smtClean="0">
                <a:solidFill>
                  <a:srgbClr val="7030A0"/>
                </a:solidFill>
              </a:rPr>
              <a:t>F</a:t>
            </a:r>
            <a:r>
              <a:rPr lang="en-US" sz="4000" b="1" dirty="0" err="1" smtClean="0">
                <a:solidFill>
                  <a:srgbClr val="7030A0"/>
                </a:solidFill>
              </a:rPr>
              <a:t>arma</a:t>
            </a:r>
            <a:r>
              <a:rPr lang="id-ID" sz="4000" b="1" dirty="0" smtClean="0">
                <a:solidFill>
                  <a:srgbClr val="7030A0"/>
                </a:solidFill>
              </a:rPr>
              <a:t>k</a:t>
            </a:r>
            <a:r>
              <a:rPr lang="en-US" sz="4000" b="1" dirty="0" smtClean="0">
                <a:solidFill>
                  <a:srgbClr val="7030A0"/>
                </a:solidFill>
              </a:rPr>
              <a:t>od</a:t>
            </a:r>
            <a:r>
              <a:rPr lang="id-ID" sz="4000" b="1" dirty="0" smtClean="0">
                <a:solidFill>
                  <a:srgbClr val="7030A0"/>
                </a:solidFill>
              </a:rPr>
              <a:t>i</a:t>
            </a:r>
            <a:r>
              <a:rPr lang="en-US" sz="4000" b="1" dirty="0" err="1" smtClean="0">
                <a:solidFill>
                  <a:srgbClr val="7030A0"/>
                </a:solidFill>
              </a:rPr>
              <a:t>nami</a:t>
            </a:r>
            <a:r>
              <a:rPr lang="id-ID" sz="4000" b="1" dirty="0" smtClean="0">
                <a:solidFill>
                  <a:srgbClr val="7030A0"/>
                </a:solidFill>
              </a:rPr>
              <a:t>k</a:t>
            </a:r>
            <a:endParaRPr lang="en-US" sz="4000" b="1" dirty="0" smtClean="0">
              <a:solidFill>
                <a:srgbClr val="7030A0"/>
              </a:solidFill>
            </a:endParaRPr>
          </a:p>
        </p:txBody>
      </p:sp>
      <p:sp>
        <p:nvSpPr>
          <p:cNvPr id="5" name="Rectangle 3"/>
          <p:cNvSpPr txBox="1">
            <a:spLocks noChangeArrowheads="1"/>
          </p:cNvSpPr>
          <p:nvPr/>
        </p:nvSpPr>
        <p:spPr>
          <a:xfrm>
            <a:off x="793193" y="1710804"/>
            <a:ext cx="8199437" cy="487680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defRPr/>
            </a:pPr>
            <a:r>
              <a:rPr lang="id-ID" i="1" dirty="0" smtClean="0"/>
              <a:t>Efek </a:t>
            </a:r>
            <a:r>
              <a:rPr lang="en-US" i="1" dirty="0" err="1" smtClean="0"/>
              <a:t>Additi</a:t>
            </a:r>
            <a:r>
              <a:rPr lang="id-ID" i="1" dirty="0" smtClean="0"/>
              <a:t>f</a:t>
            </a:r>
            <a:endParaRPr lang="en-US" dirty="0" smtClean="0"/>
          </a:p>
          <a:p>
            <a:pPr lvl="1">
              <a:lnSpc>
                <a:spcPct val="90000"/>
              </a:lnSpc>
              <a:defRPr/>
            </a:pPr>
            <a:r>
              <a:rPr lang="en-US" sz="2400" dirty="0" smtClean="0"/>
              <a:t>A</a:t>
            </a:r>
            <a:r>
              <a:rPr lang="id-ID" sz="2400" dirty="0" smtClean="0"/>
              <a:t>ktivitas 2 obat adalah </a:t>
            </a:r>
            <a:r>
              <a:rPr lang="id-ID" sz="2400" u="sng" dirty="0" smtClean="0"/>
              <a:t>sama dengan</a:t>
            </a:r>
            <a:r>
              <a:rPr lang="id-ID" sz="2400" dirty="0" smtClean="0"/>
              <a:t> jumlah 2 obat secara terpisah</a:t>
            </a:r>
            <a:endParaRPr lang="en-US" sz="2400" dirty="0" smtClean="0"/>
          </a:p>
          <a:p>
            <a:pPr lvl="1">
              <a:lnSpc>
                <a:spcPct val="90000"/>
              </a:lnSpc>
              <a:defRPr/>
            </a:pPr>
            <a:r>
              <a:rPr lang="en-US" sz="2400" dirty="0" smtClean="0"/>
              <a:t>“1 + 1 = 2” </a:t>
            </a:r>
            <a:r>
              <a:rPr lang="id-ID" sz="2400" dirty="0" smtClean="0">
                <a:solidFill>
                  <a:schemeClr val="tx2"/>
                </a:solidFill>
              </a:rPr>
              <a:t>mis</a:t>
            </a:r>
            <a:r>
              <a:rPr lang="en-US" sz="2400" dirty="0" smtClean="0">
                <a:solidFill>
                  <a:schemeClr val="tx2"/>
                </a:solidFill>
              </a:rPr>
              <a:t>. </a:t>
            </a:r>
            <a:r>
              <a:rPr lang="en-US" sz="2400" dirty="0" err="1" smtClean="0">
                <a:solidFill>
                  <a:schemeClr val="tx2"/>
                </a:solidFill>
              </a:rPr>
              <a:t>zidovudine</a:t>
            </a:r>
            <a:r>
              <a:rPr lang="en-US" sz="2400" dirty="0" smtClean="0">
                <a:solidFill>
                  <a:schemeClr val="tx2"/>
                </a:solidFill>
              </a:rPr>
              <a:t> plus ganciclovir</a:t>
            </a:r>
          </a:p>
          <a:p>
            <a:pPr>
              <a:lnSpc>
                <a:spcPct val="90000"/>
              </a:lnSpc>
              <a:defRPr/>
            </a:pPr>
            <a:r>
              <a:rPr lang="en-US" i="1" dirty="0" err="1" smtClean="0"/>
              <a:t>Antagonis</a:t>
            </a:r>
            <a:endParaRPr lang="en-US" dirty="0" smtClean="0"/>
          </a:p>
          <a:p>
            <a:pPr lvl="1">
              <a:lnSpc>
                <a:spcPct val="90000"/>
              </a:lnSpc>
              <a:defRPr/>
            </a:pPr>
            <a:r>
              <a:rPr lang="en-US" sz="2400" dirty="0" smtClean="0"/>
              <a:t>A</a:t>
            </a:r>
            <a:r>
              <a:rPr lang="id-ID" sz="2400" dirty="0" smtClean="0"/>
              <a:t>ltivitas 2 obat adalah </a:t>
            </a:r>
            <a:r>
              <a:rPr lang="id-ID" sz="2400" u="sng" dirty="0" smtClean="0"/>
              <a:t>kurang dari</a:t>
            </a:r>
            <a:r>
              <a:rPr lang="id-ID" sz="2400" dirty="0" smtClean="0"/>
              <a:t> jumlah 2 obat secara terpisah</a:t>
            </a:r>
            <a:endParaRPr lang="en-US" sz="2400" dirty="0" smtClean="0"/>
          </a:p>
          <a:p>
            <a:pPr lvl="1">
              <a:lnSpc>
                <a:spcPct val="90000"/>
              </a:lnSpc>
              <a:defRPr/>
            </a:pPr>
            <a:r>
              <a:rPr lang="en-US" sz="2400" dirty="0" smtClean="0"/>
              <a:t>“1 + 1 = 0” </a:t>
            </a:r>
            <a:r>
              <a:rPr lang="id-ID" sz="2400" dirty="0" smtClean="0">
                <a:solidFill>
                  <a:schemeClr val="tx2"/>
                </a:solidFill>
              </a:rPr>
              <a:t>mis</a:t>
            </a:r>
            <a:r>
              <a:rPr lang="en-US" sz="2400" dirty="0" smtClean="0">
                <a:solidFill>
                  <a:schemeClr val="tx2"/>
                </a:solidFill>
              </a:rPr>
              <a:t>. </a:t>
            </a:r>
            <a:r>
              <a:rPr lang="en-US" sz="2400" dirty="0" err="1" smtClean="0">
                <a:solidFill>
                  <a:schemeClr val="tx2"/>
                </a:solidFill>
              </a:rPr>
              <a:t>zidovudine</a:t>
            </a:r>
            <a:r>
              <a:rPr lang="en-US" sz="2400" dirty="0" smtClean="0">
                <a:solidFill>
                  <a:schemeClr val="tx2"/>
                </a:solidFill>
              </a:rPr>
              <a:t> plus </a:t>
            </a:r>
            <a:r>
              <a:rPr lang="en-US" sz="2400" dirty="0" err="1" smtClean="0">
                <a:solidFill>
                  <a:schemeClr val="tx2"/>
                </a:solidFill>
              </a:rPr>
              <a:t>stavudine</a:t>
            </a:r>
            <a:endParaRPr lang="en-US" sz="2400" dirty="0" smtClean="0">
              <a:solidFill>
                <a:schemeClr val="tx2"/>
              </a:solidFill>
            </a:endParaRPr>
          </a:p>
          <a:p>
            <a:pPr>
              <a:lnSpc>
                <a:spcPct val="90000"/>
              </a:lnSpc>
              <a:defRPr/>
            </a:pPr>
            <a:r>
              <a:rPr lang="en-US" i="1" dirty="0" err="1" smtClean="0"/>
              <a:t>Synergis</a:t>
            </a:r>
            <a:endParaRPr lang="en-US" dirty="0" smtClean="0"/>
          </a:p>
          <a:p>
            <a:pPr lvl="1">
              <a:lnSpc>
                <a:spcPct val="90000"/>
              </a:lnSpc>
              <a:defRPr/>
            </a:pPr>
            <a:r>
              <a:rPr lang="en-US" sz="2400" dirty="0" smtClean="0"/>
              <a:t>A</a:t>
            </a:r>
            <a:r>
              <a:rPr lang="id-ID" sz="2400" dirty="0" smtClean="0"/>
              <a:t>ktivitas 2 obat adalah </a:t>
            </a:r>
            <a:r>
              <a:rPr lang="id-ID" sz="2400" u="sng" dirty="0" smtClean="0"/>
              <a:t>lebih besar dari</a:t>
            </a:r>
            <a:r>
              <a:rPr lang="id-ID" sz="2400" dirty="0" smtClean="0"/>
              <a:t> </a:t>
            </a:r>
            <a:r>
              <a:rPr lang="id-ID" sz="2400" dirty="0"/>
              <a:t>jumlah 2 obat secara </a:t>
            </a:r>
            <a:r>
              <a:rPr lang="id-ID" sz="2400" dirty="0" smtClean="0"/>
              <a:t>terpisah</a:t>
            </a:r>
            <a:endParaRPr lang="en-US" sz="2400" dirty="0" smtClean="0"/>
          </a:p>
          <a:p>
            <a:pPr lvl="1">
              <a:lnSpc>
                <a:spcPct val="90000"/>
              </a:lnSpc>
              <a:defRPr/>
            </a:pPr>
            <a:r>
              <a:rPr lang="en-US" sz="2400" dirty="0" smtClean="0"/>
              <a:t>“1 + 1 = 3” </a:t>
            </a:r>
            <a:r>
              <a:rPr lang="id-ID" sz="2400" dirty="0" smtClean="0">
                <a:solidFill>
                  <a:schemeClr val="tx2"/>
                </a:solidFill>
              </a:rPr>
              <a:t>mis</a:t>
            </a:r>
            <a:r>
              <a:rPr lang="en-US" sz="2400" dirty="0" smtClean="0">
                <a:solidFill>
                  <a:schemeClr val="tx2"/>
                </a:solidFill>
              </a:rPr>
              <a:t>. </a:t>
            </a:r>
            <a:r>
              <a:rPr lang="en-US" sz="2400" dirty="0" err="1" smtClean="0">
                <a:solidFill>
                  <a:schemeClr val="tx2"/>
                </a:solidFill>
              </a:rPr>
              <a:t>zidovudine</a:t>
            </a:r>
            <a:r>
              <a:rPr lang="en-US" sz="2400" dirty="0" smtClean="0">
                <a:solidFill>
                  <a:schemeClr val="tx2"/>
                </a:solidFill>
              </a:rPr>
              <a:t> plus lamivudine</a:t>
            </a:r>
          </a:p>
        </p:txBody>
      </p:sp>
    </p:spTree>
    <p:extLst>
      <p:ext uri="{BB962C8B-B14F-4D97-AF65-F5344CB8AC3E}">
        <p14:creationId xmlns:p14="http://schemas.microsoft.com/office/powerpoint/2010/main" val="1845637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88128" y="81120"/>
            <a:ext cx="7772400" cy="1143000"/>
          </a:xfrm>
          <a:noFill/>
        </p:spPr>
        <p:txBody>
          <a:bodyPr lIns="81511" tIns="40041" rIns="81511" bIns="40041">
            <a:normAutofit/>
          </a:bodyPr>
          <a:lstStyle/>
          <a:p>
            <a:pPr eaLnBrk="1" hangingPunct="1"/>
            <a:r>
              <a:rPr lang="en-US" altLang="id-ID" sz="4000" b="1" dirty="0" err="1" smtClean="0">
                <a:solidFill>
                  <a:srgbClr val="7030A0"/>
                </a:solidFill>
              </a:rPr>
              <a:t>Nomen</a:t>
            </a:r>
            <a:r>
              <a:rPr lang="id-ID" altLang="id-ID" sz="4000" b="1" dirty="0" smtClean="0">
                <a:solidFill>
                  <a:srgbClr val="7030A0"/>
                </a:solidFill>
              </a:rPr>
              <a:t>k</a:t>
            </a:r>
            <a:r>
              <a:rPr lang="en-US" altLang="id-ID" sz="4000" b="1" dirty="0" err="1" smtClean="0">
                <a:solidFill>
                  <a:srgbClr val="7030A0"/>
                </a:solidFill>
              </a:rPr>
              <a:t>latur</a:t>
            </a:r>
            <a:endParaRPr lang="en-US" altLang="id-ID" sz="4000" b="1" dirty="0" smtClean="0">
              <a:solidFill>
                <a:srgbClr val="7030A0"/>
              </a:solidFill>
            </a:endParaRPr>
          </a:p>
        </p:txBody>
      </p:sp>
      <p:sp>
        <p:nvSpPr>
          <p:cNvPr id="5" name="Rectangle 3"/>
          <p:cNvSpPr txBox="1">
            <a:spLocks noChangeArrowheads="1"/>
          </p:cNvSpPr>
          <p:nvPr/>
        </p:nvSpPr>
        <p:spPr bwMode="auto">
          <a:xfrm>
            <a:off x="990600" y="1600200"/>
            <a:ext cx="7976419" cy="4815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511" tIns="40041" rIns="81511" bIns="4004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US" altLang="id-ID" i="1" kern="0" dirty="0" err="1" smtClean="0">
                <a:solidFill>
                  <a:schemeClr val="tx2"/>
                </a:solidFill>
              </a:rPr>
              <a:t>Substrat</a:t>
            </a:r>
            <a:endParaRPr lang="en-US" altLang="id-ID" kern="0" dirty="0" smtClean="0"/>
          </a:p>
          <a:p>
            <a:pPr marL="860425" lvl="1" indent="-403225" eaLnBrk="1" hangingPunct="1">
              <a:defRPr/>
            </a:pPr>
            <a:r>
              <a:rPr lang="id-ID" altLang="id-ID" sz="2400" kern="0" dirty="0" smtClean="0"/>
              <a:t>Menjalani </a:t>
            </a:r>
            <a:r>
              <a:rPr lang="en-US" altLang="id-ID" sz="2400" kern="0" dirty="0" smtClean="0"/>
              <a:t>metabolism</a:t>
            </a:r>
            <a:r>
              <a:rPr lang="id-ID" altLang="id-ID" sz="2400" kern="0" dirty="0" smtClean="0"/>
              <a:t>e</a:t>
            </a:r>
            <a:r>
              <a:rPr lang="en-US" altLang="id-ID" sz="2400" kern="0" dirty="0" smtClean="0"/>
              <a:t> </a:t>
            </a:r>
            <a:r>
              <a:rPr lang="id-ID" altLang="id-ID" sz="2400" kern="0" dirty="0" smtClean="0"/>
              <a:t>atau </a:t>
            </a:r>
            <a:r>
              <a:rPr lang="en-US" altLang="id-ID" sz="2400" kern="0" dirty="0" smtClean="0"/>
              <a:t>transport</a:t>
            </a:r>
            <a:r>
              <a:rPr lang="id-ID" altLang="id-ID" sz="2400" kern="0" dirty="0" smtClean="0"/>
              <a:t>asi</a:t>
            </a:r>
            <a:endParaRPr lang="en-US" altLang="id-ID" sz="2400" kern="0" dirty="0" smtClean="0"/>
          </a:p>
          <a:p>
            <a:pPr eaLnBrk="1" hangingPunct="1">
              <a:defRPr/>
            </a:pPr>
            <a:r>
              <a:rPr lang="en-US" altLang="id-ID" i="1" kern="0" dirty="0" smtClean="0">
                <a:solidFill>
                  <a:schemeClr val="tx2"/>
                </a:solidFill>
              </a:rPr>
              <a:t>Inhibitor</a:t>
            </a:r>
            <a:endParaRPr lang="en-US" altLang="id-ID" kern="0" dirty="0" smtClean="0"/>
          </a:p>
          <a:p>
            <a:pPr marL="860425" lvl="1" indent="-403225" eaLnBrk="1" hangingPunct="1">
              <a:defRPr/>
            </a:pPr>
            <a:r>
              <a:rPr lang="id-ID" altLang="id-ID" sz="2400" kern="0" dirty="0" smtClean="0"/>
              <a:t>Menurunkan kemampuan  </a:t>
            </a:r>
            <a:r>
              <a:rPr lang="en-US" altLang="id-ID" sz="2400" kern="0" dirty="0" err="1" smtClean="0"/>
              <a:t>isozyme</a:t>
            </a:r>
            <a:r>
              <a:rPr lang="en-US" altLang="id-ID" sz="2400" kern="0" dirty="0" smtClean="0"/>
              <a:t> </a:t>
            </a:r>
            <a:r>
              <a:rPr lang="id-ID" altLang="id-ID" sz="2400" kern="0" dirty="0" smtClean="0"/>
              <a:t>atau</a:t>
            </a:r>
            <a:r>
              <a:rPr lang="en-US" altLang="id-ID" sz="2400" kern="0" dirty="0" smtClean="0"/>
              <a:t> </a:t>
            </a:r>
            <a:r>
              <a:rPr lang="en-US" altLang="id-ID" sz="2400" kern="0" dirty="0" smtClean="0"/>
              <a:t>transporter </a:t>
            </a:r>
            <a:r>
              <a:rPr lang="id-ID" altLang="id-ID" sz="2400" kern="0" dirty="0" smtClean="0"/>
              <a:t>utk memetabolisme atau transport </a:t>
            </a:r>
            <a:r>
              <a:rPr lang="en-US" altLang="id-ID" sz="2400" kern="0" dirty="0" err="1" smtClean="0"/>
              <a:t>substrat</a:t>
            </a:r>
            <a:r>
              <a:rPr lang="en-US" altLang="id-ID" sz="2400" kern="0" dirty="0" smtClean="0"/>
              <a:t> </a:t>
            </a:r>
            <a:endParaRPr lang="en-US" altLang="id-ID" sz="2400" kern="0" dirty="0" smtClean="0"/>
          </a:p>
          <a:p>
            <a:pPr marL="860425" lvl="1" indent="-403225" eaLnBrk="1" hangingPunct="1">
              <a:defRPr/>
            </a:pPr>
            <a:r>
              <a:rPr lang="id-ID" altLang="id-ID" sz="2400" kern="0" dirty="0" smtClean="0"/>
              <a:t>Dapat berupa substrat</a:t>
            </a:r>
            <a:endParaRPr lang="en-US" altLang="id-ID" sz="2400" kern="0" dirty="0" smtClean="0"/>
          </a:p>
          <a:p>
            <a:pPr eaLnBrk="1" hangingPunct="1">
              <a:defRPr/>
            </a:pPr>
            <a:r>
              <a:rPr lang="en-US" altLang="id-ID" i="1" kern="0" dirty="0" smtClean="0">
                <a:solidFill>
                  <a:schemeClr val="tx2"/>
                </a:solidFill>
              </a:rPr>
              <a:t>Inducers</a:t>
            </a:r>
            <a:endParaRPr lang="en-US" altLang="id-ID" kern="0" dirty="0" smtClean="0"/>
          </a:p>
          <a:p>
            <a:pPr marL="860425" lvl="1" indent="-403225" eaLnBrk="1" hangingPunct="1">
              <a:defRPr/>
            </a:pPr>
            <a:r>
              <a:rPr lang="id-ID" altLang="id-ID" sz="2400" kern="0" dirty="0" smtClean="0"/>
              <a:t>Meningkatkan </a:t>
            </a:r>
            <a:r>
              <a:rPr lang="id-ID" altLang="id-ID" sz="2400" kern="0" dirty="0"/>
              <a:t>kemampuan  </a:t>
            </a:r>
            <a:r>
              <a:rPr lang="en-US" altLang="id-ID" sz="2400" kern="0" dirty="0" err="1"/>
              <a:t>isozyme</a:t>
            </a:r>
            <a:r>
              <a:rPr lang="en-US" altLang="id-ID" sz="2400" kern="0" dirty="0"/>
              <a:t> </a:t>
            </a:r>
            <a:r>
              <a:rPr lang="id-ID" altLang="id-ID" sz="2400" kern="0" dirty="0"/>
              <a:t>atau</a:t>
            </a:r>
            <a:r>
              <a:rPr lang="en-US" altLang="id-ID" sz="2400" kern="0" dirty="0"/>
              <a:t> transporter </a:t>
            </a:r>
            <a:r>
              <a:rPr lang="id-ID" altLang="id-ID" sz="2400" kern="0" dirty="0"/>
              <a:t>utk memetabolisme atau transport </a:t>
            </a:r>
            <a:r>
              <a:rPr lang="en-US" altLang="id-ID" sz="2400" kern="0" dirty="0" err="1"/>
              <a:t>substrat</a:t>
            </a:r>
            <a:r>
              <a:rPr lang="en-US" altLang="id-ID" sz="2400" kern="0" dirty="0"/>
              <a:t> </a:t>
            </a:r>
          </a:p>
          <a:p>
            <a:pPr marL="860425" lvl="1" indent="-403225" eaLnBrk="1" hangingPunct="1">
              <a:defRPr/>
            </a:pPr>
            <a:r>
              <a:rPr lang="id-ID" altLang="id-ID" sz="2400" kern="0" dirty="0" smtClean="0"/>
              <a:t>Dapat </a:t>
            </a:r>
            <a:r>
              <a:rPr lang="id-ID" altLang="id-ID" sz="2400" kern="0" dirty="0"/>
              <a:t>berupa substrat</a:t>
            </a:r>
            <a:endParaRPr lang="en-US" altLang="id-ID" sz="2400" kern="0" dirty="0"/>
          </a:p>
        </p:txBody>
      </p:sp>
    </p:spTree>
    <p:extLst>
      <p:ext uri="{BB962C8B-B14F-4D97-AF65-F5344CB8AC3E}">
        <p14:creationId xmlns:p14="http://schemas.microsoft.com/office/powerpoint/2010/main" val="6823460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722671" y="49164"/>
            <a:ext cx="8382732" cy="1185863"/>
          </a:xfrm>
        </p:spPr>
        <p:txBody>
          <a:bodyPr lIns="90487" tIns="44450" rIns="90487" bIns="44450">
            <a:noAutofit/>
          </a:bodyPr>
          <a:lstStyle/>
          <a:p>
            <a:pPr>
              <a:defRPr/>
            </a:pPr>
            <a:r>
              <a:rPr lang="en-US" sz="3600" b="1" dirty="0" smtClean="0">
                <a:solidFill>
                  <a:srgbClr val="7030A0"/>
                </a:solidFill>
              </a:rPr>
              <a:t>Cytochrome P-450 3A </a:t>
            </a:r>
            <a:r>
              <a:rPr lang="en-US" sz="3600" b="1" dirty="0" err="1" smtClean="0">
                <a:solidFill>
                  <a:srgbClr val="7030A0"/>
                </a:solidFill>
              </a:rPr>
              <a:t>Substrat</a:t>
            </a:r>
            <a:r>
              <a:rPr lang="en-US" sz="3600" b="1" dirty="0" smtClean="0">
                <a:solidFill>
                  <a:srgbClr val="7030A0"/>
                </a:solidFill>
              </a:rPr>
              <a:t>, Inhibitor, </a:t>
            </a:r>
            <a:r>
              <a:rPr lang="id-ID" sz="3600" b="1" dirty="0" smtClean="0">
                <a:solidFill>
                  <a:srgbClr val="7030A0"/>
                </a:solidFill>
              </a:rPr>
              <a:t>d</a:t>
            </a:r>
            <a:r>
              <a:rPr lang="en-US" sz="3600" b="1" dirty="0" smtClean="0">
                <a:solidFill>
                  <a:srgbClr val="7030A0"/>
                </a:solidFill>
              </a:rPr>
              <a:t>an Inducer</a:t>
            </a:r>
          </a:p>
        </p:txBody>
      </p:sp>
      <p:sp>
        <p:nvSpPr>
          <p:cNvPr id="5" name="Rectangle 3"/>
          <p:cNvSpPr txBox="1">
            <a:spLocks noChangeArrowheads="1"/>
          </p:cNvSpPr>
          <p:nvPr/>
        </p:nvSpPr>
        <p:spPr>
          <a:xfrm>
            <a:off x="709055" y="1599994"/>
            <a:ext cx="8423275" cy="4921250"/>
          </a:xfrm>
          <a:prstGeom prst="rect">
            <a:avLst/>
          </a:prstGeom>
        </p:spPr>
        <p:txBody>
          <a:bodyPr vert="horz" lIns="90487" tIns="44450" rIns="90487" bIns="4445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90000"/>
              </a:lnSpc>
              <a:buFont typeface="Monotype Sorts" pitchFamily="2" charset="2"/>
              <a:buNone/>
              <a:defRPr/>
            </a:pPr>
            <a:r>
              <a:rPr lang="en-US" dirty="0" err="1" smtClean="0"/>
              <a:t>Substrat</a:t>
            </a:r>
            <a:endParaRPr lang="en-US" dirty="0" smtClean="0"/>
          </a:p>
          <a:p>
            <a:pPr marL="685800" lvl="1" indent="-274638">
              <a:lnSpc>
                <a:spcPct val="90000"/>
              </a:lnSpc>
              <a:defRPr/>
            </a:pPr>
            <a:r>
              <a:rPr lang="en-US" dirty="0" err="1" smtClean="0"/>
              <a:t>amprenavir</a:t>
            </a:r>
            <a:r>
              <a:rPr lang="en-US" dirty="0" smtClean="0"/>
              <a:t>, acetaminophen, alprazolam, </a:t>
            </a:r>
            <a:r>
              <a:rPr lang="en-US" dirty="0" err="1" smtClean="0"/>
              <a:t>astemizole</a:t>
            </a:r>
            <a:r>
              <a:rPr lang="en-US" dirty="0" smtClean="0"/>
              <a:t>, </a:t>
            </a:r>
            <a:r>
              <a:rPr lang="en-US" dirty="0" err="1" smtClean="0"/>
              <a:t>atazanavir</a:t>
            </a:r>
            <a:r>
              <a:rPr lang="en-US" dirty="0" smtClean="0"/>
              <a:t>, clarithromycin, clonazepam, corticosteroids, cyclosporine, </a:t>
            </a:r>
            <a:r>
              <a:rPr lang="en-US" dirty="0" err="1" smtClean="0"/>
              <a:t>dapsone</a:t>
            </a:r>
            <a:r>
              <a:rPr lang="en-US" dirty="0" smtClean="0"/>
              <a:t>, </a:t>
            </a:r>
            <a:r>
              <a:rPr lang="en-US" dirty="0" err="1" smtClean="0"/>
              <a:t>darunavir</a:t>
            </a:r>
            <a:r>
              <a:rPr lang="en-US" dirty="0" smtClean="0"/>
              <a:t>, </a:t>
            </a:r>
            <a:r>
              <a:rPr lang="en-US" dirty="0" err="1" smtClean="0"/>
              <a:t>dronabinol</a:t>
            </a:r>
            <a:r>
              <a:rPr lang="en-US" dirty="0" smtClean="0"/>
              <a:t>, </a:t>
            </a:r>
            <a:r>
              <a:rPr lang="en-US" dirty="0" err="1" smtClean="0"/>
              <a:t>efavirenz</a:t>
            </a:r>
            <a:r>
              <a:rPr lang="en-US" dirty="0" smtClean="0"/>
              <a:t>, estrogens, </a:t>
            </a:r>
            <a:r>
              <a:rPr lang="en-US" dirty="0" err="1" smtClean="0"/>
              <a:t>indinavir</a:t>
            </a:r>
            <a:r>
              <a:rPr lang="en-US" dirty="0" smtClean="0"/>
              <a:t>, </a:t>
            </a:r>
            <a:r>
              <a:rPr lang="en-US" dirty="0" err="1" smtClean="0"/>
              <a:t>itraconazole</a:t>
            </a:r>
            <a:r>
              <a:rPr lang="en-US" dirty="0" smtClean="0"/>
              <a:t>, ketoconazole, </a:t>
            </a:r>
            <a:r>
              <a:rPr lang="en-US" dirty="0" err="1" smtClean="0"/>
              <a:t>lopinavir</a:t>
            </a:r>
            <a:r>
              <a:rPr lang="en-US" dirty="0" smtClean="0"/>
              <a:t>, </a:t>
            </a:r>
            <a:r>
              <a:rPr lang="en-US" dirty="0" err="1" smtClean="0"/>
              <a:t>meperidine</a:t>
            </a:r>
            <a:r>
              <a:rPr lang="en-US" dirty="0" smtClean="0"/>
              <a:t>, </a:t>
            </a:r>
            <a:r>
              <a:rPr lang="en-US" dirty="0" err="1" smtClean="0"/>
              <a:t>nelfinavir</a:t>
            </a:r>
            <a:r>
              <a:rPr lang="en-US" dirty="0" smtClean="0"/>
              <a:t>, </a:t>
            </a:r>
            <a:r>
              <a:rPr lang="en-US" dirty="0" err="1" smtClean="0"/>
              <a:t>nevirapine</a:t>
            </a:r>
            <a:r>
              <a:rPr lang="en-US" dirty="0" smtClean="0"/>
              <a:t>, oral contraceptives, rifampin, </a:t>
            </a:r>
            <a:r>
              <a:rPr lang="en-US" dirty="0" err="1" smtClean="0"/>
              <a:t>rifabutin</a:t>
            </a:r>
            <a:r>
              <a:rPr lang="en-US" dirty="0" smtClean="0"/>
              <a:t>, ritonavir, </a:t>
            </a:r>
            <a:r>
              <a:rPr lang="en-US" dirty="0" err="1" smtClean="0"/>
              <a:t>saquinavir</a:t>
            </a:r>
            <a:r>
              <a:rPr lang="en-US" dirty="0" smtClean="0"/>
              <a:t>, </a:t>
            </a:r>
            <a:r>
              <a:rPr lang="en-US" dirty="0" err="1" smtClean="0"/>
              <a:t>tipranavir</a:t>
            </a:r>
            <a:endParaRPr lang="en-US" dirty="0" smtClean="0"/>
          </a:p>
          <a:p>
            <a:pPr marL="285750" indent="-285750">
              <a:lnSpc>
                <a:spcPct val="90000"/>
              </a:lnSpc>
              <a:buFont typeface="Monotype Sorts" pitchFamily="2" charset="2"/>
              <a:buNone/>
              <a:defRPr/>
            </a:pPr>
            <a:r>
              <a:rPr lang="en-US" dirty="0" smtClean="0"/>
              <a:t>Inhibitor</a:t>
            </a:r>
          </a:p>
          <a:p>
            <a:pPr marL="685800" lvl="1" indent="-274638">
              <a:lnSpc>
                <a:spcPct val="90000"/>
              </a:lnSpc>
              <a:defRPr/>
            </a:pPr>
            <a:r>
              <a:rPr lang="en-US" dirty="0" smtClean="0"/>
              <a:t>azithromycin, clarithromycin, </a:t>
            </a:r>
            <a:r>
              <a:rPr lang="en-US" dirty="0" err="1" smtClean="0"/>
              <a:t>delavirdine</a:t>
            </a:r>
            <a:r>
              <a:rPr lang="en-US" dirty="0" smtClean="0"/>
              <a:t>, erythromycin, fluconazole, grapefruit juice, </a:t>
            </a:r>
            <a:r>
              <a:rPr lang="en-US" dirty="0" err="1" smtClean="0"/>
              <a:t>indinavir</a:t>
            </a:r>
            <a:r>
              <a:rPr lang="en-US" dirty="0" smtClean="0"/>
              <a:t>, </a:t>
            </a:r>
            <a:r>
              <a:rPr lang="en-US" dirty="0" err="1" smtClean="0"/>
              <a:t>itraconazole</a:t>
            </a:r>
            <a:r>
              <a:rPr lang="en-US" dirty="0" smtClean="0"/>
              <a:t>, ketoconazole, </a:t>
            </a:r>
            <a:r>
              <a:rPr lang="en-US" u="sng" dirty="0" smtClean="0"/>
              <a:t>ritonavir</a:t>
            </a:r>
            <a:r>
              <a:rPr lang="en-US" dirty="0" smtClean="0"/>
              <a:t>, </a:t>
            </a:r>
            <a:r>
              <a:rPr lang="en-US" dirty="0" err="1" smtClean="0"/>
              <a:t>saquinavir</a:t>
            </a:r>
            <a:endParaRPr lang="en-US" dirty="0" smtClean="0"/>
          </a:p>
          <a:p>
            <a:pPr marL="285750" indent="-285750">
              <a:lnSpc>
                <a:spcPct val="90000"/>
              </a:lnSpc>
              <a:buFont typeface="Monotype Sorts" pitchFamily="2" charset="2"/>
              <a:buNone/>
              <a:defRPr/>
            </a:pPr>
            <a:r>
              <a:rPr lang="en-US" dirty="0" smtClean="0"/>
              <a:t>Inducer</a:t>
            </a:r>
          </a:p>
          <a:p>
            <a:pPr marL="685800" lvl="1" indent="-274638">
              <a:lnSpc>
                <a:spcPct val="90000"/>
              </a:lnSpc>
              <a:defRPr/>
            </a:pPr>
            <a:r>
              <a:rPr lang="en-US" dirty="0" err="1" smtClean="0"/>
              <a:t>amprenavir</a:t>
            </a:r>
            <a:r>
              <a:rPr lang="en-US" dirty="0" smtClean="0"/>
              <a:t>, carbamazepine, </a:t>
            </a:r>
            <a:r>
              <a:rPr lang="en-US" dirty="0" err="1" smtClean="0"/>
              <a:t>efavirenz</a:t>
            </a:r>
            <a:r>
              <a:rPr lang="en-US" dirty="0" smtClean="0"/>
              <a:t>, </a:t>
            </a:r>
            <a:r>
              <a:rPr lang="en-US" dirty="0" err="1" smtClean="0"/>
              <a:t>nevirapine</a:t>
            </a:r>
            <a:r>
              <a:rPr lang="en-US" dirty="0" smtClean="0"/>
              <a:t>, </a:t>
            </a:r>
            <a:r>
              <a:rPr lang="en-US" dirty="0" err="1" smtClean="0"/>
              <a:t>rifabutin</a:t>
            </a:r>
            <a:r>
              <a:rPr lang="en-US" dirty="0" smtClean="0"/>
              <a:t>, rifampin, phenobarbital, phenytoin, </a:t>
            </a:r>
            <a:r>
              <a:rPr lang="en-US" dirty="0" err="1" smtClean="0"/>
              <a:t>tipranavir</a:t>
            </a:r>
            <a:endParaRPr lang="en-US" dirty="0" smtClean="0"/>
          </a:p>
        </p:txBody>
      </p:sp>
    </p:spTree>
    <p:extLst>
      <p:ext uri="{BB962C8B-B14F-4D97-AF65-F5344CB8AC3E}">
        <p14:creationId xmlns:p14="http://schemas.microsoft.com/office/powerpoint/2010/main" val="39953707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76200"/>
            <a:ext cx="8763000" cy="609600"/>
          </a:xfrm>
        </p:spPr>
        <p:txBody>
          <a:bodyPr/>
          <a:lstStyle/>
          <a:p>
            <a:pPr eaLnBrk="1" hangingPunct="1"/>
            <a:r>
              <a:rPr lang="en-US" altLang="id-ID" sz="3200" b="1" smtClean="0">
                <a:latin typeface="Arial" charset="0"/>
              </a:rPr>
              <a:t>Obat yang dicerna oleh Cytochrome P450</a:t>
            </a:r>
          </a:p>
        </p:txBody>
      </p:sp>
      <p:sp>
        <p:nvSpPr>
          <p:cNvPr id="18435" name="Freeform 4"/>
          <p:cNvSpPr>
            <a:spLocks/>
          </p:cNvSpPr>
          <p:nvPr/>
        </p:nvSpPr>
        <p:spPr bwMode="auto">
          <a:xfrm>
            <a:off x="609600" y="2514600"/>
            <a:ext cx="3048000" cy="2490788"/>
          </a:xfrm>
          <a:custGeom>
            <a:avLst/>
            <a:gdLst>
              <a:gd name="T0" fmla="*/ 2147483647 w 2436"/>
              <a:gd name="T1" fmla="*/ 2147483647 h 1742"/>
              <a:gd name="T2" fmla="*/ 2147483647 w 2436"/>
              <a:gd name="T3" fmla="*/ 2147483647 h 1742"/>
              <a:gd name="T4" fmla="*/ 2147483647 w 2436"/>
              <a:gd name="T5" fmla="*/ 2147483647 h 1742"/>
              <a:gd name="T6" fmla="*/ 2147483647 w 2436"/>
              <a:gd name="T7" fmla="*/ 2147483647 h 1742"/>
              <a:gd name="T8" fmla="*/ 2147483647 w 2436"/>
              <a:gd name="T9" fmla="*/ 2147483647 h 1742"/>
              <a:gd name="T10" fmla="*/ 2147483647 w 2436"/>
              <a:gd name="T11" fmla="*/ 2147483647 h 1742"/>
              <a:gd name="T12" fmla="*/ 2147483647 w 2436"/>
              <a:gd name="T13" fmla="*/ 2147483647 h 1742"/>
              <a:gd name="T14" fmla="*/ 2147483647 w 2436"/>
              <a:gd name="T15" fmla="*/ 2147483647 h 1742"/>
              <a:gd name="T16" fmla="*/ 2147483647 w 2436"/>
              <a:gd name="T17" fmla="*/ 2147483647 h 1742"/>
              <a:gd name="T18" fmla="*/ 2147483647 w 2436"/>
              <a:gd name="T19" fmla="*/ 2147483647 h 1742"/>
              <a:gd name="T20" fmla="*/ 2147483647 w 2436"/>
              <a:gd name="T21" fmla="*/ 2147483647 h 1742"/>
              <a:gd name="T22" fmla="*/ 2147483647 w 2436"/>
              <a:gd name="T23" fmla="*/ 2147483647 h 1742"/>
              <a:gd name="T24" fmla="*/ 2147483647 w 2436"/>
              <a:gd name="T25" fmla="*/ 2147483647 h 1742"/>
              <a:gd name="T26" fmla="*/ 2147483647 w 2436"/>
              <a:gd name="T27" fmla="*/ 2147483647 h 1742"/>
              <a:gd name="T28" fmla="*/ 2147483647 w 2436"/>
              <a:gd name="T29" fmla="*/ 2147483647 h 1742"/>
              <a:gd name="T30" fmla="*/ 2147483647 w 2436"/>
              <a:gd name="T31" fmla="*/ 2147483647 h 1742"/>
              <a:gd name="T32" fmla="*/ 2147483647 w 2436"/>
              <a:gd name="T33" fmla="*/ 2147483647 h 1742"/>
              <a:gd name="T34" fmla="*/ 2147483647 w 2436"/>
              <a:gd name="T35" fmla="*/ 2147483647 h 1742"/>
              <a:gd name="T36" fmla="*/ 2147483647 w 2436"/>
              <a:gd name="T37" fmla="*/ 2147483647 h 1742"/>
              <a:gd name="T38" fmla="*/ 2147483647 w 2436"/>
              <a:gd name="T39" fmla="*/ 2147483647 h 1742"/>
              <a:gd name="T40" fmla="*/ 2147483647 w 2436"/>
              <a:gd name="T41" fmla="*/ 2147483647 h 1742"/>
              <a:gd name="T42" fmla="*/ 2147483647 w 2436"/>
              <a:gd name="T43" fmla="*/ 2147483647 h 1742"/>
              <a:gd name="T44" fmla="*/ 2147483647 w 2436"/>
              <a:gd name="T45" fmla="*/ 2147483647 h 1742"/>
              <a:gd name="T46" fmla="*/ 2147483647 w 2436"/>
              <a:gd name="T47" fmla="*/ 2147483647 h 1742"/>
              <a:gd name="T48" fmla="*/ 2147483647 w 2436"/>
              <a:gd name="T49" fmla="*/ 2147483647 h 1742"/>
              <a:gd name="T50" fmla="*/ 2147483647 w 2436"/>
              <a:gd name="T51" fmla="*/ 2147483647 h 1742"/>
              <a:gd name="T52" fmla="*/ 2147483647 w 2436"/>
              <a:gd name="T53" fmla="*/ 2147483647 h 1742"/>
              <a:gd name="T54" fmla="*/ 2147483647 w 2436"/>
              <a:gd name="T55" fmla="*/ 2147483647 h 1742"/>
              <a:gd name="T56" fmla="*/ 2147483647 w 2436"/>
              <a:gd name="T57" fmla="*/ 2147483647 h 1742"/>
              <a:gd name="T58" fmla="*/ 2147483647 w 2436"/>
              <a:gd name="T59" fmla="*/ 2147483647 h 17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36"/>
              <a:gd name="T91" fmla="*/ 0 h 1742"/>
              <a:gd name="T92" fmla="*/ 2436 w 2436"/>
              <a:gd name="T93" fmla="*/ 1742 h 17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36" h="1742">
                <a:moveTo>
                  <a:pt x="2355" y="5"/>
                </a:moveTo>
                <a:cubicBezTo>
                  <a:pt x="1651" y="19"/>
                  <a:pt x="989" y="28"/>
                  <a:pt x="267" y="32"/>
                </a:cubicBezTo>
                <a:cubicBezTo>
                  <a:pt x="191" y="40"/>
                  <a:pt x="125" y="46"/>
                  <a:pt x="87" y="122"/>
                </a:cubicBezTo>
                <a:cubicBezTo>
                  <a:pt x="79" y="137"/>
                  <a:pt x="73" y="171"/>
                  <a:pt x="69" y="185"/>
                </a:cubicBezTo>
                <a:cubicBezTo>
                  <a:pt x="64" y="203"/>
                  <a:pt x="51" y="239"/>
                  <a:pt x="51" y="239"/>
                </a:cubicBezTo>
                <a:cubicBezTo>
                  <a:pt x="43" y="304"/>
                  <a:pt x="33" y="373"/>
                  <a:pt x="33" y="437"/>
                </a:cubicBezTo>
                <a:cubicBezTo>
                  <a:pt x="33" y="806"/>
                  <a:pt x="0" y="1044"/>
                  <a:pt x="78" y="1355"/>
                </a:cubicBezTo>
                <a:cubicBezTo>
                  <a:pt x="101" y="1446"/>
                  <a:pt x="120" y="1536"/>
                  <a:pt x="150" y="1625"/>
                </a:cubicBezTo>
                <a:cubicBezTo>
                  <a:pt x="155" y="1640"/>
                  <a:pt x="158" y="1694"/>
                  <a:pt x="177" y="1706"/>
                </a:cubicBezTo>
                <a:cubicBezTo>
                  <a:pt x="216" y="1731"/>
                  <a:pt x="276" y="1736"/>
                  <a:pt x="321" y="1742"/>
                </a:cubicBezTo>
                <a:cubicBezTo>
                  <a:pt x="387" y="1739"/>
                  <a:pt x="453" y="1738"/>
                  <a:pt x="519" y="1733"/>
                </a:cubicBezTo>
                <a:cubicBezTo>
                  <a:pt x="677" y="1720"/>
                  <a:pt x="728" y="1614"/>
                  <a:pt x="825" y="1517"/>
                </a:cubicBezTo>
                <a:cubicBezTo>
                  <a:pt x="857" y="1438"/>
                  <a:pt x="906" y="1357"/>
                  <a:pt x="960" y="1292"/>
                </a:cubicBezTo>
                <a:cubicBezTo>
                  <a:pt x="981" y="1266"/>
                  <a:pt x="983" y="1236"/>
                  <a:pt x="1005" y="1211"/>
                </a:cubicBezTo>
                <a:cubicBezTo>
                  <a:pt x="1049" y="1163"/>
                  <a:pt x="1092" y="1127"/>
                  <a:pt x="1140" y="1085"/>
                </a:cubicBezTo>
                <a:cubicBezTo>
                  <a:pt x="1168" y="1061"/>
                  <a:pt x="1182" y="1025"/>
                  <a:pt x="1212" y="1004"/>
                </a:cubicBezTo>
                <a:cubicBezTo>
                  <a:pt x="1250" y="977"/>
                  <a:pt x="1290" y="958"/>
                  <a:pt x="1329" y="932"/>
                </a:cubicBezTo>
                <a:cubicBezTo>
                  <a:pt x="1361" y="884"/>
                  <a:pt x="1332" y="919"/>
                  <a:pt x="1401" y="878"/>
                </a:cubicBezTo>
                <a:cubicBezTo>
                  <a:pt x="1420" y="867"/>
                  <a:pt x="1434" y="849"/>
                  <a:pt x="1455" y="842"/>
                </a:cubicBezTo>
                <a:cubicBezTo>
                  <a:pt x="1523" y="819"/>
                  <a:pt x="1591" y="809"/>
                  <a:pt x="1662" y="797"/>
                </a:cubicBezTo>
                <a:cubicBezTo>
                  <a:pt x="1743" y="784"/>
                  <a:pt x="1825" y="776"/>
                  <a:pt x="1905" y="761"/>
                </a:cubicBezTo>
                <a:cubicBezTo>
                  <a:pt x="1970" y="749"/>
                  <a:pt x="2030" y="723"/>
                  <a:pt x="2094" y="707"/>
                </a:cubicBezTo>
                <a:cubicBezTo>
                  <a:pt x="2106" y="698"/>
                  <a:pt x="2119" y="691"/>
                  <a:pt x="2130" y="680"/>
                </a:cubicBezTo>
                <a:cubicBezTo>
                  <a:pt x="2138" y="672"/>
                  <a:pt x="2140" y="660"/>
                  <a:pt x="2148" y="653"/>
                </a:cubicBezTo>
                <a:cubicBezTo>
                  <a:pt x="2158" y="644"/>
                  <a:pt x="2174" y="643"/>
                  <a:pt x="2184" y="635"/>
                </a:cubicBezTo>
                <a:cubicBezTo>
                  <a:pt x="2220" y="605"/>
                  <a:pt x="2257" y="575"/>
                  <a:pt x="2283" y="536"/>
                </a:cubicBezTo>
                <a:cubicBezTo>
                  <a:pt x="2348" y="438"/>
                  <a:pt x="2399" y="333"/>
                  <a:pt x="2436" y="221"/>
                </a:cubicBezTo>
                <a:cubicBezTo>
                  <a:pt x="2433" y="173"/>
                  <a:pt x="2435" y="125"/>
                  <a:pt x="2427" y="77"/>
                </a:cubicBezTo>
                <a:cubicBezTo>
                  <a:pt x="2423" y="49"/>
                  <a:pt x="2355" y="32"/>
                  <a:pt x="2355" y="32"/>
                </a:cubicBezTo>
                <a:cubicBezTo>
                  <a:pt x="2334" y="0"/>
                  <a:pt x="2326" y="5"/>
                  <a:pt x="2355" y="5"/>
                </a:cubicBezTo>
                <a:close/>
              </a:path>
            </a:pathLst>
          </a:custGeom>
          <a:solidFill>
            <a:schemeClr val="accent1"/>
          </a:solidFill>
          <a:ln w="9525">
            <a:solidFill>
              <a:schemeClr val="tx1"/>
            </a:solidFill>
            <a:round/>
            <a:headEnd/>
            <a:tailEnd/>
          </a:ln>
        </p:spPr>
        <p:txBody>
          <a:bodyPr/>
          <a:lstStyle/>
          <a:p>
            <a:endParaRPr lang="id-ID"/>
          </a:p>
        </p:txBody>
      </p:sp>
      <p:sp>
        <p:nvSpPr>
          <p:cNvPr id="18436" name="Text Box 25"/>
          <p:cNvSpPr txBox="1">
            <a:spLocks noChangeArrowheads="1"/>
          </p:cNvSpPr>
          <p:nvPr/>
        </p:nvSpPr>
        <p:spPr bwMode="auto">
          <a:xfrm>
            <a:off x="228600" y="3657600"/>
            <a:ext cx="2514600" cy="466725"/>
          </a:xfrm>
          <a:prstGeom prst="rect">
            <a:avLst/>
          </a:prstGeom>
          <a:solidFill>
            <a:schemeClr val="bg1"/>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id-ID" sz="2400"/>
              <a:t>Cytochrome P450</a:t>
            </a:r>
          </a:p>
        </p:txBody>
      </p:sp>
      <p:sp>
        <p:nvSpPr>
          <p:cNvPr id="18437" name="Text Box 28"/>
          <p:cNvSpPr txBox="1">
            <a:spLocks noChangeArrowheads="1"/>
          </p:cNvSpPr>
          <p:nvPr/>
        </p:nvSpPr>
        <p:spPr bwMode="auto">
          <a:xfrm>
            <a:off x="4648200" y="762000"/>
            <a:ext cx="4191000" cy="6038850"/>
          </a:xfrm>
          <a:prstGeom prst="rect">
            <a:avLst/>
          </a:prstGeo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id-ID" sz="2400" b="1">
                <a:latin typeface="Arial" charset="0"/>
              </a:rPr>
              <a:t>Obat antiretroviral</a:t>
            </a:r>
          </a:p>
          <a:p>
            <a:pPr eaLnBrk="1" hangingPunct="1">
              <a:spcBef>
                <a:spcPct val="0"/>
              </a:spcBef>
              <a:buFontTx/>
              <a:buNone/>
            </a:pPr>
            <a:r>
              <a:rPr lang="en-US" altLang="id-ID" sz="2000" b="1">
                <a:latin typeface="Arial" charset="0"/>
              </a:rPr>
              <a:t>	</a:t>
            </a:r>
            <a:r>
              <a:rPr lang="en-US" altLang="id-ID" sz="2000">
                <a:latin typeface="Arial" charset="0"/>
              </a:rPr>
              <a:t>NNRTI	</a:t>
            </a:r>
          </a:p>
          <a:p>
            <a:pPr eaLnBrk="1" hangingPunct="1">
              <a:spcBef>
                <a:spcPct val="0"/>
              </a:spcBef>
              <a:buFontTx/>
              <a:buNone/>
            </a:pPr>
            <a:r>
              <a:rPr lang="en-US" altLang="id-ID" sz="2000">
                <a:latin typeface="Arial" charset="0"/>
              </a:rPr>
              <a:t>	Protease Inhibitor</a:t>
            </a:r>
          </a:p>
          <a:p>
            <a:pPr eaLnBrk="1" hangingPunct="1">
              <a:spcBef>
                <a:spcPct val="0"/>
              </a:spcBef>
              <a:buFontTx/>
              <a:buNone/>
            </a:pPr>
            <a:r>
              <a:rPr lang="en-US" altLang="id-ID" sz="2400" b="1">
                <a:latin typeface="Arial" charset="0"/>
              </a:rPr>
              <a:t>Obat anti infeksi  spt</a:t>
            </a:r>
          </a:p>
          <a:p>
            <a:pPr eaLnBrk="1" hangingPunct="1">
              <a:spcBef>
                <a:spcPct val="0"/>
              </a:spcBef>
              <a:buFontTx/>
              <a:buNone/>
            </a:pPr>
            <a:r>
              <a:rPr lang="en-US" altLang="id-ID" sz="2000" b="1">
                <a:latin typeface="Arial" charset="0"/>
              </a:rPr>
              <a:t>	</a:t>
            </a:r>
            <a:r>
              <a:rPr lang="en-US" altLang="id-ID" sz="2000">
                <a:latin typeface="Arial" charset="0"/>
              </a:rPr>
              <a:t>Ketoconazol</a:t>
            </a:r>
          </a:p>
          <a:p>
            <a:pPr eaLnBrk="1" hangingPunct="1">
              <a:spcBef>
                <a:spcPct val="0"/>
              </a:spcBef>
              <a:buFontTx/>
              <a:buNone/>
            </a:pPr>
            <a:r>
              <a:rPr lang="en-US" altLang="id-ID" sz="2000">
                <a:latin typeface="Arial" charset="0"/>
              </a:rPr>
              <a:t>	Rifampicin </a:t>
            </a:r>
          </a:p>
          <a:p>
            <a:pPr eaLnBrk="1" hangingPunct="1">
              <a:spcBef>
                <a:spcPct val="0"/>
              </a:spcBef>
              <a:buFontTx/>
              <a:buNone/>
            </a:pPr>
            <a:r>
              <a:rPr lang="en-US" altLang="id-ID" sz="2000">
                <a:latin typeface="Arial" charset="0"/>
              </a:rPr>
              <a:t>	Dapson</a:t>
            </a:r>
          </a:p>
          <a:p>
            <a:pPr eaLnBrk="1" hangingPunct="1">
              <a:spcBef>
                <a:spcPct val="0"/>
              </a:spcBef>
              <a:buFontTx/>
              <a:buNone/>
            </a:pPr>
            <a:r>
              <a:rPr lang="en-US" altLang="id-ID" sz="2400" b="1">
                <a:latin typeface="Arial" charset="0"/>
              </a:rPr>
              <a:t>Oral kontrasepsi	</a:t>
            </a:r>
          </a:p>
          <a:p>
            <a:pPr eaLnBrk="1" hangingPunct="1">
              <a:spcBef>
                <a:spcPct val="0"/>
              </a:spcBef>
              <a:buFontTx/>
              <a:buNone/>
            </a:pPr>
            <a:r>
              <a:rPr lang="en-US" altLang="id-ID" sz="2400" b="1">
                <a:latin typeface="Arial" charset="0"/>
              </a:rPr>
              <a:t>Anti-histamin</a:t>
            </a:r>
          </a:p>
          <a:p>
            <a:pPr eaLnBrk="1" hangingPunct="1">
              <a:spcBef>
                <a:spcPct val="0"/>
              </a:spcBef>
              <a:buFontTx/>
              <a:buNone/>
            </a:pPr>
            <a:r>
              <a:rPr lang="en-US" altLang="id-ID" sz="2400" b="1">
                <a:latin typeface="Arial" charset="0"/>
              </a:rPr>
              <a:t>Antikoagulan</a:t>
            </a:r>
          </a:p>
          <a:p>
            <a:pPr eaLnBrk="1" hangingPunct="1">
              <a:spcBef>
                <a:spcPct val="0"/>
              </a:spcBef>
              <a:buFontTx/>
              <a:buNone/>
            </a:pPr>
            <a:r>
              <a:rPr lang="en-US" altLang="id-ID" sz="2000" b="1">
                <a:latin typeface="Arial" charset="0"/>
              </a:rPr>
              <a:t>	</a:t>
            </a:r>
            <a:r>
              <a:rPr lang="en-US" altLang="id-ID" sz="2000">
                <a:latin typeface="Arial" charset="0"/>
              </a:rPr>
              <a:t>Warfarin</a:t>
            </a:r>
          </a:p>
          <a:p>
            <a:pPr eaLnBrk="1" hangingPunct="1">
              <a:spcBef>
                <a:spcPct val="0"/>
              </a:spcBef>
              <a:buFontTx/>
              <a:buNone/>
            </a:pPr>
            <a:r>
              <a:rPr lang="en-US" altLang="id-ID" sz="2400" b="1">
                <a:latin typeface="Arial" charset="0"/>
              </a:rPr>
              <a:t>Obat penurun Lipid</a:t>
            </a:r>
          </a:p>
          <a:p>
            <a:pPr eaLnBrk="1" hangingPunct="1">
              <a:spcBef>
                <a:spcPct val="0"/>
              </a:spcBef>
              <a:buFontTx/>
              <a:buNone/>
            </a:pPr>
            <a:r>
              <a:rPr lang="en-US" altLang="id-ID" sz="2000" b="1">
                <a:latin typeface="Arial" charset="0"/>
              </a:rPr>
              <a:t>	</a:t>
            </a:r>
            <a:r>
              <a:rPr lang="en-US" altLang="id-ID" sz="2000">
                <a:latin typeface="Arial" charset="0"/>
              </a:rPr>
              <a:t>Simvastatin </a:t>
            </a:r>
          </a:p>
          <a:p>
            <a:pPr eaLnBrk="1" hangingPunct="1">
              <a:spcBef>
                <a:spcPct val="0"/>
              </a:spcBef>
              <a:buFontTx/>
              <a:buNone/>
            </a:pPr>
            <a:r>
              <a:rPr lang="en-US" altLang="id-ID" sz="2000">
                <a:latin typeface="Arial" charset="0"/>
              </a:rPr>
              <a:t>	Lovastatin</a:t>
            </a:r>
          </a:p>
          <a:p>
            <a:pPr eaLnBrk="1" hangingPunct="1">
              <a:spcBef>
                <a:spcPct val="0"/>
              </a:spcBef>
              <a:buFontTx/>
              <a:buNone/>
            </a:pPr>
            <a:r>
              <a:rPr lang="en-US" altLang="id-ID" sz="2400" b="1">
                <a:latin typeface="Arial" charset="0"/>
              </a:rPr>
              <a:t>Obat anti konvulsif</a:t>
            </a:r>
          </a:p>
          <a:p>
            <a:pPr eaLnBrk="1" hangingPunct="1">
              <a:spcBef>
                <a:spcPct val="0"/>
              </a:spcBef>
              <a:buFontTx/>
              <a:buNone/>
            </a:pPr>
            <a:r>
              <a:rPr lang="en-US" altLang="id-ID" sz="2000" b="1">
                <a:latin typeface="Arial" charset="0"/>
              </a:rPr>
              <a:t>	K</a:t>
            </a:r>
            <a:r>
              <a:rPr lang="en-US" altLang="id-ID" sz="2000">
                <a:latin typeface="Arial" charset="0"/>
              </a:rPr>
              <a:t>arbamazepin </a:t>
            </a:r>
          </a:p>
          <a:p>
            <a:pPr eaLnBrk="1" hangingPunct="1">
              <a:spcBef>
                <a:spcPct val="0"/>
              </a:spcBef>
              <a:buFontTx/>
              <a:buNone/>
            </a:pPr>
            <a:r>
              <a:rPr lang="en-US" altLang="id-ID" sz="2000">
                <a:latin typeface="Arial" charset="0"/>
              </a:rPr>
              <a:t>	Phenytoin 		Phenobarbital</a:t>
            </a:r>
          </a:p>
        </p:txBody>
      </p:sp>
      <p:sp>
        <p:nvSpPr>
          <p:cNvPr id="18438" name="Text Box 42"/>
          <p:cNvSpPr txBox="1">
            <a:spLocks noChangeArrowheads="1"/>
          </p:cNvSpPr>
          <p:nvPr/>
        </p:nvSpPr>
        <p:spPr bwMode="auto">
          <a:xfrm>
            <a:off x="2286000" y="2743200"/>
            <a:ext cx="144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id-ID" b="1">
                <a:solidFill>
                  <a:schemeClr val="hlink"/>
                </a:solidFill>
              </a:rPr>
              <a:t>OBAT</a:t>
            </a:r>
          </a:p>
        </p:txBody>
      </p:sp>
      <p:sp>
        <p:nvSpPr>
          <p:cNvPr id="18439" name="Text Box 43"/>
          <p:cNvSpPr txBox="1">
            <a:spLocks noChangeArrowheads="1"/>
          </p:cNvSpPr>
          <p:nvPr/>
        </p:nvSpPr>
        <p:spPr bwMode="auto">
          <a:xfrm>
            <a:off x="2438400" y="4648200"/>
            <a:ext cx="1447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id-ID" b="1">
                <a:solidFill>
                  <a:srgbClr val="FFCC00"/>
                </a:solidFill>
                <a:latin typeface="Arial" charset="0"/>
              </a:rPr>
              <a:t>Obat inaktif</a:t>
            </a:r>
          </a:p>
        </p:txBody>
      </p:sp>
      <p:sp>
        <p:nvSpPr>
          <p:cNvPr id="18440" name="Line 44"/>
          <p:cNvSpPr>
            <a:spLocks noChangeShapeType="1"/>
          </p:cNvSpPr>
          <p:nvPr/>
        </p:nvSpPr>
        <p:spPr bwMode="auto">
          <a:xfrm>
            <a:off x="3048000" y="3429000"/>
            <a:ext cx="0" cy="10668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Tree>
    <p:extLst>
      <p:ext uri="{BB962C8B-B14F-4D97-AF65-F5344CB8AC3E}">
        <p14:creationId xmlns:p14="http://schemas.microsoft.com/office/powerpoint/2010/main" val="2949591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56522" y="-24580"/>
            <a:ext cx="8313737" cy="1371600"/>
          </a:xfrm>
        </p:spPr>
        <p:txBody>
          <a:bodyPr>
            <a:normAutofit/>
          </a:bodyPr>
          <a:lstStyle/>
          <a:p>
            <a:pPr eaLnBrk="1" hangingPunct="1"/>
            <a:r>
              <a:rPr lang="nl-BE" altLang="id-ID" sz="3600" b="1" dirty="0" smtClean="0">
                <a:solidFill>
                  <a:srgbClr val="7030A0"/>
                </a:solidFill>
                <a:latin typeface="Arial" charset="0"/>
              </a:rPr>
              <a:t>Penggunaan Polifarmaka pada ODHA</a:t>
            </a:r>
            <a:endParaRPr lang="en-GB" altLang="id-ID" sz="3600" b="1" dirty="0" smtClean="0">
              <a:solidFill>
                <a:srgbClr val="7030A0"/>
              </a:solidFill>
              <a:latin typeface="Arial" charset="0"/>
            </a:endParaRPr>
          </a:p>
        </p:txBody>
      </p:sp>
      <p:sp>
        <p:nvSpPr>
          <p:cNvPr id="187395" name="Rectangle 3"/>
          <p:cNvSpPr>
            <a:spLocks noGrp="1" noChangeArrowheads="1"/>
          </p:cNvSpPr>
          <p:nvPr>
            <p:ph type="body" idx="1"/>
          </p:nvPr>
        </p:nvSpPr>
        <p:spPr>
          <a:xfrm>
            <a:off x="864214" y="1863213"/>
            <a:ext cx="8062913" cy="2667000"/>
          </a:xfrm>
        </p:spPr>
        <p:txBody>
          <a:bodyPr/>
          <a:lstStyle/>
          <a:p>
            <a:pPr eaLnBrk="1" hangingPunct="1"/>
            <a:r>
              <a:rPr lang="nl-BE" altLang="id-ID" sz="2800" dirty="0" smtClean="0">
                <a:latin typeface="Arial" charset="0"/>
                <a:sym typeface="Wingdings" pitchFamily="2" charset="2"/>
              </a:rPr>
              <a:t>Profilaksis IO / terapi</a:t>
            </a:r>
          </a:p>
          <a:p>
            <a:pPr eaLnBrk="1" hangingPunct="1"/>
            <a:r>
              <a:rPr lang="nl-BE" altLang="id-ID" sz="2800" dirty="0" smtClean="0">
                <a:latin typeface="Arial" charset="0"/>
                <a:sym typeface="Wingdings" pitchFamily="2" charset="2"/>
              </a:rPr>
              <a:t>ART</a:t>
            </a:r>
          </a:p>
          <a:p>
            <a:pPr eaLnBrk="1" hangingPunct="1"/>
            <a:r>
              <a:rPr lang="nl-BE" altLang="id-ID" sz="2800" dirty="0" smtClean="0">
                <a:latin typeface="Arial" charset="0"/>
                <a:sym typeface="Wingdings" pitchFamily="2" charset="2"/>
              </a:rPr>
              <a:t>Herbal,”recreational drugs”</a:t>
            </a:r>
          </a:p>
          <a:p>
            <a:pPr eaLnBrk="1" hangingPunct="1"/>
            <a:r>
              <a:rPr lang="nl-BE" altLang="id-ID" sz="2800" dirty="0" smtClean="0">
                <a:latin typeface="Arial" charset="0"/>
                <a:sym typeface="Wingdings" pitchFamily="2" charset="2"/>
              </a:rPr>
              <a:t>Penanganan untuk adiksi </a:t>
            </a:r>
          </a:p>
          <a:p>
            <a:pPr eaLnBrk="1" hangingPunct="1"/>
            <a:r>
              <a:rPr lang="nl-BE" altLang="id-ID" sz="2800" dirty="0" smtClean="0">
                <a:latin typeface="Arial" charset="0"/>
                <a:sym typeface="Wingdings" pitchFamily="2" charset="2"/>
              </a:rPr>
              <a:t>Obat tradisional</a:t>
            </a:r>
            <a:endParaRPr lang="en-US" altLang="id-ID" dirty="0" smtClean="0"/>
          </a:p>
        </p:txBody>
      </p:sp>
    </p:spTree>
    <p:extLst>
      <p:ext uri="{BB962C8B-B14F-4D97-AF65-F5344CB8AC3E}">
        <p14:creationId xmlns:p14="http://schemas.microsoft.com/office/powerpoint/2010/main" val="2746422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73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73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73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73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62582" y="81120"/>
            <a:ext cx="8159750" cy="1143000"/>
          </a:xfrm>
        </p:spPr>
        <p:txBody>
          <a:bodyPr>
            <a:normAutofit fontScale="90000"/>
          </a:bodyPr>
          <a:lstStyle/>
          <a:p>
            <a:pPr>
              <a:defRPr/>
            </a:pPr>
            <a:r>
              <a:rPr lang="id-ID" b="1" dirty="0" smtClean="0">
                <a:solidFill>
                  <a:srgbClr val="7030A0"/>
                </a:solidFill>
              </a:rPr>
              <a:t>Masalah </a:t>
            </a:r>
            <a:r>
              <a:rPr lang="en-US" b="1" dirty="0" smtClean="0">
                <a:solidFill>
                  <a:srgbClr val="7030A0"/>
                </a:solidFill>
              </a:rPr>
              <a:t>Pol</a:t>
            </a:r>
            <a:r>
              <a:rPr lang="id-ID" b="1" dirty="0" smtClean="0">
                <a:solidFill>
                  <a:srgbClr val="7030A0"/>
                </a:solidFill>
              </a:rPr>
              <a:t>ifarmaka</a:t>
            </a:r>
            <a:r>
              <a:rPr lang="en-US" b="1" dirty="0" smtClean="0">
                <a:solidFill>
                  <a:srgbClr val="7030A0"/>
                </a:solidFill>
              </a:rPr>
              <a:t/>
            </a:r>
            <a:br>
              <a:rPr lang="en-US" b="1" dirty="0" smtClean="0">
                <a:solidFill>
                  <a:srgbClr val="7030A0"/>
                </a:solidFill>
              </a:rPr>
            </a:br>
            <a:r>
              <a:rPr lang="id-ID" sz="3100" b="1" dirty="0" smtClean="0">
                <a:solidFill>
                  <a:srgbClr val="7030A0"/>
                </a:solidFill>
              </a:rPr>
              <a:t>Interaksi Obat</a:t>
            </a:r>
            <a:endParaRPr lang="en-US" sz="2400" b="1" dirty="0" smtClean="0">
              <a:solidFill>
                <a:srgbClr val="7030A0"/>
              </a:solidFill>
            </a:endParaRPr>
          </a:p>
        </p:txBody>
      </p:sp>
      <p:graphicFrame>
        <p:nvGraphicFramePr>
          <p:cNvPr id="5" name="Group 33"/>
          <p:cNvGraphicFramePr>
            <a:graphicFrameLocks noGrp="1"/>
          </p:cNvGraphicFramePr>
          <p:nvPr>
            <p:extLst>
              <p:ext uri="{D42A27DB-BD31-4B8C-83A1-F6EECF244321}">
                <p14:modId xmlns:p14="http://schemas.microsoft.com/office/powerpoint/2010/main" val="1821716670"/>
              </p:ext>
            </p:extLst>
          </p:nvPr>
        </p:nvGraphicFramePr>
        <p:xfrm>
          <a:off x="2490339" y="3854232"/>
          <a:ext cx="4899025" cy="2825749"/>
        </p:xfrm>
        <a:graphic>
          <a:graphicData uri="http://schemas.openxmlformats.org/drawingml/2006/table">
            <a:tbl>
              <a:tblPr/>
              <a:tblGrid>
                <a:gridCol w="1960563"/>
                <a:gridCol w="2938462"/>
              </a:tblGrid>
              <a:tr h="539329">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dirty="0" smtClean="0">
                          <a:ln>
                            <a:noFill/>
                          </a:ln>
                          <a:solidFill>
                            <a:schemeClr val="tx1"/>
                          </a:solidFill>
                          <a:effectLst/>
                          <a:latin typeface="Arial" charset="0"/>
                        </a:rPr>
                        <a:t># </a:t>
                      </a:r>
                      <a:r>
                        <a:rPr kumimoji="0" lang="id-ID" sz="2000" b="1" i="0" u="none" strike="noStrike" cap="none" normalizeH="0" baseline="0" dirty="0" smtClean="0">
                          <a:ln>
                            <a:noFill/>
                          </a:ln>
                          <a:solidFill>
                            <a:schemeClr val="tx1"/>
                          </a:solidFill>
                          <a:effectLst/>
                          <a:latin typeface="Arial" charset="0"/>
                        </a:rPr>
                        <a:t>obat</a:t>
                      </a:r>
                      <a:r>
                        <a:rPr kumimoji="0" lang="en-US" sz="2000" b="1" i="0" u="none" strike="noStrike" cap="none" normalizeH="0" baseline="0" dirty="0" smtClean="0">
                          <a:ln>
                            <a:noFill/>
                          </a:ln>
                          <a:solidFill>
                            <a:schemeClr val="tx1"/>
                          </a:solidFill>
                          <a:effectLst/>
                          <a:latin typeface="Arial" charset="0"/>
                        </a:rPr>
                        <a:t> (</a:t>
                      </a:r>
                      <a:r>
                        <a:rPr kumimoji="0" lang="en-US" sz="2000" b="1" i="0" u="none" strike="noStrike" cap="none" normalizeH="0" baseline="0" dirty="0" smtClean="0">
                          <a:ln>
                            <a:noFill/>
                          </a:ln>
                          <a:solidFill>
                            <a:schemeClr val="tx1"/>
                          </a:solidFill>
                          <a:effectLst/>
                          <a:latin typeface="Arial" charset="0"/>
                        </a:rPr>
                        <a:t>n)</a:t>
                      </a:r>
                    </a:p>
                  </a:txBody>
                  <a:tcPr marL="51552" marR="51552" marT="25780" marB="25780" horzOverflow="overflow">
                    <a:lnL cap="flat">
                      <a:noFill/>
                    </a:lnL>
                    <a:lnR>
                      <a:noFill/>
                    </a:lnR>
                    <a:lnT cap="flat">
                      <a:noFill/>
                    </a:lnT>
                    <a:lnB w="25400" cap="flat" cmpd="sng" algn="ctr">
                      <a:solidFill>
                        <a:srgbClr val="00FF00"/>
                      </a:solidFill>
                      <a:prstDash val="solid"/>
                      <a:round/>
                      <a:headEnd type="none" w="med" len="med"/>
                      <a:tailEnd type="none" w="med" len="med"/>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dirty="0" err="1" smtClean="0">
                          <a:ln>
                            <a:noFill/>
                          </a:ln>
                          <a:solidFill>
                            <a:schemeClr val="tx1"/>
                          </a:solidFill>
                          <a:effectLst/>
                          <a:latin typeface="Arial" charset="0"/>
                        </a:rPr>
                        <a:t>Poten</a:t>
                      </a:r>
                      <a:r>
                        <a:rPr kumimoji="0" lang="id-ID" sz="2000" b="1" i="0" u="none" strike="noStrike" cap="none" normalizeH="0" baseline="0" dirty="0" smtClean="0">
                          <a:ln>
                            <a:noFill/>
                          </a:ln>
                          <a:solidFill>
                            <a:schemeClr val="tx1"/>
                          </a:solidFill>
                          <a:effectLst/>
                          <a:latin typeface="Arial" charset="0"/>
                        </a:rPr>
                        <a:t>s</a:t>
                      </a:r>
                      <a:r>
                        <a:rPr kumimoji="0" lang="en-US" sz="2000" b="1" i="0" u="none" strike="noStrike" cap="none" normalizeH="0" baseline="0" dirty="0" err="1" smtClean="0">
                          <a:ln>
                            <a:noFill/>
                          </a:ln>
                          <a:solidFill>
                            <a:schemeClr val="tx1"/>
                          </a:solidFill>
                          <a:effectLst/>
                          <a:latin typeface="Arial" charset="0"/>
                        </a:rPr>
                        <a:t>i</a:t>
                      </a:r>
                      <a:r>
                        <a:rPr kumimoji="0" lang="en-US" sz="2000" b="1" i="0" u="none" strike="noStrike" cap="none" normalizeH="0" baseline="0" dirty="0" smtClean="0">
                          <a:ln>
                            <a:noFill/>
                          </a:ln>
                          <a:solidFill>
                            <a:schemeClr val="tx1"/>
                          </a:solidFill>
                          <a:effectLst/>
                          <a:latin typeface="Arial" charset="0"/>
                        </a:rPr>
                        <a:t> # </a:t>
                      </a:r>
                      <a:r>
                        <a:rPr kumimoji="0" lang="en-US" sz="2000" b="1" i="0" u="none" strike="noStrike" cap="none" normalizeH="0" baseline="0" dirty="0" err="1" smtClean="0">
                          <a:ln>
                            <a:noFill/>
                          </a:ln>
                          <a:solidFill>
                            <a:schemeClr val="tx1"/>
                          </a:solidFill>
                          <a:effectLst/>
                          <a:latin typeface="Arial" charset="0"/>
                        </a:rPr>
                        <a:t>intera</a:t>
                      </a:r>
                      <a:r>
                        <a:rPr kumimoji="0" lang="id-ID" sz="2000" b="1" i="0" u="none" strike="noStrike" cap="none" normalizeH="0" baseline="0" dirty="0" smtClean="0">
                          <a:ln>
                            <a:noFill/>
                          </a:ln>
                          <a:solidFill>
                            <a:schemeClr val="tx1"/>
                          </a:solidFill>
                          <a:effectLst/>
                          <a:latin typeface="Arial" charset="0"/>
                        </a:rPr>
                        <a:t>ks</a:t>
                      </a:r>
                      <a:r>
                        <a:rPr kumimoji="0" lang="en-US" sz="2000" b="1" i="0" u="none" strike="noStrike" cap="none" normalizeH="0" baseline="0" dirty="0" err="1" smtClean="0">
                          <a:ln>
                            <a:noFill/>
                          </a:ln>
                          <a:solidFill>
                            <a:schemeClr val="tx1"/>
                          </a:solidFill>
                          <a:effectLst/>
                          <a:latin typeface="Arial" charset="0"/>
                        </a:rPr>
                        <a:t>i</a:t>
                      </a:r>
                      <a:endParaRPr kumimoji="0" lang="en-US" sz="2000" b="1" i="0" u="none" strike="noStrike" cap="none" normalizeH="0" baseline="0" dirty="0" smtClean="0">
                        <a:ln>
                          <a:noFill/>
                        </a:ln>
                        <a:solidFill>
                          <a:schemeClr val="tx1"/>
                        </a:solidFill>
                        <a:effectLst/>
                        <a:latin typeface="Arial" charset="0"/>
                      </a:endParaRPr>
                    </a:p>
                  </a:txBody>
                  <a:tcPr marL="51552" marR="51552" marT="25780" marB="25780" horzOverflow="overflow">
                    <a:lnL>
                      <a:noFill/>
                    </a:lnL>
                    <a:lnR cap="flat">
                      <a:noFill/>
                    </a:lnR>
                    <a:lnT cap="flat">
                      <a:noFill/>
                    </a:lnT>
                    <a:lnB w="25400" cap="flat" cmpd="sng" algn="ctr">
                      <a:solidFill>
                        <a:srgbClr val="00FF00"/>
                      </a:solidFill>
                      <a:prstDash val="solid"/>
                      <a:round/>
                      <a:headEnd type="none" w="med" len="med"/>
                      <a:tailEnd type="none" w="med" len="med"/>
                    </a:lnB>
                    <a:lnTlToBr>
                      <a:noFill/>
                    </a:lnTlToBr>
                    <a:lnBlToTr>
                      <a:noFill/>
                    </a:lnBlToTr>
                    <a:noFill/>
                  </a:tcPr>
                </a:tc>
              </a:tr>
              <a:tr h="457284">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1</a:t>
                      </a:r>
                    </a:p>
                  </a:txBody>
                  <a:tcPr marL="51552" marR="51552" marT="25780" marB="25780" horzOverflow="overflow">
                    <a:lnL cap="flat">
                      <a:noFill/>
                    </a:lnL>
                    <a:lnR>
                      <a:noFill/>
                    </a:lnR>
                    <a:lnT w="25400" cap="flat" cmpd="sng" algn="ctr">
                      <a:solidFill>
                        <a:srgbClr val="00FF00"/>
                      </a:solidFill>
                      <a:prstDash val="solid"/>
                      <a:round/>
                      <a:headEnd type="none" w="med" len="med"/>
                      <a:tailEnd type="none" w="med" len="med"/>
                    </a:lnT>
                    <a:lnB>
                      <a:noFill/>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0</a:t>
                      </a:r>
                    </a:p>
                  </a:txBody>
                  <a:tcPr marL="51552" marR="51552" marT="25780" marB="25780" horzOverflow="overflow">
                    <a:lnL>
                      <a:noFill/>
                    </a:lnL>
                    <a:lnR cap="flat">
                      <a:noFill/>
                    </a:lnR>
                    <a:lnT w="25400" cap="flat" cmpd="sng" algn="ctr">
                      <a:solidFill>
                        <a:srgbClr val="00FF00"/>
                      </a:solidFill>
                      <a:prstDash val="solid"/>
                      <a:round/>
                      <a:headEnd type="none" w="med" len="med"/>
                      <a:tailEnd type="none" w="med" len="med"/>
                    </a:lnT>
                    <a:lnB>
                      <a:noFill/>
                    </a:lnB>
                    <a:lnTlToBr>
                      <a:noFill/>
                    </a:lnTlToBr>
                    <a:lnBlToTr>
                      <a:noFill/>
                    </a:lnBlToTr>
                    <a:noFill/>
                  </a:tcPr>
                </a:tc>
              </a:tr>
              <a:tr h="457284">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2</a:t>
                      </a:r>
                    </a:p>
                  </a:txBody>
                  <a:tcPr marL="51552" marR="51552" marT="25780" marB="25780" horzOverflow="overflow">
                    <a:lnL cap="flat">
                      <a:noFill/>
                    </a:lnL>
                    <a:lnR>
                      <a:noFill/>
                    </a:lnR>
                    <a:lnT>
                      <a:noFill/>
                    </a:lnT>
                    <a:lnB>
                      <a:noFill/>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1</a:t>
                      </a:r>
                    </a:p>
                  </a:txBody>
                  <a:tcPr marL="51552" marR="51552" marT="25780" marB="25780" horzOverflow="overflow">
                    <a:lnL>
                      <a:noFill/>
                    </a:lnL>
                    <a:lnR cap="flat">
                      <a:noFill/>
                    </a:lnR>
                    <a:lnT>
                      <a:noFill/>
                    </a:lnT>
                    <a:lnB>
                      <a:noFill/>
                    </a:lnB>
                    <a:lnTlToBr>
                      <a:noFill/>
                    </a:lnTlToBr>
                    <a:lnBlToTr>
                      <a:noFill/>
                    </a:lnBlToTr>
                    <a:noFill/>
                  </a:tcPr>
                </a:tc>
              </a:tr>
              <a:tr h="457284">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3</a:t>
                      </a:r>
                    </a:p>
                  </a:txBody>
                  <a:tcPr marL="51552" marR="51552" marT="25780" marB="25780" horzOverflow="overflow">
                    <a:lnL cap="flat">
                      <a:noFill/>
                    </a:lnL>
                    <a:lnR>
                      <a:noFill/>
                    </a:lnR>
                    <a:lnT>
                      <a:noFill/>
                    </a:lnT>
                    <a:lnB>
                      <a:noFill/>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3</a:t>
                      </a:r>
                    </a:p>
                  </a:txBody>
                  <a:tcPr marL="51552" marR="51552" marT="25780" marB="25780" horzOverflow="overflow">
                    <a:lnL>
                      <a:noFill/>
                    </a:lnL>
                    <a:lnR cap="flat">
                      <a:noFill/>
                    </a:lnR>
                    <a:lnT>
                      <a:noFill/>
                    </a:lnT>
                    <a:lnB>
                      <a:noFill/>
                    </a:lnB>
                    <a:lnTlToBr>
                      <a:noFill/>
                    </a:lnTlToBr>
                    <a:lnBlToTr>
                      <a:noFill/>
                    </a:lnBlToTr>
                    <a:noFill/>
                  </a:tcPr>
                </a:tc>
              </a:tr>
              <a:tr h="457284">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4</a:t>
                      </a:r>
                    </a:p>
                  </a:txBody>
                  <a:tcPr marL="51552" marR="51552" marT="25780" marB="25780" horzOverflow="overflow">
                    <a:lnL cap="flat">
                      <a:noFill/>
                    </a:lnL>
                    <a:lnR>
                      <a:noFill/>
                    </a:lnR>
                    <a:lnT>
                      <a:noFill/>
                    </a:lnT>
                    <a:lnB>
                      <a:noFill/>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6</a:t>
                      </a:r>
                    </a:p>
                  </a:txBody>
                  <a:tcPr marL="51552" marR="51552" marT="25780" marB="25780" horzOverflow="overflow">
                    <a:lnL>
                      <a:noFill/>
                    </a:lnL>
                    <a:lnR cap="flat">
                      <a:noFill/>
                    </a:lnR>
                    <a:lnT>
                      <a:noFill/>
                    </a:lnT>
                    <a:lnB>
                      <a:noFill/>
                    </a:lnB>
                    <a:lnTlToBr>
                      <a:noFill/>
                    </a:lnTlToBr>
                    <a:lnBlToTr>
                      <a:noFill/>
                    </a:lnBlToTr>
                    <a:noFill/>
                  </a:tcPr>
                </a:tc>
              </a:tr>
              <a:tr h="457284">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smtClean="0">
                          <a:ln>
                            <a:noFill/>
                          </a:ln>
                          <a:solidFill>
                            <a:schemeClr val="tx1"/>
                          </a:solidFill>
                          <a:effectLst/>
                          <a:latin typeface="Arial" charset="0"/>
                        </a:rPr>
                        <a:t>5</a:t>
                      </a:r>
                    </a:p>
                  </a:txBody>
                  <a:tcPr marL="51552" marR="51552" marT="25780" marB="25780" horzOverflow="overflow">
                    <a:lnL cap="flat">
                      <a:noFill/>
                    </a:lnL>
                    <a:lnR>
                      <a:noFill/>
                    </a:lnR>
                    <a:lnT>
                      <a:noFill/>
                    </a:lnT>
                    <a:lnB w="25400" cap="flat" cmpd="sng" algn="ctr">
                      <a:solidFill>
                        <a:srgbClr val="00FF00"/>
                      </a:solidFill>
                      <a:prstDash val="solid"/>
                      <a:round/>
                      <a:headEnd type="none" w="med" len="med"/>
                      <a:tailEnd type="none" w="med" len="med"/>
                    </a:lnB>
                    <a:lnTlToBr>
                      <a:noFill/>
                    </a:lnTlToBr>
                    <a:lnBlToTr>
                      <a:noFill/>
                    </a:lnBlToTr>
                    <a:noFill/>
                  </a:tcPr>
                </a:tc>
                <a:tc>
                  <a:txBody>
                    <a:bodyPr/>
                    <a:lstStyle/>
                    <a:p>
                      <a:pPr marL="0" marR="0" lvl="0" indent="0" algn="ctr" defTabSz="871538" rtl="0" eaLnBrk="0" fontAlgn="base" latinLnBrk="0" hangingPunct="0">
                        <a:lnSpc>
                          <a:spcPct val="80000"/>
                        </a:lnSpc>
                        <a:spcBef>
                          <a:spcPct val="0"/>
                        </a:spcBef>
                        <a:spcAft>
                          <a:spcPct val="0"/>
                        </a:spcAft>
                        <a:buClrTx/>
                        <a:buSzPct val="75000"/>
                        <a:buFont typeface="Monotype Sorts" pitchFamily="2" charset="2"/>
                        <a:buNone/>
                        <a:tabLst/>
                      </a:pPr>
                      <a:r>
                        <a:rPr kumimoji="0" lang="en-US" sz="2000" b="1" i="0" u="none" strike="noStrike" cap="none" normalizeH="0" baseline="0" dirty="0" smtClean="0">
                          <a:ln>
                            <a:noFill/>
                          </a:ln>
                          <a:solidFill>
                            <a:schemeClr val="tx1"/>
                          </a:solidFill>
                          <a:effectLst/>
                          <a:latin typeface="Arial" charset="0"/>
                        </a:rPr>
                        <a:t>10</a:t>
                      </a:r>
                    </a:p>
                  </a:txBody>
                  <a:tcPr marL="51552" marR="51552" marT="25780" marB="25780" horzOverflow="overflow">
                    <a:lnL>
                      <a:noFill/>
                    </a:lnL>
                    <a:lnR cap="flat">
                      <a:noFill/>
                    </a:lnR>
                    <a:lnT>
                      <a:noFill/>
                    </a:lnT>
                    <a:lnB w="25400" cap="flat" cmpd="sng" algn="ctr">
                      <a:solidFill>
                        <a:srgbClr val="00FF00"/>
                      </a:solidFill>
                      <a:prstDash val="solid"/>
                      <a:round/>
                      <a:headEnd type="none" w="med" len="med"/>
                      <a:tailEnd type="none" w="med" len="med"/>
                    </a:lnB>
                    <a:lnTlToBr>
                      <a:noFill/>
                    </a:lnTlToBr>
                    <a:lnBlToTr>
                      <a:noFill/>
                    </a:lnBlToTr>
                    <a:noFill/>
                  </a:tcPr>
                </a:tc>
              </a:tr>
            </a:tbl>
          </a:graphicData>
        </a:graphic>
      </p:graphicFrame>
      <p:sp>
        <p:nvSpPr>
          <p:cNvPr id="6" name="Rectangle 21"/>
          <p:cNvSpPr>
            <a:spLocks noChangeArrowheads="1"/>
          </p:cNvSpPr>
          <p:nvPr/>
        </p:nvSpPr>
        <p:spPr bwMode="auto">
          <a:xfrm>
            <a:off x="-235968" y="4667250"/>
            <a:ext cx="1746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7040" tIns="43520" rIns="87040" bIns="43520" anchor="ctr">
            <a:spAutoFit/>
          </a:bodyPr>
          <a:lstStyle>
            <a:lvl1pPr defTabSz="871538">
              <a:defRPr sz="3200">
                <a:solidFill>
                  <a:schemeClr val="bg1"/>
                </a:solidFill>
                <a:latin typeface="Times New Roman" pitchFamily="18" charset="0"/>
              </a:defRPr>
            </a:lvl1pPr>
            <a:lvl2pPr marL="742950" indent="-285750" defTabSz="871538">
              <a:defRPr sz="3200">
                <a:solidFill>
                  <a:schemeClr val="bg1"/>
                </a:solidFill>
                <a:latin typeface="Times New Roman" pitchFamily="18" charset="0"/>
              </a:defRPr>
            </a:lvl2pPr>
            <a:lvl3pPr marL="1143000" indent="-228600" defTabSz="871538">
              <a:defRPr sz="3200">
                <a:solidFill>
                  <a:schemeClr val="bg1"/>
                </a:solidFill>
                <a:latin typeface="Times New Roman" pitchFamily="18" charset="0"/>
              </a:defRPr>
            </a:lvl3pPr>
            <a:lvl4pPr marL="1600200" indent="-228600" defTabSz="871538">
              <a:defRPr sz="3200">
                <a:solidFill>
                  <a:schemeClr val="bg1"/>
                </a:solidFill>
                <a:latin typeface="Times New Roman" pitchFamily="18" charset="0"/>
              </a:defRPr>
            </a:lvl4pPr>
            <a:lvl5pPr marL="2057400" indent="-228600" defTabSz="871538">
              <a:defRPr sz="3200">
                <a:solidFill>
                  <a:schemeClr val="bg1"/>
                </a:solidFill>
                <a:latin typeface="Times New Roman" pitchFamily="18" charset="0"/>
              </a:defRPr>
            </a:lvl5pPr>
            <a:lvl6pPr marL="2514600" indent="-228600" defTabSz="871538" eaLnBrk="0" fontAlgn="base" hangingPunct="0">
              <a:spcBef>
                <a:spcPct val="0"/>
              </a:spcBef>
              <a:spcAft>
                <a:spcPct val="0"/>
              </a:spcAft>
              <a:defRPr sz="3200">
                <a:solidFill>
                  <a:schemeClr val="bg1"/>
                </a:solidFill>
                <a:latin typeface="Times New Roman" pitchFamily="18" charset="0"/>
              </a:defRPr>
            </a:lvl6pPr>
            <a:lvl7pPr marL="2971800" indent="-228600" defTabSz="871538" eaLnBrk="0" fontAlgn="base" hangingPunct="0">
              <a:spcBef>
                <a:spcPct val="0"/>
              </a:spcBef>
              <a:spcAft>
                <a:spcPct val="0"/>
              </a:spcAft>
              <a:defRPr sz="3200">
                <a:solidFill>
                  <a:schemeClr val="bg1"/>
                </a:solidFill>
                <a:latin typeface="Times New Roman" pitchFamily="18" charset="0"/>
              </a:defRPr>
            </a:lvl7pPr>
            <a:lvl8pPr marL="3429000" indent="-228600" defTabSz="871538" eaLnBrk="0" fontAlgn="base" hangingPunct="0">
              <a:spcBef>
                <a:spcPct val="0"/>
              </a:spcBef>
              <a:spcAft>
                <a:spcPct val="0"/>
              </a:spcAft>
              <a:defRPr sz="3200">
                <a:solidFill>
                  <a:schemeClr val="bg1"/>
                </a:solidFill>
                <a:latin typeface="Times New Roman" pitchFamily="18" charset="0"/>
              </a:defRPr>
            </a:lvl8pPr>
            <a:lvl9pPr marL="3886200" indent="-228600" defTabSz="871538" eaLnBrk="0" fontAlgn="base" hangingPunct="0">
              <a:spcBef>
                <a:spcPct val="0"/>
              </a:spcBef>
              <a:spcAft>
                <a:spcPct val="0"/>
              </a:spcAft>
              <a:defRPr sz="3200">
                <a:solidFill>
                  <a:schemeClr val="bg1"/>
                </a:solidFill>
                <a:latin typeface="Times New Roman" pitchFamily="18" charset="0"/>
              </a:defRPr>
            </a:lvl9pPr>
          </a:lstStyle>
          <a:p>
            <a:endParaRPr lang="id-ID" altLang="id-ID" sz="2300">
              <a:solidFill>
                <a:schemeClr val="tx1"/>
              </a:solidFill>
            </a:endParaRPr>
          </a:p>
        </p:txBody>
      </p:sp>
      <p:sp>
        <p:nvSpPr>
          <p:cNvPr id="7" name="Rectangle 22"/>
          <p:cNvSpPr>
            <a:spLocks noChangeArrowheads="1"/>
          </p:cNvSpPr>
          <p:nvPr/>
        </p:nvSpPr>
        <p:spPr bwMode="auto">
          <a:xfrm>
            <a:off x="280225" y="1605108"/>
            <a:ext cx="8658345" cy="2133600"/>
          </a:xfrm>
          <a:prstGeom prst="rect">
            <a:avLst/>
          </a:prstGeom>
          <a:noFill/>
          <a:ln w="9525">
            <a:noFill/>
            <a:miter lim="800000"/>
            <a:headEnd/>
            <a:tailEnd/>
          </a:ln>
          <a:effectLst/>
        </p:spPr>
        <p:txBody>
          <a:bodyPr lIns="87644" tIns="43823" rIns="87644" bIns="43823" anchorCtr="1"/>
          <a:lstStyle/>
          <a:p>
            <a:pPr marL="244475" indent="-244475" defTabSz="784225">
              <a:spcBef>
                <a:spcPct val="30000"/>
              </a:spcBef>
              <a:buClr>
                <a:schemeClr val="tx2"/>
              </a:buClr>
              <a:buSzPct val="75000"/>
              <a:buFont typeface="Monotype Sorts" pitchFamily="2" charset="2"/>
              <a:buChar char=""/>
              <a:defRPr/>
            </a:pPr>
            <a:r>
              <a:rPr lang="id-ID" sz="2300" b="1" dirty="0" smtClean="0">
                <a:solidFill>
                  <a:schemeClr val="tx1"/>
                </a:solidFill>
                <a:latin typeface="Arial" charset="0"/>
              </a:rPr>
              <a:t>Meningkatkan risiko interaksi obat dgn bertambahnya jumlah obat yg dipergunakan bersama-sama</a:t>
            </a:r>
            <a:endParaRPr lang="en-US" sz="2300" b="1" dirty="0">
              <a:solidFill>
                <a:schemeClr val="tx1"/>
              </a:solidFill>
              <a:latin typeface="Arial" charset="0"/>
            </a:endParaRPr>
          </a:p>
          <a:p>
            <a:pPr marL="588963" lvl="1" indent="-196850" defTabSz="784225">
              <a:spcBef>
                <a:spcPct val="30000"/>
              </a:spcBef>
              <a:buClr>
                <a:schemeClr val="tx2"/>
              </a:buClr>
              <a:buSzPct val="100000"/>
              <a:buFontTx/>
              <a:buChar char="»"/>
              <a:defRPr/>
            </a:pPr>
            <a:r>
              <a:rPr lang="en-US" sz="2000" b="1" dirty="0" err="1" smtClean="0">
                <a:solidFill>
                  <a:schemeClr val="tx1"/>
                </a:solidFill>
                <a:latin typeface="Arial" charset="0"/>
              </a:rPr>
              <a:t>Poten</a:t>
            </a:r>
            <a:r>
              <a:rPr lang="id-ID" sz="2000" b="1" dirty="0" smtClean="0">
                <a:solidFill>
                  <a:schemeClr val="tx1"/>
                </a:solidFill>
                <a:latin typeface="Arial" charset="0"/>
              </a:rPr>
              <a:t>s</a:t>
            </a:r>
            <a:r>
              <a:rPr lang="en-US" sz="2000" b="1" dirty="0" err="1" smtClean="0">
                <a:solidFill>
                  <a:schemeClr val="tx1"/>
                </a:solidFill>
                <a:latin typeface="Arial" charset="0"/>
              </a:rPr>
              <a:t>i</a:t>
            </a:r>
            <a:r>
              <a:rPr lang="en-US" sz="2000" b="1" dirty="0" smtClean="0">
                <a:solidFill>
                  <a:schemeClr val="tx1"/>
                </a:solidFill>
                <a:latin typeface="Arial" charset="0"/>
              </a:rPr>
              <a:t> </a:t>
            </a:r>
            <a:r>
              <a:rPr lang="en-US" sz="2000" b="1" dirty="0">
                <a:solidFill>
                  <a:schemeClr val="tx1"/>
                </a:solidFill>
                <a:latin typeface="Arial" charset="0"/>
              </a:rPr>
              <a:t># </a:t>
            </a:r>
            <a:r>
              <a:rPr lang="en-US" sz="2000" b="1" dirty="0" err="1" smtClean="0">
                <a:solidFill>
                  <a:schemeClr val="tx1"/>
                </a:solidFill>
                <a:latin typeface="Arial" charset="0"/>
              </a:rPr>
              <a:t>intera</a:t>
            </a:r>
            <a:r>
              <a:rPr lang="id-ID" sz="2000" b="1" dirty="0" smtClean="0">
                <a:solidFill>
                  <a:schemeClr val="tx1"/>
                </a:solidFill>
                <a:latin typeface="Arial" charset="0"/>
              </a:rPr>
              <a:t>ks</a:t>
            </a:r>
            <a:r>
              <a:rPr lang="en-US" sz="2000" b="1" dirty="0" err="1" smtClean="0">
                <a:solidFill>
                  <a:schemeClr val="tx1"/>
                </a:solidFill>
                <a:latin typeface="Arial" charset="0"/>
              </a:rPr>
              <a:t>i</a:t>
            </a:r>
            <a:r>
              <a:rPr lang="en-US" sz="2000" b="1" dirty="0" smtClean="0">
                <a:solidFill>
                  <a:schemeClr val="tx1"/>
                </a:solidFill>
                <a:latin typeface="Arial" charset="0"/>
              </a:rPr>
              <a:t> </a:t>
            </a:r>
            <a:r>
              <a:rPr lang="en-US" sz="2000" b="1" dirty="0">
                <a:solidFill>
                  <a:schemeClr val="tx1"/>
                </a:solidFill>
                <a:latin typeface="Arial" charset="0"/>
              </a:rPr>
              <a:t>=</a:t>
            </a:r>
            <a:endParaRPr lang="en-US" sz="1900" b="1" dirty="0">
              <a:solidFill>
                <a:schemeClr val="tx1"/>
              </a:solidFill>
              <a:latin typeface="Arial" charset="0"/>
            </a:endParaRPr>
          </a:p>
          <a:p>
            <a:pPr marL="588963" lvl="1" indent="-196850" defTabSz="784225">
              <a:spcBef>
                <a:spcPct val="30000"/>
              </a:spcBef>
              <a:buClr>
                <a:schemeClr val="tx2"/>
              </a:buClr>
              <a:buSzPct val="100000"/>
              <a:buFontTx/>
              <a:buChar char="»"/>
              <a:defRPr/>
            </a:pPr>
            <a:endParaRPr lang="en-US" sz="1900" b="1" dirty="0">
              <a:solidFill>
                <a:schemeClr val="tx1"/>
              </a:solidFill>
              <a:latin typeface="Arial" charset="0"/>
            </a:endParaRPr>
          </a:p>
          <a:p>
            <a:pPr marL="588963" lvl="1" indent="-196850" defTabSz="784225">
              <a:spcBef>
                <a:spcPct val="30000"/>
              </a:spcBef>
              <a:buClr>
                <a:schemeClr val="tx2"/>
              </a:buClr>
              <a:buSzPct val="100000"/>
              <a:buFontTx/>
              <a:buChar char="»"/>
              <a:defRPr/>
            </a:pPr>
            <a:r>
              <a:rPr lang="id-ID" sz="2000" b="1" dirty="0" smtClean="0">
                <a:solidFill>
                  <a:schemeClr val="tx1"/>
                </a:solidFill>
                <a:latin typeface="Arial" charset="0"/>
              </a:rPr>
              <a:t>Contoh</a:t>
            </a:r>
            <a:r>
              <a:rPr lang="en-US" sz="2000" b="1" dirty="0" smtClean="0">
                <a:solidFill>
                  <a:schemeClr val="tx1"/>
                </a:solidFill>
                <a:latin typeface="Arial" charset="0"/>
              </a:rPr>
              <a:t>:</a:t>
            </a:r>
            <a:endParaRPr lang="en-US" sz="1900" b="1" dirty="0">
              <a:solidFill>
                <a:schemeClr val="tx1"/>
              </a:solidFill>
              <a:latin typeface="Arial" charset="0"/>
            </a:endParaRPr>
          </a:p>
        </p:txBody>
      </p:sp>
      <p:grpSp>
        <p:nvGrpSpPr>
          <p:cNvPr id="8" name="Group 23"/>
          <p:cNvGrpSpPr>
            <a:grpSpLocks/>
          </p:cNvGrpSpPr>
          <p:nvPr/>
        </p:nvGrpSpPr>
        <p:grpSpPr bwMode="auto">
          <a:xfrm>
            <a:off x="5477445" y="2162175"/>
            <a:ext cx="1127125" cy="962025"/>
            <a:chOff x="3794" y="1654"/>
            <a:chExt cx="640" cy="606"/>
          </a:xfrm>
        </p:grpSpPr>
        <p:sp>
          <p:nvSpPr>
            <p:cNvPr id="9" name="Text Box 24"/>
            <p:cNvSpPr txBox="1">
              <a:spLocks noChangeArrowheads="1"/>
            </p:cNvSpPr>
            <p:nvPr/>
          </p:nvSpPr>
          <p:spPr bwMode="auto">
            <a:xfrm>
              <a:off x="3800" y="1654"/>
              <a:ext cx="632"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040" tIns="43520" rIns="87040" bIns="43520">
              <a:spAutoFit/>
            </a:bodyPr>
            <a:lstStyle>
              <a:lvl1pPr defTabSz="871538">
                <a:defRPr sz="3200">
                  <a:solidFill>
                    <a:schemeClr val="bg1"/>
                  </a:solidFill>
                  <a:latin typeface="Times New Roman" pitchFamily="18" charset="0"/>
                </a:defRPr>
              </a:lvl1pPr>
              <a:lvl2pPr marL="742950" indent="-285750" defTabSz="871538">
                <a:defRPr sz="3200">
                  <a:solidFill>
                    <a:schemeClr val="bg1"/>
                  </a:solidFill>
                  <a:latin typeface="Times New Roman" pitchFamily="18" charset="0"/>
                </a:defRPr>
              </a:lvl2pPr>
              <a:lvl3pPr marL="1143000" indent="-228600" defTabSz="871538">
                <a:defRPr sz="3200">
                  <a:solidFill>
                    <a:schemeClr val="bg1"/>
                  </a:solidFill>
                  <a:latin typeface="Times New Roman" pitchFamily="18" charset="0"/>
                </a:defRPr>
              </a:lvl3pPr>
              <a:lvl4pPr marL="1600200" indent="-228600" defTabSz="871538">
                <a:defRPr sz="3200">
                  <a:solidFill>
                    <a:schemeClr val="bg1"/>
                  </a:solidFill>
                  <a:latin typeface="Times New Roman" pitchFamily="18" charset="0"/>
                </a:defRPr>
              </a:lvl4pPr>
              <a:lvl5pPr marL="2057400" indent="-228600" defTabSz="871538">
                <a:defRPr sz="3200">
                  <a:solidFill>
                    <a:schemeClr val="bg1"/>
                  </a:solidFill>
                  <a:latin typeface="Times New Roman" pitchFamily="18" charset="0"/>
                </a:defRPr>
              </a:lvl5pPr>
              <a:lvl6pPr marL="2514600" indent="-228600" defTabSz="871538" eaLnBrk="0" fontAlgn="base" hangingPunct="0">
                <a:spcBef>
                  <a:spcPct val="0"/>
                </a:spcBef>
                <a:spcAft>
                  <a:spcPct val="0"/>
                </a:spcAft>
                <a:defRPr sz="3200">
                  <a:solidFill>
                    <a:schemeClr val="bg1"/>
                  </a:solidFill>
                  <a:latin typeface="Times New Roman" pitchFamily="18" charset="0"/>
                </a:defRPr>
              </a:lvl6pPr>
              <a:lvl7pPr marL="2971800" indent="-228600" defTabSz="871538" eaLnBrk="0" fontAlgn="base" hangingPunct="0">
                <a:spcBef>
                  <a:spcPct val="0"/>
                </a:spcBef>
                <a:spcAft>
                  <a:spcPct val="0"/>
                </a:spcAft>
                <a:defRPr sz="3200">
                  <a:solidFill>
                    <a:schemeClr val="bg1"/>
                  </a:solidFill>
                  <a:latin typeface="Times New Roman" pitchFamily="18" charset="0"/>
                </a:defRPr>
              </a:lvl7pPr>
              <a:lvl8pPr marL="3429000" indent="-228600" defTabSz="871538" eaLnBrk="0" fontAlgn="base" hangingPunct="0">
                <a:spcBef>
                  <a:spcPct val="0"/>
                </a:spcBef>
                <a:spcAft>
                  <a:spcPct val="0"/>
                </a:spcAft>
                <a:defRPr sz="3200">
                  <a:solidFill>
                    <a:schemeClr val="bg1"/>
                  </a:solidFill>
                  <a:latin typeface="Times New Roman" pitchFamily="18" charset="0"/>
                </a:defRPr>
              </a:lvl8pPr>
              <a:lvl9pPr marL="3886200" indent="-228600" defTabSz="871538" eaLnBrk="0" fontAlgn="base" hangingPunct="0">
                <a:spcBef>
                  <a:spcPct val="0"/>
                </a:spcBef>
                <a:spcAft>
                  <a:spcPct val="0"/>
                </a:spcAft>
                <a:defRPr sz="3200">
                  <a:solidFill>
                    <a:schemeClr val="bg1"/>
                  </a:solidFill>
                  <a:latin typeface="Times New Roman" pitchFamily="18" charset="0"/>
                </a:defRPr>
              </a:lvl9pPr>
            </a:lstStyle>
            <a:p>
              <a:pPr algn="ctr">
                <a:lnSpc>
                  <a:spcPct val="125000"/>
                </a:lnSpc>
              </a:pPr>
              <a:r>
                <a:rPr lang="en-US" altLang="id-ID" sz="2300" dirty="0">
                  <a:solidFill>
                    <a:schemeClr val="tx1"/>
                  </a:solidFill>
                  <a:latin typeface="Arial" pitchFamily="34" charset="0"/>
                </a:rPr>
                <a:t>n!</a:t>
              </a:r>
            </a:p>
            <a:p>
              <a:pPr algn="ctr">
                <a:lnSpc>
                  <a:spcPct val="125000"/>
                </a:lnSpc>
              </a:pPr>
              <a:r>
                <a:rPr lang="en-US" altLang="id-ID" sz="2300" dirty="0">
                  <a:solidFill>
                    <a:schemeClr val="tx1"/>
                  </a:solidFill>
                  <a:latin typeface="Arial" pitchFamily="34" charset="0"/>
                </a:rPr>
                <a:t>2!(n-2)!</a:t>
              </a:r>
            </a:p>
          </p:txBody>
        </p:sp>
        <p:sp>
          <p:nvSpPr>
            <p:cNvPr id="10" name="Line 25"/>
            <p:cNvSpPr>
              <a:spLocks noChangeShapeType="1"/>
            </p:cNvSpPr>
            <p:nvPr/>
          </p:nvSpPr>
          <p:spPr bwMode="auto">
            <a:xfrm>
              <a:off x="3794" y="1971"/>
              <a:ext cx="64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grpSp>
    </p:spTree>
    <p:extLst>
      <p:ext uri="{BB962C8B-B14F-4D97-AF65-F5344CB8AC3E}">
        <p14:creationId xmlns:p14="http://schemas.microsoft.com/office/powerpoint/2010/main" val="3692610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340880" y="133968"/>
            <a:ext cx="7162800" cy="990600"/>
          </a:xfrm>
        </p:spPr>
        <p:txBody>
          <a:bodyPr>
            <a:normAutofit/>
          </a:bodyPr>
          <a:lstStyle/>
          <a:p>
            <a:pPr>
              <a:defRPr/>
            </a:pPr>
            <a:r>
              <a:rPr lang="en-US" sz="3600" b="1" dirty="0" smtClean="0">
                <a:solidFill>
                  <a:srgbClr val="7030A0"/>
                </a:solidFill>
              </a:rPr>
              <a:t>CYP450 </a:t>
            </a:r>
            <a:r>
              <a:rPr lang="id-ID" sz="3600" b="1" dirty="0" smtClean="0">
                <a:solidFill>
                  <a:srgbClr val="7030A0"/>
                </a:solidFill>
              </a:rPr>
              <a:t>d</a:t>
            </a:r>
            <a:r>
              <a:rPr lang="en-US" sz="3600" b="1" dirty="0" smtClean="0">
                <a:solidFill>
                  <a:srgbClr val="7030A0"/>
                </a:solidFill>
              </a:rPr>
              <a:t>an </a:t>
            </a:r>
            <a:r>
              <a:rPr lang="id-ID" sz="3600" b="1" dirty="0" smtClean="0">
                <a:solidFill>
                  <a:srgbClr val="7030A0"/>
                </a:solidFill>
              </a:rPr>
              <a:t>Metabolisme Obat</a:t>
            </a:r>
            <a:endParaRPr lang="en-US" sz="3600" b="1" dirty="0" smtClean="0">
              <a:solidFill>
                <a:srgbClr val="7030A0"/>
              </a:solidFill>
            </a:endParaRPr>
          </a:p>
        </p:txBody>
      </p:sp>
      <p:grpSp>
        <p:nvGrpSpPr>
          <p:cNvPr id="5" name="Group 3"/>
          <p:cNvGrpSpPr>
            <a:grpSpLocks/>
          </p:cNvGrpSpPr>
          <p:nvPr/>
        </p:nvGrpSpPr>
        <p:grpSpPr bwMode="auto">
          <a:xfrm>
            <a:off x="257175" y="1295400"/>
            <a:ext cx="8315325" cy="5253038"/>
            <a:chOff x="960" y="720"/>
            <a:chExt cx="4656" cy="3309"/>
          </a:xfrm>
        </p:grpSpPr>
        <p:graphicFrame>
          <p:nvGraphicFramePr>
            <p:cNvPr id="6" name="Object 4"/>
            <p:cNvGraphicFramePr>
              <a:graphicFrameLocks noChangeAspect="1"/>
            </p:cNvGraphicFramePr>
            <p:nvPr/>
          </p:nvGraphicFramePr>
          <p:xfrm>
            <a:off x="1200" y="720"/>
            <a:ext cx="4416" cy="3309"/>
          </p:xfrm>
          <a:graphic>
            <a:graphicData uri="http://schemas.openxmlformats.org/presentationml/2006/ole">
              <mc:AlternateContent xmlns:mc="http://schemas.openxmlformats.org/markup-compatibility/2006">
                <mc:Choice xmlns:v="urn:schemas-microsoft-com:vml" Requires="v">
                  <p:oleObj spid="_x0000_s1031" name="Chart" r:id="rId3" imgW="5295900" imgH="3876751" progId="MSGraph.Chart.8">
                    <p:embed followColorScheme="full"/>
                  </p:oleObj>
                </mc:Choice>
                <mc:Fallback>
                  <p:oleObj name="Chart" r:id="rId3" imgW="5295900" imgH="3876751" progId="MSGraph.Chart.8">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 y="720"/>
                          <a:ext cx="4416" cy="3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5"/>
            <p:cNvGrpSpPr>
              <a:grpSpLocks/>
            </p:cNvGrpSpPr>
            <p:nvPr/>
          </p:nvGrpSpPr>
          <p:grpSpPr bwMode="auto">
            <a:xfrm>
              <a:off x="960" y="1248"/>
              <a:ext cx="3744" cy="2016"/>
              <a:chOff x="960" y="1248"/>
              <a:chExt cx="3744" cy="2016"/>
            </a:xfrm>
          </p:grpSpPr>
          <p:sp>
            <p:nvSpPr>
              <p:cNvPr id="8" name="Text Box 6"/>
              <p:cNvSpPr txBox="1">
                <a:spLocks noChangeArrowheads="1"/>
              </p:cNvSpPr>
              <p:nvPr/>
            </p:nvSpPr>
            <p:spPr bwMode="auto">
              <a:xfrm>
                <a:off x="1776" y="1296"/>
                <a:ext cx="768" cy="288"/>
              </a:xfrm>
              <a:prstGeom prst="rect">
                <a:avLst/>
              </a:prstGeom>
              <a:noFill/>
              <a:ln w="50800">
                <a:noFill/>
                <a:miter lim="800000"/>
                <a:headEnd/>
                <a:tailEnd/>
              </a:ln>
              <a:effectLst/>
            </p:spPr>
            <p:txBody>
              <a:bodyPr wrap="none">
                <a:spAutoFit/>
              </a:bodyPr>
              <a:lstStyle/>
              <a:p>
                <a:pPr eaLnBrk="1" hangingPunct="1">
                  <a:defRPr/>
                </a:pPr>
                <a:r>
                  <a:rPr lang="en-US" sz="2400" b="1">
                    <a:latin typeface="Arial" charset="0"/>
                  </a:rPr>
                  <a:t>CYP1A2</a:t>
                </a:r>
              </a:p>
            </p:txBody>
          </p:sp>
          <p:sp>
            <p:nvSpPr>
              <p:cNvPr id="9" name="Text Box 7"/>
              <p:cNvSpPr txBox="1">
                <a:spLocks noChangeArrowheads="1"/>
              </p:cNvSpPr>
              <p:nvPr/>
            </p:nvSpPr>
            <p:spPr bwMode="auto">
              <a:xfrm>
                <a:off x="2784" y="1248"/>
                <a:ext cx="758" cy="288"/>
              </a:xfrm>
              <a:prstGeom prst="rect">
                <a:avLst/>
              </a:prstGeom>
              <a:noFill/>
              <a:ln w="50800">
                <a:noFill/>
                <a:miter lim="800000"/>
                <a:headEnd/>
                <a:tailEnd/>
              </a:ln>
              <a:effectLst/>
            </p:spPr>
            <p:txBody>
              <a:bodyPr wrap="none">
                <a:spAutoFit/>
              </a:bodyPr>
              <a:lstStyle/>
              <a:p>
                <a:pPr eaLnBrk="1" hangingPunct="1">
                  <a:defRPr/>
                </a:pPr>
                <a:r>
                  <a:rPr lang="en-US" sz="2400" b="1">
                    <a:latin typeface="Arial" charset="0"/>
                  </a:rPr>
                  <a:t>CYP2E1</a:t>
                </a:r>
              </a:p>
            </p:txBody>
          </p:sp>
          <p:sp>
            <p:nvSpPr>
              <p:cNvPr id="10" name="Text Box 8"/>
              <p:cNvSpPr txBox="1">
                <a:spLocks noChangeArrowheads="1"/>
              </p:cNvSpPr>
              <p:nvPr/>
            </p:nvSpPr>
            <p:spPr bwMode="auto">
              <a:xfrm>
                <a:off x="3936" y="2928"/>
                <a:ext cx="768" cy="288"/>
              </a:xfrm>
              <a:prstGeom prst="rect">
                <a:avLst/>
              </a:prstGeom>
              <a:noFill/>
              <a:ln w="50800">
                <a:noFill/>
                <a:miter lim="800000"/>
                <a:headEnd/>
                <a:tailEnd/>
              </a:ln>
              <a:effectLst/>
            </p:spPr>
            <p:txBody>
              <a:bodyPr wrap="none">
                <a:spAutoFit/>
              </a:bodyPr>
              <a:lstStyle/>
              <a:p>
                <a:pPr eaLnBrk="1" hangingPunct="1">
                  <a:defRPr/>
                </a:pPr>
                <a:r>
                  <a:rPr lang="en-US" sz="2400" b="1">
                    <a:latin typeface="Arial" charset="0"/>
                  </a:rPr>
                  <a:t>CYP3A4</a:t>
                </a:r>
              </a:p>
            </p:txBody>
          </p:sp>
          <p:sp>
            <p:nvSpPr>
              <p:cNvPr id="11" name="Text Box 9"/>
              <p:cNvSpPr txBox="1">
                <a:spLocks noChangeArrowheads="1"/>
              </p:cNvSpPr>
              <p:nvPr/>
            </p:nvSpPr>
            <p:spPr bwMode="auto">
              <a:xfrm>
                <a:off x="1248" y="1632"/>
                <a:ext cx="673" cy="288"/>
              </a:xfrm>
              <a:prstGeom prst="rect">
                <a:avLst/>
              </a:prstGeom>
              <a:noFill/>
              <a:ln w="50800">
                <a:noFill/>
                <a:miter lim="800000"/>
                <a:headEnd/>
                <a:tailEnd/>
              </a:ln>
              <a:effectLst/>
            </p:spPr>
            <p:txBody>
              <a:bodyPr wrap="none">
                <a:spAutoFit/>
              </a:bodyPr>
              <a:lstStyle/>
              <a:p>
                <a:pPr eaLnBrk="1" hangingPunct="1">
                  <a:defRPr/>
                </a:pPr>
                <a:r>
                  <a:rPr lang="en-US" sz="2400" b="1">
                    <a:latin typeface="Arial" charset="0"/>
                  </a:rPr>
                  <a:t>CYP2C</a:t>
                </a:r>
              </a:p>
            </p:txBody>
          </p:sp>
          <p:sp>
            <p:nvSpPr>
              <p:cNvPr id="12" name="Text Box 10"/>
              <p:cNvSpPr txBox="1">
                <a:spLocks noChangeArrowheads="1"/>
              </p:cNvSpPr>
              <p:nvPr/>
            </p:nvSpPr>
            <p:spPr bwMode="auto">
              <a:xfrm>
                <a:off x="960" y="2976"/>
                <a:ext cx="768" cy="288"/>
              </a:xfrm>
              <a:prstGeom prst="rect">
                <a:avLst/>
              </a:prstGeom>
              <a:noFill/>
              <a:ln w="50800">
                <a:noFill/>
                <a:miter lim="800000"/>
                <a:headEnd/>
                <a:tailEnd/>
              </a:ln>
              <a:effectLst/>
            </p:spPr>
            <p:txBody>
              <a:bodyPr wrap="none">
                <a:spAutoFit/>
              </a:bodyPr>
              <a:lstStyle/>
              <a:p>
                <a:pPr eaLnBrk="1" hangingPunct="1">
                  <a:defRPr/>
                </a:pPr>
                <a:r>
                  <a:rPr lang="en-US" sz="2400" b="1">
                    <a:latin typeface="Arial" charset="0"/>
                  </a:rPr>
                  <a:t>CYP2D6</a:t>
                </a:r>
              </a:p>
            </p:txBody>
          </p:sp>
        </p:grpSp>
      </p:grpSp>
      <p:sp>
        <p:nvSpPr>
          <p:cNvPr id="13" name="Text Box 11"/>
          <p:cNvSpPr txBox="1">
            <a:spLocks noChangeArrowheads="1"/>
          </p:cNvSpPr>
          <p:nvPr/>
        </p:nvSpPr>
        <p:spPr bwMode="auto">
          <a:xfrm>
            <a:off x="771524" y="6476988"/>
            <a:ext cx="828398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algn="ctr" eaLnBrk="1" hangingPunct="1"/>
            <a:r>
              <a:rPr lang="en-US" altLang="id-ID" sz="1400" dirty="0" smtClean="0">
                <a:solidFill>
                  <a:schemeClr val="tx1"/>
                </a:solidFill>
                <a:latin typeface="Arial" pitchFamily="34" charset="0"/>
              </a:rPr>
              <a:t>Goodman </a:t>
            </a:r>
            <a:r>
              <a:rPr lang="en-US" altLang="id-ID" sz="1400" dirty="0">
                <a:solidFill>
                  <a:schemeClr val="tx1"/>
                </a:solidFill>
                <a:latin typeface="Arial" pitchFamily="34" charset="0"/>
              </a:rPr>
              <a:t>and Gilman’s The Pharmacological Basis of Therapeutics, 9</a:t>
            </a:r>
            <a:r>
              <a:rPr lang="en-US" altLang="id-ID" sz="1400" baseline="30000" dirty="0">
                <a:solidFill>
                  <a:schemeClr val="tx1"/>
                </a:solidFill>
                <a:latin typeface="Arial" pitchFamily="34" charset="0"/>
              </a:rPr>
              <a:t>th</a:t>
            </a:r>
            <a:r>
              <a:rPr lang="en-US" altLang="id-ID" sz="1400" dirty="0">
                <a:solidFill>
                  <a:schemeClr val="tx1"/>
                </a:solidFill>
                <a:latin typeface="Arial" pitchFamily="34" charset="0"/>
              </a:rPr>
              <a:t> ed.</a:t>
            </a:r>
          </a:p>
        </p:txBody>
      </p:sp>
      <p:sp>
        <p:nvSpPr>
          <p:cNvPr id="14" name="Text Box 12"/>
          <p:cNvSpPr txBox="1">
            <a:spLocks noChangeArrowheads="1"/>
          </p:cNvSpPr>
          <p:nvPr/>
        </p:nvSpPr>
        <p:spPr bwMode="auto">
          <a:xfrm>
            <a:off x="5543562" y="1659204"/>
            <a:ext cx="351194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pPr eaLnBrk="1" hangingPunct="1"/>
            <a:r>
              <a:rPr lang="id-ID" altLang="id-ID" sz="2000" b="1" u="sng" dirty="0" smtClean="0">
                <a:solidFill>
                  <a:schemeClr val="tx1"/>
                </a:solidFill>
                <a:latin typeface="Arial" pitchFamily="34" charset="0"/>
              </a:rPr>
              <a:t>Titik kunci</a:t>
            </a:r>
            <a:endParaRPr lang="en-US" altLang="id-ID" sz="2000" b="1" u="sng" dirty="0">
              <a:solidFill>
                <a:schemeClr val="tx1"/>
              </a:solidFill>
              <a:latin typeface="Arial" pitchFamily="34" charset="0"/>
            </a:endParaRPr>
          </a:p>
          <a:p>
            <a:pPr marL="176213" indent="-176213" eaLnBrk="1" hangingPunct="1">
              <a:buClr>
                <a:srgbClr val="FF9900"/>
              </a:buClr>
              <a:buFontTx/>
              <a:buChar char="•"/>
            </a:pPr>
            <a:r>
              <a:rPr lang="id-ID" altLang="id-ID" sz="2000" dirty="0" smtClean="0">
                <a:solidFill>
                  <a:schemeClr val="tx1"/>
                </a:solidFill>
                <a:latin typeface="Arial" pitchFamily="34" charset="0"/>
              </a:rPr>
              <a:t>Kebanyakan obat dimetabolisme oleh </a:t>
            </a:r>
            <a:r>
              <a:rPr lang="en-US" altLang="id-ID" sz="2000" dirty="0" smtClean="0">
                <a:solidFill>
                  <a:schemeClr val="tx1"/>
                </a:solidFill>
                <a:latin typeface="Arial" pitchFamily="34" charset="0"/>
              </a:rPr>
              <a:t>CYP3A4 </a:t>
            </a:r>
            <a:r>
              <a:rPr lang="id-ID" altLang="id-ID" sz="2000" dirty="0" smtClean="0">
                <a:solidFill>
                  <a:schemeClr val="tx1"/>
                </a:solidFill>
                <a:latin typeface="Arial" pitchFamily="34" charset="0"/>
              </a:rPr>
              <a:t>d</a:t>
            </a:r>
            <a:r>
              <a:rPr lang="en-US" altLang="id-ID" sz="2000" dirty="0" smtClean="0">
                <a:solidFill>
                  <a:schemeClr val="tx1"/>
                </a:solidFill>
                <a:latin typeface="Arial" pitchFamily="34" charset="0"/>
              </a:rPr>
              <a:t>an </a:t>
            </a:r>
            <a:r>
              <a:rPr lang="en-US" altLang="id-ID" sz="2000" dirty="0">
                <a:solidFill>
                  <a:schemeClr val="tx1"/>
                </a:solidFill>
                <a:latin typeface="Arial" pitchFamily="34" charset="0"/>
              </a:rPr>
              <a:t>CYP2D6</a:t>
            </a:r>
          </a:p>
          <a:p>
            <a:pPr marL="176213" indent="-176213" eaLnBrk="1" hangingPunct="1">
              <a:buClr>
                <a:srgbClr val="FF9900"/>
              </a:buClr>
              <a:buFontTx/>
              <a:buChar char="•"/>
            </a:pPr>
            <a:r>
              <a:rPr lang="en-US" altLang="id-ID" sz="2000" dirty="0">
                <a:solidFill>
                  <a:schemeClr val="tx1"/>
                </a:solidFill>
                <a:latin typeface="Arial" pitchFamily="34" charset="0"/>
              </a:rPr>
              <a:t>CYP3A4 </a:t>
            </a:r>
            <a:r>
              <a:rPr lang="id-ID" altLang="id-ID" sz="2000" dirty="0" smtClean="0">
                <a:solidFill>
                  <a:schemeClr val="tx1"/>
                </a:solidFill>
                <a:latin typeface="Arial" pitchFamily="34" charset="0"/>
              </a:rPr>
              <a:t>d</a:t>
            </a:r>
            <a:r>
              <a:rPr lang="en-US" altLang="id-ID" sz="2000" dirty="0" smtClean="0">
                <a:solidFill>
                  <a:schemeClr val="tx1"/>
                </a:solidFill>
                <a:latin typeface="Arial" pitchFamily="34" charset="0"/>
              </a:rPr>
              <a:t>an CYP2D6</a:t>
            </a:r>
            <a:r>
              <a:rPr lang="id-ID" altLang="id-ID" sz="2000" dirty="0" smtClean="0">
                <a:solidFill>
                  <a:schemeClr val="tx1"/>
                </a:solidFill>
                <a:latin typeface="Arial" pitchFamily="34" charset="0"/>
              </a:rPr>
              <a:t> </a:t>
            </a:r>
            <a:r>
              <a:rPr lang="en-US" altLang="id-ID" sz="2000" dirty="0" smtClean="0">
                <a:solidFill>
                  <a:schemeClr val="tx1"/>
                </a:solidFill>
                <a:latin typeface="Arial" pitchFamily="34" charset="0"/>
              </a:rPr>
              <a:t> </a:t>
            </a:r>
            <a:r>
              <a:rPr lang="id-ID" altLang="id-ID" sz="2000" dirty="0" smtClean="0">
                <a:solidFill>
                  <a:schemeClr val="tx1"/>
                </a:solidFill>
                <a:latin typeface="Arial" pitchFamily="34" charset="0"/>
              </a:rPr>
              <a:t>secara </a:t>
            </a:r>
            <a:r>
              <a:rPr lang="en-US" altLang="id-ID" sz="2000" dirty="0" smtClean="0">
                <a:solidFill>
                  <a:schemeClr val="tx1"/>
                </a:solidFill>
                <a:latin typeface="Arial" pitchFamily="34" charset="0"/>
              </a:rPr>
              <a:t>e</a:t>
            </a:r>
            <a:r>
              <a:rPr lang="id-ID" altLang="id-ID" sz="2000" dirty="0" smtClean="0">
                <a:solidFill>
                  <a:schemeClr val="tx1"/>
                </a:solidFill>
                <a:latin typeface="Arial" pitchFamily="34" charset="0"/>
              </a:rPr>
              <a:t>ks</a:t>
            </a:r>
            <a:r>
              <a:rPr lang="en-US" altLang="id-ID" sz="2000" dirty="0" err="1" smtClean="0">
                <a:solidFill>
                  <a:schemeClr val="tx1"/>
                </a:solidFill>
                <a:latin typeface="Arial" pitchFamily="34" charset="0"/>
              </a:rPr>
              <a:t>tensi</a:t>
            </a:r>
            <a:r>
              <a:rPr lang="id-ID" altLang="id-ID" sz="2000" dirty="0" smtClean="0">
                <a:solidFill>
                  <a:schemeClr val="tx1"/>
                </a:solidFill>
                <a:latin typeface="Arial" pitchFamily="34" charset="0"/>
              </a:rPr>
              <a:t>f</a:t>
            </a:r>
            <a:r>
              <a:rPr lang="en-US" altLang="id-ID" sz="2000" dirty="0" smtClean="0">
                <a:solidFill>
                  <a:schemeClr val="tx1"/>
                </a:solidFill>
                <a:latin typeface="Arial" pitchFamily="34" charset="0"/>
              </a:rPr>
              <a:t> </a:t>
            </a:r>
            <a:r>
              <a:rPr lang="id-ID" altLang="id-ID" sz="2000" dirty="0" smtClean="0">
                <a:solidFill>
                  <a:schemeClr val="tx1"/>
                </a:solidFill>
                <a:latin typeface="Arial" pitchFamily="34" charset="0"/>
              </a:rPr>
              <a:t>terlibat dgn metabolisme </a:t>
            </a:r>
            <a:r>
              <a:rPr lang="en-US" altLang="id-ID" sz="2000" dirty="0" smtClean="0">
                <a:solidFill>
                  <a:schemeClr val="tx1"/>
                </a:solidFill>
                <a:latin typeface="Arial" pitchFamily="34" charset="0"/>
              </a:rPr>
              <a:t>PI/NNRTI</a:t>
            </a:r>
            <a:endParaRPr lang="en-US" altLang="id-ID" sz="2000" dirty="0">
              <a:solidFill>
                <a:schemeClr val="tx1"/>
              </a:solidFill>
              <a:latin typeface="Arial" pitchFamily="34" charset="0"/>
            </a:endParaRPr>
          </a:p>
          <a:p>
            <a:pPr marL="176213" indent="-176213" eaLnBrk="1" hangingPunct="1">
              <a:buClr>
                <a:srgbClr val="FF9900"/>
              </a:buClr>
              <a:buFontTx/>
              <a:buChar char="•"/>
            </a:pPr>
            <a:r>
              <a:rPr lang="en-US" altLang="id-ID" sz="2000" dirty="0" err="1" smtClean="0">
                <a:solidFill>
                  <a:schemeClr val="tx1"/>
                </a:solidFill>
                <a:latin typeface="Arial" pitchFamily="34" charset="0"/>
              </a:rPr>
              <a:t>Enzym</a:t>
            </a:r>
            <a:r>
              <a:rPr lang="en-US" altLang="id-ID" sz="2000" dirty="0" smtClean="0">
                <a:solidFill>
                  <a:schemeClr val="tx1"/>
                </a:solidFill>
                <a:latin typeface="Arial" pitchFamily="34" charset="0"/>
              </a:rPr>
              <a:t> </a:t>
            </a:r>
            <a:r>
              <a:rPr lang="id-ID" altLang="id-ID" sz="2000" dirty="0" smtClean="0">
                <a:solidFill>
                  <a:schemeClr val="tx1"/>
                </a:solidFill>
                <a:latin typeface="Arial" pitchFamily="34" charset="0"/>
              </a:rPr>
              <a:t>dpt diinduksi atau diinhibisi</a:t>
            </a:r>
            <a:endParaRPr lang="en-US" altLang="id-ID" sz="2000" dirty="0">
              <a:solidFill>
                <a:schemeClr val="tx1"/>
              </a:solidFill>
              <a:latin typeface="Arial" pitchFamily="34" charset="0"/>
            </a:endParaRPr>
          </a:p>
        </p:txBody>
      </p:sp>
    </p:spTree>
    <p:extLst>
      <p:ext uri="{BB962C8B-B14F-4D97-AF65-F5344CB8AC3E}">
        <p14:creationId xmlns:p14="http://schemas.microsoft.com/office/powerpoint/2010/main" val="15878591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90"/>
          <p:cNvGrpSpPr/>
          <p:nvPr/>
        </p:nvGrpSpPr>
        <p:grpSpPr>
          <a:xfrm>
            <a:off x="305022" y="1718499"/>
            <a:ext cx="8691502" cy="4124325"/>
            <a:chOff x="0" y="1209675"/>
            <a:chExt cx="10113963" cy="4810125"/>
          </a:xfrm>
        </p:grpSpPr>
        <p:sp>
          <p:nvSpPr>
            <p:cNvPr id="48" name="Freeform 2"/>
            <p:cNvSpPr>
              <a:spLocks/>
            </p:cNvSpPr>
            <p:nvPr/>
          </p:nvSpPr>
          <p:spPr bwMode="ltGray">
            <a:xfrm>
              <a:off x="3513138" y="1209675"/>
              <a:ext cx="3260725" cy="2527300"/>
            </a:xfrm>
            <a:custGeom>
              <a:avLst/>
              <a:gdLst>
                <a:gd name="T0" fmla="*/ 1824 w 1824"/>
                <a:gd name="T1" fmla="*/ 1592 h 1592"/>
                <a:gd name="T2" fmla="*/ 0 w 1824"/>
                <a:gd name="T3" fmla="*/ 1584 h 1592"/>
                <a:gd name="T4" fmla="*/ 929 w 1824"/>
                <a:gd name="T5" fmla="*/ 0 h 1592"/>
                <a:gd name="T6" fmla="*/ 1824 w 1824"/>
                <a:gd name="T7" fmla="*/ 1592 h 1592"/>
                <a:gd name="T8" fmla="*/ 0 60000 65536"/>
                <a:gd name="T9" fmla="*/ 0 60000 65536"/>
                <a:gd name="T10" fmla="*/ 0 60000 65536"/>
                <a:gd name="T11" fmla="*/ 0 60000 65536"/>
                <a:gd name="T12" fmla="*/ 0 w 1824"/>
                <a:gd name="T13" fmla="*/ 0 h 1592"/>
                <a:gd name="T14" fmla="*/ 1824 w 1824"/>
                <a:gd name="T15" fmla="*/ 1592 h 1592"/>
              </a:gdLst>
              <a:ahLst/>
              <a:cxnLst>
                <a:cxn ang="T8">
                  <a:pos x="T0" y="T1"/>
                </a:cxn>
                <a:cxn ang="T9">
                  <a:pos x="T2" y="T3"/>
                </a:cxn>
                <a:cxn ang="T10">
                  <a:pos x="T4" y="T5"/>
                </a:cxn>
                <a:cxn ang="T11">
                  <a:pos x="T6" y="T7"/>
                </a:cxn>
              </a:cxnLst>
              <a:rect l="T12" t="T13" r="T14" b="T15"/>
              <a:pathLst>
                <a:path w="1824" h="1592">
                  <a:moveTo>
                    <a:pt x="1824" y="1592"/>
                  </a:moveTo>
                  <a:lnTo>
                    <a:pt x="0" y="1584"/>
                  </a:lnTo>
                  <a:lnTo>
                    <a:pt x="929" y="0"/>
                  </a:lnTo>
                  <a:lnTo>
                    <a:pt x="1824" y="1592"/>
                  </a:lnTo>
                  <a:close/>
                </a:path>
              </a:pathLst>
            </a:custGeom>
            <a:gradFill rotWithShape="0">
              <a:gsLst>
                <a:gs pos="0">
                  <a:srgbClr val="FF00FF"/>
                </a:gs>
                <a:gs pos="100000">
                  <a:srgbClr val="990099"/>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49" name="Freeform 3"/>
            <p:cNvSpPr>
              <a:spLocks/>
            </p:cNvSpPr>
            <p:nvPr/>
          </p:nvSpPr>
          <p:spPr bwMode="ltGray">
            <a:xfrm>
              <a:off x="2009775" y="4181475"/>
              <a:ext cx="6257925" cy="1828800"/>
            </a:xfrm>
            <a:custGeom>
              <a:avLst/>
              <a:gdLst>
                <a:gd name="T0" fmla="*/ 659 w 3504"/>
                <a:gd name="T1" fmla="*/ 16 h 1152"/>
                <a:gd name="T2" fmla="*/ 2835 w 3504"/>
                <a:gd name="T3" fmla="*/ 0 h 1152"/>
                <a:gd name="T4" fmla="*/ 3504 w 3504"/>
                <a:gd name="T5" fmla="*/ 1152 h 1152"/>
                <a:gd name="T6" fmla="*/ 0 w 3504"/>
                <a:gd name="T7" fmla="*/ 1152 h 1152"/>
                <a:gd name="T8" fmla="*/ 659 w 3504"/>
                <a:gd name="T9" fmla="*/ 16 h 1152"/>
                <a:gd name="T10" fmla="*/ 0 60000 65536"/>
                <a:gd name="T11" fmla="*/ 0 60000 65536"/>
                <a:gd name="T12" fmla="*/ 0 60000 65536"/>
                <a:gd name="T13" fmla="*/ 0 60000 65536"/>
                <a:gd name="T14" fmla="*/ 0 60000 65536"/>
                <a:gd name="T15" fmla="*/ 0 w 3504"/>
                <a:gd name="T16" fmla="*/ 0 h 1152"/>
                <a:gd name="T17" fmla="*/ 3504 w 3504"/>
                <a:gd name="T18" fmla="*/ 1152 h 1152"/>
              </a:gdLst>
              <a:ahLst/>
              <a:cxnLst>
                <a:cxn ang="T10">
                  <a:pos x="T0" y="T1"/>
                </a:cxn>
                <a:cxn ang="T11">
                  <a:pos x="T2" y="T3"/>
                </a:cxn>
                <a:cxn ang="T12">
                  <a:pos x="T4" y="T5"/>
                </a:cxn>
                <a:cxn ang="T13">
                  <a:pos x="T6" y="T7"/>
                </a:cxn>
                <a:cxn ang="T14">
                  <a:pos x="T8" y="T9"/>
                </a:cxn>
              </a:cxnLst>
              <a:rect l="T15" t="T16" r="T17" b="T18"/>
              <a:pathLst>
                <a:path w="3504" h="1152">
                  <a:moveTo>
                    <a:pt x="659" y="16"/>
                  </a:moveTo>
                  <a:lnTo>
                    <a:pt x="2835" y="0"/>
                  </a:lnTo>
                  <a:lnTo>
                    <a:pt x="3504" y="1152"/>
                  </a:lnTo>
                  <a:lnTo>
                    <a:pt x="0" y="1152"/>
                  </a:lnTo>
                  <a:lnTo>
                    <a:pt x="659" y="16"/>
                  </a:lnTo>
                  <a:close/>
                </a:path>
              </a:pathLst>
            </a:custGeom>
            <a:gradFill rotWithShape="0">
              <a:gsLst>
                <a:gs pos="0">
                  <a:srgbClr val="990099"/>
                </a:gs>
                <a:gs pos="100000">
                  <a:srgbClr val="6699FF"/>
                </a:gs>
              </a:gsLst>
              <a:lin ang="5400000" scaled="1"/>
            </a:gradFill>
            <a:ln w="12700">
              <a:solidFill>
                <a:srgbClr val="C1CEFF"/>
              </a:solidFill>
              <a:round/>
              <a:headEnd/>
              <a:tailEnd/>
            </a:ln>
          </p:spPr>
          <p:txBody>
            <a:bodyPr wrap="none" anchor="ct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50" name="Line 4"/>
            <p:cNvSpPr>
              <a:spLocks noChangeShapeType="1"/>
            </p:cNvSpPr>
            <p:nvPr/>
          </p:nvSpPr>
          <p:spPr bwMode="auto">
            <a:xfrm>
              <a:off x="2914650" y="4638675"/>
              <a:ext cx="4457700" cy="0"/>
            </a:xfrm>
            <a:prstGeom prst="line">
              <a:avLst/>
            </a:prstGeom>
            <a:noFill/>
            <a:ln w="12700">
              <a:solidFill>
                <a:srgbClr val="C1CEFF"/>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sp>
          <p:nvSpPr>
            <p:cNvPr id="51" name="Line 5"/>
            <p:cNvSpPr>
              <a:spLocks noChangeShapeType="1"/>
            </p:cNvSpPr>
            <p:nvPr/>
          </p:nvSpPr>
          <p:spPr bwMode="auto">
            <a:xfrm>
              <a:off x="3943350" y="3038475"/>
              <a:ext cx="2400300" cy="0"/>
            </a:xfrm>
            <a:prstGeom prst="line">
              <a:avLst/>
            </a:prstGeom>
            <a:noFill/>
            <a:ln w="12700">
              <a:solidFill>
                <a:srgbClr val="C1CEFF"/>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grpSp>
          <p:nvGrpSpPr>
            <p:cNvPr id="52" name="Group 6"/>
            <p:cNvGrpSpPr>
              <a:grpSpLocks/>
            </p:cNvGrpSpPr>
            <p:nvPr/>
          </p:nvGrpSpPr>
          <p:grpSpPr bwMode="auto">
            <a:xfrm>
              <a:off x="3344863" y="4638675"/>
              <a:ext cx="3597275" cy="1371600"/>
              <a:chOff x="1872" y="3120"/>
              <a:chExt cx="2016" cy="816"/>
            </a:xfrm>
          </p:grpSpPr>
          <p:sp>
            <p:nvSpPr>
              <p:cNvPr id="53" name="Line 7"/>
              <p:cNvSpPr>
                <a:spLocks noChangeShapeType="1"/>
              </p:cNvSpPr>
              <p:nvPr/>
            </p:nvSpPr>
            <p:spPr bwMode="auto">
              <a:xfrm>
                <a:off x="1872" y="3120"/>
                <a:ext cx="0" cy="81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sp>
            <p:nvSpPr>
              <p:cNvPr id="54" name="Line 8"/>
              <p:cNvSpPr>
                <a:spLocks noChangeShapeType="1"/>
              </p:cNvSpPr>
              <p:nvPr/>
            </p:nvSpPr>
            <p:spPr bwMode="auto">
              <a:xfrm>
                <a:off x="3888" y="3120"/>
                <a:ext cx="0" cy="81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grpSp>
        <p:sp>
          <p:nvSpPr>
            <p:cNvPr id="55" name="Freeform 9"/>
            <p:cNvSpPr>
              <a:spLocks/>
            </p:cNvSpPr>
            <p:nvPr/>
          </p:nvSpPr>
          <p:spPr bwMode="ltGray">
            <a:xfrm>
              <a:off x="3171825" y="3648075"/>
              <a:ext cx="3943350" cy="622300"/>
            </a:xfrm>
            <a:custGeom>
              <a:avLst/>
              <a:gdLst>
                <a:gd name="T0" fmla="*/ 2208 w 2208"/>
                <a:gd name="T1" fmla="*/ 392 h 392"/>
                <a:gd name="T2" fmla="*/ 0 w 2208"/>
                <a:gd name="T3" fmla="*/ 387 h 392"/>
                <a:gd name="T4" fmla="*/ 208 w 2208"/>
                <a:gd name="T5" fmla="*/ 32 h 392"/>
                <a:gd name="T6" fmla="*/ 1976 w 2208"/>
                <a:gd name="T7" fmla="*/ 0 h 392"/>
                <a:gd name="T8" fmla="*/ 2208 w 2208"/>
                <a:gd name="T9" fmla="*/ 392 h 392"/>
                <a:gd name="T10" fmla="*/ 0 60000 65536"/>
                <a:gd name="T11" fmla="*/ 0 60000 65536"/>
                <a:gd name="T12" fmla="*/ 0 60000 65536"/>
                <a:gd name="T13" fmla="*/ 0 60000 65536"/>
                <a:gd name="T14" fmla="*/ 0 60000 65536"/>
                <a:gd name="T15" fmla="*/ 0 w 2208"/>
                <a:gd name="T16" fmla="*/ 0 h 392"/>
                <a:gd name="T17" fmla="*/ 2208 w 2208"/>
                <a:gd name="T18" fmla="*/ 392 h 392"/>
              </a:gdLst>
              <a:ahLst/>
              <a:cxnLst>
                <a:cxn ang="T10">
                  <a:pos x="T0" y="T1"/>
                </a:cxn>
                <a:cxn ang="T11">
                  <a:pos x="T2" y="T3"/>
                </a:cxn>
                <a:cxn ang="T12">
                  <a:pos x="T4" y="T5"/>
                </a:cxn>
                <a:cxn ang="T13">
                  <a:pos x="T6" y="T7"/>
                </a:cxn>
                <a:cxn ang="T14">
                  <a:pos x="T8" y="T9"/>
                </a:cxn>
              </a:cxnLst>
              <a:rect l="T15" t="T16" r="T17" b="T18"/>
              <a:pathLst>
                <a:path w="2208" h="392">
                  <a:moveTo>
                    <a:pt x="2208" y="392"/>
                  </a:moveTo>
                  <a:lnTo>
                    <a:pt x="0" y="387"/>
                  </a:lnTo>
                  <a:lnTo>
                    <a:pt x="208" y="32"/>
                  </a:lnTo>
                  <a:lnTo>
                    <a:pt x="1976" y="0"/>
                  </a:lnTo>
                  <a:lnTo>
                    <a:pt x="2208" y="392"/>
                  </a:lnTo>
                  <a:close/>
                </a:path>
              </a:pathLst>
            </a:custGeom>
            <a:solidFill>
              <a:srgbClr val="990099"/>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nvGrpSpPr>
            <p:cNvPr id="56" name="Group 10"/>
            <p:cNvGrpSpPr>
              <a:grpSpLocks/>
            </p:cNvGrpSpPr>
            <p:nvPr/>
          </p:nvGrpSpPr>
          <p:grpSpPr bwMode="auto">
            <a:xfrm>
              <a:off x="4543425" y="3038475"/>
              <a:ext cx="1200150" cy="2971800"/>
              <a:chOff x="2544" y="2160"/>
              <a:chExt cx="672" cy="1776"/>
            </a:xfrm>
          </p:grpSpPr>
          <p:sp>
            <p:nvSpPr>
              <p:cNvPr id="57" name="Line 11"/>
              <p:cNvSpPr>
                <a:spLocks noChangeShapeType="1"/>
              </p:cNvSpPr>
              <p:nvPr/>
            </p:nvSpPr>
            <p:spPr bwMode="auto">
              <a:xfrm>
                <a:off x="2544" y="2160"/>
                <a:ext cx="0" cy="1776"/>
              </a:xfrm>
              <a:prstGeom prst="line">
                <a:avLst/>
              </a:prstGeom>
              <a:noFill/>
              <a:ln w="12700">
                <a:solidFill>
                  <a:srgbClr val="C1CEFF"/>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sp>
            <p:nvSpPr>
              <p:cNvPr id="58" name="Line 12"/>
              <p:cNvSpPr>
                <a:spLocks noChangeShapeType="1"/>
              </p:cNvSpPr>
              <p:nvPr/>
            </p:nvSpPr>
            <p:spPr bwMode="auto">
              <a:xfrm>
                <a:off x="3216" y="2160"/>
                <a:ext cx="0" cy="1776"/>
              </a:xfrm>
              <a:prstGeom prst="line">
                <a:avLst/>
              </a:prstGeom>
              <a:noFill/>
              <a:ln w="12700">
                <a:solidFill>
                  <a:srgbClr val="C1CEFF"/>
                </a:solidFill>
                <a:round/>
                <a:headEnd/>
                <a:tailEnd/>
              </a:ln>
              <a:extLst>
                <a:ext uri="{909E8E84-426E-40DD-AFC4-6F175D3DCCD1}">
                  <a14:hiddenFill xmlns:a14="http://schemas.microsoft.com/office/drawing/2010/main">
                    <a:noFill/>
                  </a14:hiddenFill>
                </a:ext>
              </a:extLst>
            </p:spPr>
            <p:txBody>
              <a:bodyPr wrap="none" anchor="ctr"/>
              <a:lstStyle/>
              <a:p>
                <a:endParaRPr lang="id-ID"/>
              </a:p>
            </p:txBody>
          </p:sp>
        </p:grpSp>
        <p:sp>
          <p:nvSpPr>
            <p:cNvPr id="59" name="AutoShape 13"/>
            <p:cNvSpPr>
              <a:spLocks noChangeArrowheads="1"/>
            </p:cNvSpPr>
            <p:nvPr/>
          </p:nvSpPr>
          <p:spPr bwMode="auto">
            <a:xfrm>
              <a:off x="2009775" y="1209675"/>
              <a:ext cx="6257925" cy="4810125"/>
            </a:xfrm>
            <a:prstGeom prst="triangle">
              <a:avLst>
                <a:gd name="adj" fmla="val 50000"/>
              </a:avLst>
            </a:prstGeom>
            <a:noFill/>
            <a:ln w="38100">
              <a:solidFill>
                <a:srgbClr val="C1CE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60" name="Text Box 14"/>
            <p:cNvSpPr txBox="1">
              <a:spLocks noChangeArrowheads="1"/>
            </p:cNvSpPr>
            <p:nvPr/>
          </p:nvSpPr>
          <p:spPr bwMode="auto">
            <a:xfrm>
              <a:off x="3943350" y="1895475"/>
              <a:ext cx="24860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3A4</a:t>
              </a:r>
            </a:p>
          </p:txBody>
        </p:sp>
        <p:sp>
          <p:nvSpPr>
            <p:cNvPr id="61" name="Text Box 15"/>
            <p:cNvSpPr txBox="1">
              <a:spLocks noChangeArrowheads="1"/>
            </p:cNvSpPr>
            <p:nvPr/>
          </p:nvSpPr>
          <p:spPr bwMode="auto">
            <a:xfrm>
              <a:off x="3255963" y="3724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2C19</a:t>
              </a:r>
            </a:p>
          </p:txBody>
        </p:sp>
        <p:sp>
          <p:nvSpPr>
            <p:cNvPr id="62" name="Text Box 16"/>
            <p:cNvSpPr txBox="1">
              <a:spLocks noChangeArrowheads="1"/>
            </p:cNvSpPr>
            <p:nvPr/>
          </p:nvSpPr>
          <p:spPr bwMode="auto">
            <a:xfrm>
              <a:off x="4457700" y="3724275"/>
              <a:ext cx="13716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2D6</a:t>
              </a:r>
            </a:p>
          </p:txBody>
        </p:sp>
        <p:sp>
          <p:nvSpPr>
            <p:cNvPr id="63" name="Text Box 17"/>
            <p:cNvSpPr txBox="1">
              <a:spLocks noChangeArrowheads="1"/>
            </p:cNvSpPr>
            <p:nvPr/>
          </p:nvSpPr>
          <p:spPr bwMode="auto">
            <a:xfrm>
              <a:off x="5656263" y="3724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2C9</a:t>
              </a:r>
            </a:p>
          </p:txBody>
        </p:sp>
        <p:sp>
          <p:nvSpPr>
            <p:cNvPr id="64" name="Text Box 18"/>
            <p:cNvSpPr txBox="1">
              <a:spLocks noChangeArrowheads="1"/>
            </p:cNvSpPr>
            <p:nvPr/>
          </p:nvSpPr>
          <p:spPr bwMode="auto">
            <a:xfrm>
              <a:off x="2227263" y="5248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1A2</a:t>
              </a:r>
            </a:p>
          </p:txBody>
        </p:sp>
        <p:sp>
          <p:nvSpPr>
            <p:cNvPr id="65" name="Text Box 19"/>
            <p:cNvSpPr txBox="1">
              <a:spLocks noChangeArrowheads="1"/>
            </p:cNvSpPr>
            <p:nvPr/>
          </p:nvSpPr>
          <p:spPr bwMode="auto">
            <a:xfrm>
              <a:off x="3255963" y="5248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2E1</a:t>
              </a:r>
            </a:p>
          </p:txBody>
        </p:sp>
        <p:sp>
          <p:nvSpPr>
            <p:cNvPr id="66" name="Text Box 20"/>
            <p:cNvSpPr txBox="1">
              <a:spLocks noChangeArrowheads="1"/>
            </p:cNvSpPr>
            <p:nvPr/>
          </p:nvSpPr>
          <p:spPr bwMode="auto">
            <a:xfrm>
              <a:off x="4457700" y="5248275"/>
              <a:ext cx="13716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2A6</a:t>
              </a:r>
            </a:p>
          </p:txBody>
        </p:sp>
        <p:sp>
          <p:nvSpPr>
            <p:cNvPr id="67" name="Text Box 21"/>
            <p:cNvSpPr txBox="1">
              <a:spLocks noChangeArrowheads="1"/>
            </p:cNvSpPr>
            <p:nvPr/>
          </p:nvSpPr>
          <p:spPr bwMode="auto">
            <a:xfrm>
              <a:off x="5656263" y="5248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2B6</a:t>
              </a:r>
            </a:p>
          </p:txBody>
        </p:sp>
        <p:sp>
          <p:nvSpPr>
            <p:cNvPr id="68" name="Text Box 22"/>
            <p:cNvSpPr txBox="1">
              <a:spLocks noChangeArrowheads="1"/>
            </p:cNvSpPr>
            <p:nvPr/>
          </p:nvSpPr>
          <p:spPr bwMode="auto">
            <a:xfrm>
              <a:off x="6684963" y="5248275"/>
              <a:ext cx="13747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defTabSz="922338">
                <a:defRPr sz="3200">
                  <a:solidFill>
                    <a:schemeClr val="bg1"/>
                  </a:solidFill>
                  <a:latin typeface="Times New Roman" pitchFamily="18" charset="0"/>
                </a:defRPr>
              </a:lvl1pPr>
              <a:lvl2pPr marL="742950" indent="-285750" defTabSz="922338">
                <a:defRPr sz="3200">
                  <a:solidFill>
                    <a:schemeClr val="bg1"/>
                  </a:solidFill>
                  <a:latin typeface="Times New Roman" pitchFamily="18" charset="0"/>
                </a:defRPr>
              </a:lvl2pPr>
              <a:lvl3pPr marL="1143000" indent="-228600" defTabSz="922338">
                <a:defRPr sz="3200">
                  <a:solidFill>
                    <a:schemeClr val="bg1"/>
                  </a:solidFill>
                  <a:latin typeface="Times New Roman" pitchFamily="18" charset="0"/>
                </a:defRPr>
              </a:lvl3pPr>
              <a:lvl4pPr marL="1600200" indent="-228600" defTabSz="922338">
                <a:defRPr sz="3200">
                  <a:solidFill>
                    <a:schemeClr val="bg1"/>
                  </a:solidFill>
                  <a:latin typeface="Times New Roman" pitchFamily="18" charset="0"/>
                </a:defRPr>
              </a:lvl4pPr>
              <a:lvl5pPr marL="2057400" indent="-228600" defTabSz="922338">
                <a:defRPr sz="3200">
                  <a:solidFill>
                    <a:schemeClr val="bg1"/>
                  </a:solidFill>
                  <a:latin typeface="Times New Roman" pitchFamily="18" charset="0"/>
                </a:defRPr>
              </a:lvl5pPr>
              <a:lvl6pPr marL="2514600" indent="-228600" defTabSz="922338" eaLnBrk="0" fontAlgn="base" hangingPunct="0">
                <a:spcBef>
                  <a:spcPct val="0"/>
                </a:spcBef>
                <a:spcAft>
                  <a:spcPct val="0"/>
                </a:spcAft>
                <a:defRPr sz="3200">
                  <a:solidFill>
                    <a:schemeClr val="bg1"/>
                  </a:solidFill>
                  <a:latin typeface="Times New Roman" pitchFamily="18" charset="0"/>
                </a:defRPr>
              </a:lvl6pPr>
              <a:lvl7pPr marL="2971800" indent="-228600" defTabSz="922338" eaLnBrk="0" fontAlgn="base" hangingPunct="0">
                <a:spcBef>
                  <a:spcPct val="0"/>
                </a:spcBef>
                <a:spcAft>
                  <a:spcPct val="0"/>
                </a:spcAft>
                <a:defRPr sz="3200">
                  <a:solidFill>
                    <a:schemeClr val="bg1"/>
                  </a:solidFill>
                  <a:latin typeface="Times New Roman" pitchFamily="18" charset="0"/>
                </a:defRPr>
              </a:lvl7pPr>
              <a:lvl8pPr marL="3429000" indent="-228600" defTabSz="922338" eaLnBrk="0" fontAlgn="base" hangingPunct="0">
                <a:spcBef>
                  <a:spcPct val="0"/>
                </a:spcBef>
                <a:spcAft>
                  <a:spcPct val="0"/>
                </a:spcAft>
                <a:defRPr sz="3200">
                  <a:solidFill>
                    <a:schemeClr val="bg1"/>
                  </a:solidFill>
                  <a:latin typeface="Times New Roman" pitchFamily="18" charset="0"/>
                </a:defRPr>
              </a:lvl8pPr>
              <a:lvl9pPr marL="3886200" indent="-228600" defTabSz="922338" eaLnBrk="0" fontAlgn="base" hangingPunct="0">
                <a:spcBef>
                  <a:spcPct val="0"/>
                </a:spcBef>
                <a:spcAft>
                  <a:spcPct val="0"/>
                </a:spcAft>
                <a:defRPr sz="3200">
                  <a:solidFill>
                    <a:schemeClr val="bg1"/>
                  </a:solidFill>
                  <a:latin typeface="Times New Roman" pitchFamily="18" charset="0"/>
                </a:defRPr>
              </a:lvl9pPr>
            </a:lstStyle>
            <a:p>
              <a:pPr algn="ctr">
                <a:spcBef>
                  <a:spcPct val="50000"/>
                </a:spcBef>
              </a:pPr>
              <a:r>
                <a:rPr lang="en-GB" altLang="id-ID" sz="3100">
                  <a:solidFill>
                    <a:schemeClr val="tx1"/>
                  </a:solidFill>
                  <a:latin typeface="Arial" pitchFamily="34" charset="0"/>
                </a:rPr>
                <a:t>2C8</a:t>
              </a:r>
            </a:p>
          </p:txBody>
        </p:sp>
        <p:grpSp>
          <p:nvGrpSpPr>
            <p:cNvPr id="69" name="Group 23"/>
            <p:cNvGrpSpPr>
              <a:grpSpLocks/>
            </p:cNvGrpSpPr>
            <p:nvPr/>
          </p:nvGrpSpPr>
          <p:grpSpPr bwMode="auto">
            <a:xfrm>
              <a:off x="5072063" y="1557338"/>
              <a:ext cx="5041900" cy="1270000"/>
              <a:chOff x="2840" y="1131"/>
              <a:chExt cx="2824" cy="800"/>
            </a:xfrm>
          </p:grpSpPr>
          <p:sp>
            <p:nvSpPr>
              <p:cNvPr id="70" name="Text Box 24"/>
              <p:cNvSpPr txBox="1">
                <a:spLocks noChangeArrowheads="1"/>
              </p:cNvSpPr>
              <p:nvPr/>
            </p:nvSpPr>
            <p:spPr bwMode="auto">
              <a:xfrm>
                <a:off x="3648" y="1131"/>
                <a:ext cx="2016"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Indu</a:t>
                </a:r>
                <a:r>
                  <a:rPr lang="id-ID" altLang="id-ID" sz="1700" dirty="0" smtClean="0">
                    <a:solidFill>
                      <a:schemeClr val="tx2"/>
                    </a:solidFill>
                    <a:latin typeface="Arial" pitchFamily="34" charset="0"/>
                  </a:rPr>
                  <a:t>ksi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 NFV, TPV</a:t>
                </a:r>
                <a:br>
                  <a:rPr lang="en-GB" altLang="id-ID" sz="1700" dirty="0">
                    <a:solidFill>
                      <a:schemeClr val="tx1"/>
                    </a:solidFill>
                    <a:latin typeface="Arial" pitchFamily="34" charset="0"/>
                  </a:rPr>
                </a:br>
                <a:r>
                  <a:rPr lang="en-GB" altLang="id-ID" sz="1700" dirty="0">
                    <a:solidFill>
                      <a:schemeClr val="tx1"/>
                    </a:solidFill>
                    <a:latin typeface="Arial" pitchFamily="34" charset="0"/>
                  </a:rPr>
                  <a:t>EFV, NVP</a:t>
                </a:r>
              </a:p>
              <a:p>
                <a:pPr>
                  <a:spcBef>
                    <a:spcPct val="50000"/>
                  </a:spcBef>
                </a:pPr>
                <a:r>
                  <a:rPr lang="en-GB" altLang="id-ID" sz="1700" dirty="0" err="1" smtClean="0">
                    <a:solidFill>
                      <a:schemeClr val="tx2"/>
                    </a:solidFill>
                    <a:latin typeface="Arial" pitchFamily="34" charset="0"/>
                  </a:rPr>
                  <a:t>Inhibi</a:t>
                </a:r>
                <a:r>
                  <a:rPr lang="id-ID" altLang="id-ID" sz="1700" dirty="0" smtClean="0">
                    <a:solidFill>
                      <a:schemeClr val="tx2"/>
                    </a:solidFill>
                    <a:latin typeface="Arial" pitchFamily="34" charset="0"/>
                  </a:rPr>
                  <a:t>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 NFV, IDV, APV, SQV, DLV</a:t>
                </a:r>
              </a:p>
            </p:txBody>
          </p:sp>
          <p:sp>
            <p:nvSpPr>
              <p:cNvPr id="71" name="Freeform 25"/>
              <p:cNvSpPr>
                <a:spLocks/>
              </p:cNvSpPr>
              <p:nvPr/>
            </p:nvSpPr>
            <p:spPr bwMode="auto">
              <a:xfrm>
                <a:off x="2840" y="1248"/>
                <a:ext cx="808" cy="147"/>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92166"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grpSp>
          <p:nvGrpSpPr>
            <p:cNvPr id="72" name="Group 26"/>
            <p:cNvGrpSpPr>
              <a:grpSpLocks/>
            </p:cNvGrpSpPr>
            <p:nvPr/>
          </p:nvGrpSpPr>
          <p:grpSpPr bwMode="auto">
            <a:xfrm>
              <a:off x="6257925" y="3317877"/>
              <a:ext cx="3771900" cy="747713"/>
              <a:chOff x="3504" y="2240"/>
              <a:chExt cx="2112" cy="471"/>
            </a:xfrm>
          </p:grpSpPr>
          <p:sp>
            <p:nvSpPr>
              <p:cNvPr id="73" name="Text Box 27"/>
              <p:cNvSpPr txBox="1">
                <a:spLocks noChangeArrowheads="1"/>
              </p:cNvSpPr>
              <p:nvPr/>
            </p:nvSpPr>
            <p:spPr bwMode="auto">
              <a:xfrm>
                <a:off x="3984" y="2240"/>
                <a:ext cx="1632"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Indu</a:t>
                </a:r>
                <a:r>
                  <a:rPr lang="id-ID" altLang="id-ID" sz="1700" dirty="0" smtClean="0">
                    <a:solidFill>
                      <a:schemeClr val="tx2"/>
                    </a:solidFill>
                    <a:latin typeface="Arial" pitchFamily="34" charset="0"/>
                  </a:rPr>
                  <a:t>ksi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 NFV</a:t>
                </a:r>
              </a:p>
              <a:p>
                <a:pPr>
                  <a:spcBef>
                    <a:spcPct val="50000"/>
                  </a:spcBef>
                </a:pPr>
                <a:r>
                  <a:rPr lang="en-GB" altLang="id-ID" sz="1700" dirty="0" err="1" smtClean="0">
                    <a:solidFill>
                      <a:schemeClr val="tx2"/>
                    </a:solidFill>
                    <a:latin typeface="Arial" pitchFamily="34" charset="0"/>
                  </a:rPr>
                  <a:t>Inhibi</a:t>
                </a:r>
                <a:r>
                  <a:rPr lang="id-ID" altLang="id-ID" sz="1700" dirty="0" smtClean="0">
                    <a:solidFill>
                      <a:schemeClr val="tx2"/>
                    </a:solidFill>
                    <a:latin typeface="Arial" pitchFamily="34" charset="0"/>
                  </a:rPr>
                  <a:t>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DLV</a:t>
                </a:r>
              </a:p>
            </p:txBody>
          </p:sp>
          <p:sp>
            <p:nvSpPr>
              <p:cNvPr id="74" name="Freeform 28"/>
              <p:cNvSpPr>
                <a:spLocks/>
              </p:cNvSpPr>
              <p:nvPr/>
            </p:nvSpPr>
            <p:spPr bwMode="auto">
              <a:xfrm>
                <a:off x="3504" y="2352"/>
                <a:ext cx="480" cy="147"/>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92166"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grpSp>
          <p:nvGrpSpPr>
            <p:cNvPr id="75" name="Group 29"/>
            <p:cNvGrpSpPr>
              <a:grpSpLocks/>
            </p:cNvGrpSpPr>
            <p:nvPr/>
          </p:nvGrpSpPr>
          <p:grpSpPr bwMode="auto">
            <a:xfrm>
              <a:off x="6257925" y="4867275"/>
              <a:ext cx="3856038" cy="615950"/>
              <a:chOff x="3504" y="3216"/>
              <a:chExt cx="2160" cy="388"/>
            </a:xfrm>
          </p:grpSpPr>
          <p:sp>
            <p:nvSpPr>
              <p:cNvPr id="76" name="Text Box 30"/>
              <p:cNvSpPr txBox="1">
                <a:spLocks noChangeArrowheads="1"/>
              </p:cNvSpPr>
              <p:nvPr/>
            </p:nvSpPr>
            <p:spPr bwMode="auto">
              <a:xfrm>
                <a:off x="4416" y="3216"/>
                <a:ext cx="124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0"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Indu</a:t>
                </a:r>
                <a:r>
                  <a:rPr lang="id-ID" altLang="id-ID" sz="1700" dirty="0" smtClean="0">
                    <a:solidFill>
                      <a:schemeClr val="tx2"/>
                    </a:solidFill>
                    <a:latin typeface="Arial" pitchFamily="34" charset="0"/>
                  </a:rPr>
                  <a:t>ksi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EFV, NVP</a:t>
                </a:r>
              </a:p>
            </p:txBody>
          </p:sp>
          <p:sp>
            <p:nvSpPr>
              <p:cNvPr id="77" name="Freeform 31"/>
              <p:cNvSpPr>
                <a:spLocks/>
              </p:cNvSpPr>
              <p:nvPr/>
            </p:nvSpPr>
            <p:spPr bwMode="auto">
              <a:xfrm>
                <a:off x="3504" y="3312"/>
                <a:ext cx="912" cy="192"/>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0"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grpSp>
          <p:nvGrpSpPr>
            <p:cNvPr id="78" name="Group 32"/>
            <p:cNvGrpSpPr>
              <a:grpSpLocks/>
            </p:cNvGrpSpPr>
            <p:nvPr/>
          </p:nvGrpSpPr>
          <p:grpSpPr bwMode="auto">
            <a:xfrm>
              <a:off x="1028700" y="2443163"/>
              <a:ext cx="4237038" cy="1362075"/>
              <a:chOff x="576" y="1689"/>
              <a:chExt cx="2372" cy="858"/>
            </a:xfrm>
          </p:grpSpPr>
          <p:sp>
            <p:nvSpPr>
              <p:cNvPr id="79" name="Freeform 33"/>
              <p:cNvSpPr>
                <a:spLocks/>
              </p:cNvSpPr>
              <p:nvPr/>
            </p:nvSpPr>
            <p:spPr bwMode="auto">
              <a:xfrm>
                <a:off x="1864" y="1774"/>
                <a:ext cx="1084" cy="773"/>
              </a:xfrm>
              <a:custGeom>
                <a:avLst/>
                <a:gdLst>
                  <a:gd name="T0" fmla="*/ 1035 w 1084"/>
                  <a:gd name="T1" fmla="*/ 773 h 773"/>
                  <a:gd name="T2" fmla="*/ 912 w 1084"/>
                  <a:gd name="T3" fmla="*/ 122 h 773"/>
                  <a:gd name="T4" fmla="*/ 0 w 1084"/>
                  <a:gd name="T5" fmla="*/ 42 h 773"/>
                  <a:gd name="T6" fmla="*/ 0 60000 65536"/>
                  <a:gd name="T7" fmla="*/ 0 60000 65536"/>
                  <a:gd name="T8" fmla="*/ 0 60000 65536"/>
                  <a:gd name="T9" fmla="*/ 0 w 1084"/>
                  <a:gd name="T10" fmla="*/ 0 h 773"/>
                  <a:gd name="T11" fmla="*/ 1084 w 1084"/>
                  <a:gd name="T12" fmla="*/ 773 h 773"/>
                </a:gdLst>
                <a:ahLst/>
                <a:cxnLst>
                  <a:cxn ang="T6">
                    <a:pos x="T0" y="T1"/>
                  </a:cxn>
                  <a:cxn ang="T7">
                    <a:pos x="T2" y="T3"/>
                  </a:cxn>
                  <a:cxn ang="T8">
                    <a:pos x="T4" y="T5"/>
                  </a:cxn>
                </a:cxnLst>
                <a:rect l="T9" t="T10" r="T11" b="T12"/>
                <a:pathLst>
                  <a:path w="1084" h="773">
                    <a:moveTo>
                      <a:pt x="1035" y="773"/>
                    </a:moveTo>
                    <a:cubicBezTo>
                      <a:pt x="1015" y="665"/>
                      <a:pt x="1084" y="244"/>
                      <a:pt x="912" y="122"/>
                    </a:cubicBezTo>
                    <a:cubicBezTo>
                      <a:pt x="740" y="0"/>
                      <a:pt x="190" y="59"/>
                      <a:pt x="0" y="42"/>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92166"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80" name="Text Box 34"/>
              <p:cNvSpPr txBox="1">
                <a:spLocks noChangeArrowheads="1"/>
              </p:cNvSpPr>
              <p:nvPr/>
            </p:nvSpPr>
            <p:spPr bwMode="auto">
              <a:xfrm>
                <a:off x="576" y="1689"/>
                <a:ext cx="124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Inhibi</a:t>
                </a:r>
                <a:r>
                  <a:rPr lang="id-ID" altLang="id-ID" sz="1700" dirty="0" smtClean="0">
                    <a:solidFill>
                      <a:schemeClr val="tx2"/>
                    </a:solidFill>
                    <a:latin typeface="Arial" pitchFamily="34" charset="0"/>
                  </a:rPr>
                  <a:t>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a:t>
                </a:r>
              </a:p>
            </p:txBody>
          </p:sp>
        </p:grpSp>
        <p:grpSp>
          <p:nvGrpSpPr>
            <p:cNvPr id="81" name="Group 35"/>
            <p:cNvGrpSpPr>
              <a:grpSpLocks/>
            </p:cNvGrpSpPr>
            <p:nvPr/>
          </p:nvGrpSpPr>
          <p:grpSpPr bwMode="auto">
            <a:xfrm>
              <a:off x="342900" y="3267077"/>
              <a:ext cx="3686175" cy="747713"/>
              <a:chOff x="192" y="2208"/>
              <a:chExt cx="2064" cy="471"/>
            </a:xfrm>
          </p:grpSpPr>
          <p:sp>
            <p:nvSpPr>
              <p:cNvPr id="82" name="Freeform 36"/>
              <p:cNvSpPr>
                <a:spLocks/>
              </p:cNvSpPr>
              <p:nvPr/>
            </p:nvSpPr>
            <p:spPr bwMode="auto">
              <a:xfrm flipH="1">
                <a:off x="1776" y="2352"/>
                <a:ext cx="480" cy="147"/>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92166"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83" name="Text Box 37"/>
              <p:cNvSpPr txBox="1">
                <a:spLocks noChangeArrowheads="1"/>
              </p:cNvSpPr>
              <p:nvPr/>
            </p:nvSpPr>
            <p:spPr bwMode="auto">
              <a:xfrm>
                <a:off x="192" y="2208"/>
                <a:ext cx="1632"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92166"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Indu</a:t>
                </a:r>
                <a:r>
                  <a:rPr lang="id-ID" altLang="id-ID" sz="1700" dirty="0" smtClean="0">
                    <a:solidFill>
                      <a:schemeClr val="tx2"/>
                    </a:solidFill>
                    <a:latin typeface="Arial" pitchFamily="34" charset="0"/>
                  </a:rPr>
                  <a:t>ksi 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 NFV</a:t>
                </a:r>
              </a:p>
              <a:p>
                <a:pPr>
                  <a:spcBef>
                    <a:spcPct val="50000"/>
                  </a:spcBef>
                </a:pPr>
                <a:r>
                  <a:rPr lang="en-GB" altLang="id-ID" sz="1700" dirty="0" err="1" smtClean="0">
                    <a:solidFill>
                      <a:schemeClr val="tx2"/>
                    </a:solidFill>
                    <a:latin typeface="Arial" pitchFamily="34" charset="0"/>
                  </a:rPr>
                  <a:t>Inhibi</a:t>
                </a:r>
                <a:r>
                  <a:rPr lang="id-ID" altLang="id-ID" sz="1700" dirty="0" smtClean="0">
                    <a:solidFill>
                      <a:schemeClr val="tx2"/>
                    </a:solidFill>
                    <a:latin typeface="Arial" pitchFamily="34" charset="0"/>
                  </a:rPr>
                  <a:t>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EFV, DLV</a:t>
                </a:r>
              </a:p>
            </p:txBody>
          </p:sp>
        </p:grpSp>
        <p:grpSp>
          <p:nvGrpSpPr>
            <p:cNvPr id="84" name="Group 38"/>
            <p:cNvGrpSpPr>
              <a:grpSpLocks/>
            </p:cNvGrpSpPr>
            <p:nvPr/>
          </p:nvGrpSpPr>
          <p:grpSpPr bwMode="auto">
            <a:xfrm>
              <a:off x="0" y="4867279"/>
              <a:ext cx="4029075" cy="615934"/>
              <a:chOff x="0" y="3216"/>
              <a:chExt cx="2256" cy="389"/>
            </a:xfrm>
          </p:grpSpPr>
          <p:sp>
            <p:nvSpPr>
              <p:cNvPr id="85" name="Text Box 39"/>
              <p:cNvSpPr txBox="1">
                <a:spLocks noChangeArrowheads="1"/>
              </p:cNvSpPr>
              <p:nvPr/>
            </p:nvSpPr>
            <p:spPr bwMode="auto">
              <a:xfrm>
                <a:off x="0" y="3216"/>
                <a:ext cx="1344"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66" tIns="46084" rIns="0" bIns="46084">
                <a:spAutoFit/>
              </a:bodyPr>
              <a:lstStyle>
                <a:lvl1pPr marL="1344613" indent="-1344613" defTabSz="922338">
                  <a:tabLst>
                    <a:tab pos="1344613" algn="l"/>
                  </a:tabLst>
                  <a:defRPr sz="3200">
                    <a:solidFill>
                      <a:schemeClr val="bg1"/>
                    </a:solidFill>
                    <a:latin typeface="Times New Roman" pitchFamily="18" charset="0"/>
                  </a:defRPr>
                </a:lvl1pPr>
                <a:lvl2pPr marL="742950" indent="-285750" defTabSz="922338">
                  <a:tabLst>
                    <a:tab pos="1344613" algn="l"/>
                  </a:tabLst>
                  <a:defRPr sz="3200">
                    <a:solidFill>
                      <a:schemeClr val="bg1"/>
                    </a:solidFill>
                    <a:latin typeface="Times New Roman" pitchFamily="18" charset="0"/>
                  </a:defRPr>
                </a:lvl2pPr>
                <a:lvl3pPr marL="1143000" indent="-228600" defTabSz="922338">
                  <a:tabLst>
                    <a:tab pos="1344613" algn="l"/>
                  </a:tabLst>
                  <a:defRPr sz="3200">
                    <a:solidFill>
                      <a:schemeClr val="bg1"/>
                    </a:solidFill>
                    <a:latin typeface="Times New Roman" pitchFamily="18" charset="0"/>
                  </a:defRPr>
                </a:lvl3pPr>
                <a:lvl4pPr marL="1600200" indent="-228600" defTabSz="922338">
                  <a:tabLst>
                    <a:tab pos="1344613" algn="l"/>
                  </a:tabLst>
                  <a:defRPr sz="3200">
                    <a:solidFill>
                      <a:schemeClr val="bg1"/>
                    </a:solidFill>
                    <a:latin typeface="Times New Roman" pitchFamily="18" charset="0"/>
                  </a:defRPr>
                </a:lvl4pPr>
                <a:lvl5pPr marL="2057400" indent="-228600" defTabSz="922338">
                  <a:tabLst>
                    <a:tab pos="1344613" algn="l"/>
                  </a:tabLst>
                  <a:defRPr sz="3200">
                    <a:solidFill>
                      <a:schemeClr val="bg1"/>
                    </a:solidFill>
                    <a:latin typeface="Times New Roman" pitchFamily="18" charset="0"/>
                  </a:defRPr>
                </a:lvl5pPr>
                <a:lvl6pPr marL="25146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6pPr>
                <a:lvl7pPr marL="29718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7pPr>
                <a:lvl8pPr marL="34290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8pPr>
                <a:lvl9pPr marL="3886200" indent="-228600" defTabSz="922338" eaLnBrk="0" fontAlgn="base" hangingPunct="0">
                  <a:spcBef>
                    <a:spcPct val="0"/>
                  </a:spcBef>
                  <a:spcAft>
                    <a:spcPct val="0"/>
                  </a:spcAft>
                  <a:tabLst>
                    <a:tab pos="1344613" algn="l"/>
                  </a:tabLst>
                  <a:defRPr sz="3200">
                    <a:solidFill>
                      <a:schemeClr val="bg1"/>
                    </a:solidFill>
                    <a:latin typeface="Times New Roman" pitchFamily="18" charset="0"/>
                  </a:defRPr>
                </a:lvl9pPr>
              </a:lstStyle>
              <a:p>
                <a:pPr>
                  <a:spcBef>
                    <a:spcPct val="50000"/>
                  </a:spcBef>
                </a:pPr>
                <a:r>
                  <a:rPr lang="en-GB" altLang="id-ID" sz="1700" dirty="0" err="1" smtClean="0">
                    <a:solidFill>
                      <a:schemeClr val="tx2"/>
                    </a:solidFill>
                    <a:latin typeface="Arial" pitchFamily="34" charset="0"/>
                  </a:rPr>
                  <a:t>Indu</a:t>
                </a:r>
                <a:r>
                  <a:rPr lang="id-ID" altLang="id-ID" sz="1700" dirty="0" smtClean="0">
                    <a:solidFill>
                      <a:schemeClr val="tx2"/>
                    </a:solidFill>
                    <a:latin typeface="Arial" pitchFamily="34" charset="0"/>
                  </a:rPr>
                  <a:t>ksi</a:t>
                </a:r>
                <a:r>
                  <a:rPr lang="en-GB" altLang="id-ID" sz="1700" dirty="0" smtClean="0">
                    <a:solidFill>
                      <a:schemeClr val="tx2"/>
                    </a:solidFill>
                    <a:latin typeface="Arial" pitchFamily="34" charset="0"/>
                  </a:rPr>
                  <a:t> </a:t>
                </a:r>
                <a:r>
                  <a:rPr lang="id-ID" altLang="id-ID" sz="1700" dirty="0" smtClean="0">
                    <a:solidFill>
                      <a:schemeClr val="tx2"/>
                    </a:solidFill>
                    <a:latin typeface="Arial" pitchFamily="34" charset="0"/>
                  </a:rPr>
                  <a:t>oleh</a:t>
                </a:r>
                <a:r>
                  <a:rPr lang="en-GB" altLang="id-ID" sz="1700" dirty="0" smtClean="0">
                    <a:solidFill>
                      <a:schemeClr val="tx2"/>
                    </a:solidFill>
                    <a:latin typeface="Arial" pitchFamily="34" charset="0"/>
                  </a:rPr>
                  <a:t>:</a:t>
                </a:r>
                <a:r>
                  <a:rPr lang="en-GB" altLang="id-ID" sz="1700" dirty="0">
                    <a:solidFill>
                      <a:schemeClr val="tx1"/>
                    </a:solidFill>
                    <a:latin typeface="Arial" pitchFamily="34" charset="0"/>
                  </a:rPr>
                  <a:t>	RTV, NFV ?</a:t>
                </a:r>
              </a:p>
            </p:txBody>
          </p:sp>
          <p:grpSp>
            <p:nvGrpSpPr>
              <p:cNvPr id="86" name="Group 40"/>
              <p:cNvGrpSpPr>
                <a:grpSpLocks/>
              </p:cNvGrpSpPr>
              <p:nvPr/>
            </p:nvGrpSpPr>
            <p:grpSpPr bwMode="auto">
              <a:xfrm>
                <a:off x="1248" y="3312"/>
                <a:ext cx="1008" cy="192"/>
                <a:chOff x="1248" y="3312"/>
                <a:chExt cx="1008" cy="192"/>
              </a:xfrm>
            </p:grpSpPr>
            <p:sp>
              <p:nvSpPr>
                <p:cNvPr id="87" name="Freeform 41"/>
                <p:cNvSpPr>
                  <a:spLocks/>
                </p:cNvSpPr>
                <p:nvPr/>
              </p:nvSpPr>
              <p:spPr bwMode="auto">
                <a:xfrm flipH="1">
                  <a:off x="1248" y="3312"/>
                  <a:ext cx="1008" cy="192"/>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arrow" w="med" len="sm"/>
                </a:ln>
                <a:extLst>
                  <a:ext uri="{909E8E84-426E-40DD-AFC4-6F175D3DCCD1}">
                    <a14:hiddenFill xmlns:a14="http://schemas.microsoft.com/office/drawing/2010/main">
                      <a:solidFill>
                        <a:srgbClr val="FFFFFF"/>
                      </a:solidFill>
                    </a14:hiddenFill>
                  </a:ext>
                </a:extLst>
              </p:spPr>
              <p:txBody>
                <a:bodyPr lIns="92166" tIns="46084" rIns="0"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sp>
              <p:nvSpPr>
                <p:cNvPr id="88" name="Freeform 42"/>
                <p:cNvSpPr>
                  <a:spLocks/>
                </p:cNvSpPr>
                <p:nvPr/>
              </p:nvSpPr>
              <p:spPr bwMode="auto">
                <a:xfrm flipH="1">
                  <a:off x="1344" y="3312"/>
                  <a:ext cx="400" cy="184"/>
                </a:xfrm>
                <a:custGeom>
                  <a:avLst/>
                  <a:gdLst>
                    <a:gd name="T0" fmla="*/ 36 w 732"/>
                    <a:gd name="T1" fmla="*/ 531 h 531"/>
                    <a:gd name="T2" fmla="*/ 116 w 732"/>
                    <a:gd name="T3" fmla="*/ 83 h 531"/>
                    <a:gd name="T4" fmla="*/ 732 w 732"/>
                    <a:gd name="T5" fmla="*/ 35 h 531"/>
                    <a:gd name="T6" fmla="*/ 0 60000 65536"/>
                    <a:gd name="T7" fmla="*/ 0 60000 65536"/>
                    <a:gd name="T8" fmla="*/ 0 60000 65536"/>
                    <a:gd name="T9" fmla="*/ 0 w 732"/>
                    <a:gd name="T10" fmla="*/ 0 h 531"/>
                    <a:gd name="T11" fmla="*/ 732 w 732"/>
                    <a:gd name="T12" fmla="*/ 531 h 531"/>
                  </a:gdLst>
                  <a:ahLst/>
                  <a:cxnLst>
                    <a:cxn ang="T6">
                      <a:pos x="T0" y="T1"/>
                    </a:cxn>
                    <a:cxn ang="T7">
                      <a:pos x="T2" y="T3"/>
                    </a:cxn>
                    <a:cxn ang="T8">
                      <a:pos x="T4" y="T5"/>
                    </a:cxn>
                  </a:cxnLst>
                  <a:rect l="T9" t="T10" r="T11" b="T12"/>
                  <a:pathLst>
                    <a:path w="732" h="531">
                      <a:moveTo>
                        <a:pt x="36" y="531"/>
                      </a:moveTo>
                      <a:cubicBezTo>
                        <a:pt x="48" y="456"/>
                        <a:pt x="0" y="166"/>
                        <a:pt x="116" y="83"/>
                      </a:cubicBezTo>
                      <a:cubicBezTo>
                        <a:pt x="232" y="0"/>
                        <a:pt x="604" y="45"/>
                        <a:pt x="732" y="35"/>
                      </a:cubicBezTo>
                    </a:path>
                  </a:pathLst>
                </a:custGeom>
                <a:noFill/>
                <a:ln w="57150">
                  <a:solidFill>
                    <a:schemeClr val="tx1"/>
                  </a:solidFill>
                  <a:round/>
                  <a:headEnd/>
                  <a:tailEnd type="none" w="med" len="sm"/>
                </a:ln>
                <a:extLst>
                  <a:ext uri="{909E8E84-426E-40DD-AFC4-6F175D3DCCD1}">
                    <a14:hiddenFill xmlns:a14="http://schemas.microsoft.com/office/drawing/2010/main">
                      <a:solidFill>
                        <a:srgbClr val="FFFFFF"/>
                      </a:solidFill>
                    </a14:hiddenFill>
                  </a:ext>
                </a:extLst>
              </p:spPr>
              <p:txBody>
                <a:bodyPr lIns="92166" tIns="46084" rIns="0" bIns="46084">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endParaRPr lang="id-ID" altLang="id-ID"/>
                </a:p>
              </p:txBody>
            </p:sp>
          </p:grpSp>
        </p:grpSp>
      </p:grpSp>
      <p:sp>
        <p:nvSpPr>
          <p:cNvPr id="89" name="Rectangle 43"/>
          <p:cNvSpPr>
            <a:spLocks noGrp="1" noChangeArrowheads="1"/>
          </p:cNvSpPr>
          <p:nvPr>
            <p:ph type="title"/>
          </p:nvPr>
        </p:nvSpPr>
        <p:spPr>
          <a:xfrm>
            <a:off x="737419" y="76200"/>
            <a:ext cx="8347577" cy="914400"/>
          </a:xfrm>
        </p:spPr>
        <p:txBody>
          <a:bodyPr lIns="87644" tIns="43823" rIns="87644" bIns="43823" anchor="b">
            <a:normAutofit/>
          </a:bodyPr>
          <a:lstStyle/>
          <a:p>
            <a:pPr>
              <a:defRPr/>
            </a:pPr>
            <a:r>
              <a:rPr lang="en-US" sz="3200" b="1" dirty="0" err="1" smtClean="0">
                <a:solidFill>
                  <a:srgbClr val="7030A0"/>
                </a:solidFill>
              </a:rPr>
              <a:t>Efe</a:t>
            </a:r>
            <a:r>
              <a:rPr lang="id-ID" sz="3200" b="1" dirty="0" smtClean="0">
                <a:solidFill>
                  <a:srgbClr val="7030A0"/>
                </a:solidFill>
              </a:rPr>
              <a:t>k</a:t>
            </a:r>
            <a:r>
              <a:rPr lang="en-US" sz="3200" b="1" dirty="0" smtClean="0">
                <a:solidFill>
                  <a:srgbClr val="7030A0"/>
                </a:solidFill>
              </a:rPr>
              <a:t> Antiretroviral </a:t>
            </a:r>
            <a:r>
              <a:rPr lang="id-ID" sz="3200" b="1" dirty="0" smtClean="0">
                <a:solidFill>
                  <a:srgbClr val="7030A0"/>
                </a:solidFill>
              </a:rPr>
              <a:t>pd Metabolisme Obat</a:t>
            </a:r>
            <a:endParaRPr lang="en-US" b="1" dirty="0" smtClean="0">
              <a:solidFill>
                <a:srgbClr val="7030A0"/>
              </a:solidFill>
            </a:endParaRPr>
          </a:p>
        </p:txBody>
      </p:sp>
      <p:sp>
        <p:nvSpPr>
          <p:cNvPr id="90" name="Text Box 44"/>
          <p:cNvSpPr txBox="1">
            <a:spLocks noChangeArrowheads="1"/>
          </p:cNvSpPr>
          <p:nvPr/>
        </p:nvSpPr>
        <p:spPr bwMode="auto">
          <a:xfrm>
            <a:off x="783910" y="6451285"/>
            <a:ext cx="6163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3200">
                <a:solidFill>
                  <a:schemeClr val="bg1"/>
                </a:solidFill>
                <a:latin typeface="Times New Roman" pitchFamily="18" charset="0"/>
              </a:defRPr>
            </a:lvl1pPr>
            <a:lvl2pPr marL="742950" indent="-285750">
              <a:defRPr sz="3200">
                <a:solidFill>
                  <a:schemeClr val="bg1"/>
                </a:solidFill>
                <a:latin typeface="Times New Roman" pitchFamily="18" charset="0"/>
              </a:defRPr>
            </a:lvl2pPr>
            <a:lvl3pPr marL="1143000" indent="-228600">
              <a:defRPr sz="3200">
                <a:solidFill>
                  <a:schemeClr val="bg1"/>
                </a:solidFill>
                <a:latin typeface="Times New Roman" pitchFamily="18" charset="0"/>
              </a:defRPr>
            </a:lvl3pPr>
            <a:lvl4pPr marL="1600200" indent="-228600">
              <a:defRPr sz="3200">
                <a:solidFill>
                  <a:schemeClr val="bg1"/>
                </a:solidFill>
                <a:latin typeface="Times New Roman" pitchFamily="18" charset="0"/>
              </a:defRPr>
            </a:lvl4pPr>
            <a:lvl5pPr marL="2057400" indent="-228600">
              <a:defRPr sz="3200">
                <a:solidFill>
                  <a:schemeClr val="bg1"/>
                </a:solidFill>
                <a:latin typeface="Times New Roman" pitchFamily="18" charset="0"/>
              </a:defRPr>
            </a:lvl5pPr>
            <a:lvl6pPr marL="2514600" indent="-228600" eaLnBrk="0" fontAlgn="base" hangingPunct="0">
              <a:spcBef>
                <a:spcPct val="0"/>
              </a:spcBef>
              <a:spcAft>
                <a:spcPct val="0"/>
              </a:spcAft>
              <a:defRPr sz="3200">
                <a:solidFill>
                  <a:schemeClr val="bg1"/>
                </a:solidFill>
                <a:latin typeface="Times New Roman" pitchFamily="18" charset="0"/>
              </a:defRPr>
            </a:lvl6pPr>
            <a:lvl7pPr marL="2971800" indent="-228600" eaLnBrk="0" fontAlgn="base" hangingPunct="0">
              <a:spcBef>
                <a:spcPct val="0"/>
              </a:spcBef>
              <a:spcAft>
                <a:spcPct val="0"/>
              </a:spcAft>
              <a:defRPr sz="3200">
                <a:solidFill>
                  <a:schemeClr val="bg1"/>
                </a:solidFill>
                <a:latin typeface="Times New Roman" pitchFamily="18" charset="0"/>
              </a:defRPr>
            </a:lvl7pPr>
            <a:lvl8pPr marL="3429000" indent="-228600" eaLnBrk="0" fontAlgn="base" hangingPunct="0">
              <a:spcBef>
                <a:spcPct val="0"/>
              </a:spcBef>
              <a:spcAft>
                <a:spcPct val="0"/>
              </a:spcAft>
              <a:defRPr sz="3200">
                <a:solidFill>
                  <a:schemeClr val="bg1"/>
                </a:solidFill>
                <a:latin typeface="Times New Roman" pitchFamily="18" charset="0"/>
              </a:defRPr>
            </a:lvl8pPr>
            <a:lvl9pPr marL="3886200" indent="-228600" eaLnBrk="0" fontAlgn="base" hangingPunct="0">
              <a:spcBef>
                <a:spcPct val="0"/>
              </a:spcBef>
              <a:spcAft>
                <a:spcPct val="0"/>
              </a:spcAft>
              <a:defRPr sz="3200">
                <a:solidFill>
                  <a:schemeClr val="bg1"/>
                </a:solidFill>
                <a:latin typeface="Times New Roman" pitchFamily="18" charset="0"/>
              </a:defRPr>
            </a:lvl9pPr>
          </a:lstStyle>
          <a:p>
            <a:r>
              <a:rPr lang="en-US" altLang="id-ID" sz="1600" dirty="0" err="1" smtClean="0">
                <a:solidFill>
                  <a:schemeClr val="tx1"/>
                </a:solidFill>
                <a:latin typeface="Arial" pitchFamily="34" charset="0"/>
              </a:rPr>
              <a:t>Fichtenbaum</a:t>
            </a:r>
            <a:r>
              <a:rPr lang="en-US" altLang="id-ID" sz="1600" dirty="0" smtClean="0">
                <a:solidFill>
                  <a:schemeClr val="tx1"/>
                </a:solidFill>
                <a:latin typeface="Arial" pitchFamily="34" charset="0"/>
              </a:rPr>
              <a:t> </a:t>
            </a:r>
            <a:r>
              <a:rPr lang="en-US" altLang="id-ID" sz="1600" dirty="0">
                <a:solidFill>
                  <a:schemeClr val="tx1"/>
                </a:solidFill>
                <a:latin typeface="Arial" pitchFamily="34" charset="0"/>
              </a:rPr>
              <a:t>CJ.  </a:t>
            </a:r>
            <a:r>
              <a:rPr lang="en-US" altLang="id-ID" sz="1600" dirty="0" err="1">
                <a:solidFill>
                  <a:schemeClr val="tx1"/>
                </a:solidFill>
                <a:latin typeface="Arial" pitchFamily="34" charset="0"/>
              </a:rPr>
              <a:t>Clin</a:t>
            </a:r>
            <a:r>
              <a:rPr lang="en-US" altLang="id-ID" sz="1600" dirty="0">
                <a:solidFill>
                  <a:schemeClr val="tx1"/>
                </a:solidFill>
                <a:latin typeface="Arial" pitchFamily="34" charset="0"/>
              </a:rPr>
              <a:t> </a:t>
            </a:r>
            <a:r>
              <a:rPr lang="en-US" altLang="id-ID" sz="1600" dirty="0" err="1">
                <a:solidFill>
                  <a:schemeClr val="tx1"/>
                </a:solidFill>
                <a:latin typeface="Arial" pitchFamily="34" charset="0"/>
              </a:rPr>
              <a:t>Pharmacokinet</a:t>
            </a:r>
            <a:r>
              <a:rPr lang="en-US" altLang="id-ID" sz="1600" dirty="0">
                <a:solidFill>
                  <a:schemeClr val="tx1"/>
                </a:solidFill>
                <a:latin typeface="Arial" pitchFamily="34" charset="0"/>
              </a:rPr>
              <a:t> 2002:41(14):1195-1211.  </a:t>
            </a:r>
          </a:p>
        </p:txBody>
      </p:sp>
    </p:spTree>
    <p:extLst>
      <p:ext uri="{BB962C8B-B14F-4D97-AF65-F5344CB8AC3E}">
        <p14:creationId xmlns:p14="http://schemas.microsoft.com/office/powerpoint/2010/main" val="1776619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25004" y="8358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400" b="1" dirty="0" err="1">
                <a:solidFill>
                  <a:srgbClr val="7030A0"/>
                </a:solidFill>
                <a:latin typeface="Arial" charset="0"/>
                <a:cs typeface="Arial" charset="0"/>
              </a:rPr>
              <a:t>Interaksi</a:t>
            </a:r>
            <a:r>
              <a:rPr lang="en-US" altLang="id-ID" sz="4400" b="1" dirty="0">
                <a:solidFill>
                  <a:srgbClr val="7030A0"/>
                </a:solidFill>
                <a:latin typeface="Arial" charset="0"/>
                <a:cs typeface="Arial" charset="0"/>
              </a:rPr>
              <a:t> </a:t>
            </a:r>
            <a:r>
              <a:rPr lang="en-US" altLang="id-ID" sz="4400" b="1" dirty="0" err="1">
                <a:solidFill>
                  <a:srgbClr val="7030A0"/>
                </a:solidFill>
                <a:latin typeface="Arial" charset="0"/>
                <a:cs typeface="Arial" charset="0"/>
              </a:rPr>
              <a:t>Obat</a:t>
            </a:r>
            <a:r>
              <a:rPr lang="en-US" altLang="id-ID" sz="4400" b="1" dirty="0">
                <a:solidFill>
                  <a:srgbClr val="7030A0"/>
                </a:solidFill>
                <a:latin typeface="Arial" charset="0"/>
                <a:cs typeface="Arial" charset="0"/>
              </a:rPr>
              <a:t> NRTI</a:t>
            </a:r>
          </a:p>
        </p:txBody>
      </p:sp>
      <p:sp>
        <p:nvSpPr>
          <p:cNvPr id="5" name="Rectangle 3"/>
          <p:cNvSpPr>
            <a:spLocks noChangeArrowheads="1"/>
          </p:cNvSpPr>
          <p:nvPr/>
        </p:nvSpPr>
        <p:spPr bwMode="auto">
          <a:xfrm>
            <a:off x="720204" y="1688687"/>
            <a:ext cx="8382000" cy="497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pPr>
            <a:r>
              <a:rPr lang="en-US" altLang="id-ID" sz="2800" dirty="0" err="1">
                <a:latin typeface="Arial" charset="0"/>
                <a:cs typeface="Arial" charset="0"/>
              </a:rPr>
              <a:t>Zidovudine</a:t>
            </a:r>
            <a:r>
              <a:rPr lang="en-US" altLang="id-ID" sz="2800" dirty="0">
                <a:latin typeface="Arial" charset="0"/>
                <a:cs typeface="Arial" charset="0"/>
              </a:rPr>
              <a:t>:</a:t>
            </a:r>
          </a:p>
          <a:p>
            <a:pPr lvl="1" eaLnBrk="1" hangingPunct="1">
              <a:lnSpc>
                <a:spcPct val="90000"/>
              </a:lnSpc>
            </a:pPr>
            <a:r>
              <a:rPr lang="en-US" altLang="id-ID" sz="2400" dirty="0" err="1">
                <a:latin typeface="Arial" charset="0"/>
                <a:cs typeface="Arial" charset="0"/>
              </a:rPr>
              <a:t>Obat</a:t>
            </a:r>
            <a:r>
              <a:rPr lang="en-US" altLang="id-ID" sz="2400" dirty="0">
                <a:latin typeface="Arial" charset="0"/>
                <a:cs typeface="Arial" charset="0"/>
              </a:rPr>
              <a:t> </a:t>
            </a:r>
            <a:r>
              <a:rPr lang="en-US" altLang="id-ID" sz="2400" dirty="0" err="1">
                <a:latin typeface="Arial" charset="0"/>
                <a:cs typeface="Arial" charset="0"/>
              </a:rPr>
              <a:t>yg</a:t>
            </a:r>
            <a:r>
              <a:rPr lang="en-US" altLang="id-ID" sz="2400" dirty="0">
                <a:latin typeface="Arial" charset="0"/>
                <a:cs typeface="Arial" charset="0"/>
              </a:rPr>
              <a:t> </a:t>
            </a:r>
            <a:r>
              <a:rPr lang="en-US" altLang="id-ID" sz="2400" dirty="0" err="1">
                <a:latin typeface="Arial" charset="0"/>
                <a:cs typeface="Arial" charset="0"/>
              </a:rPr>
              <a:t>menyebabkan</a:t>
            </a:r>
            <a:r>
              <a:rPr lang="en-US" altLang="id-ID" sz="2400" dirty="0">
                <a:latin typeface="Arial" charset="0"/>
                <a:cs typeface="Arial" charset="0"/>
              </a:rPr>
              <a:t> </a:t>
            </a:r>
            <a:r>
              <a:rPr lang="en-US" altLang="id-ID" sz="2400" dirty="0" err="1">
                <a:latin typeface="Arial" charset="0"/>
                <a:cs typeface="Arial" charset="0"/>
              </a:rPr>
              <a:t>efek</a:t>
            </a:r>
            <a:r>
              <a:rPr lang="en-US" altLang="id-ID" sz="2400" dirty="0">
                <a:latin typeface="Arial" charset="0"/>
                <a:cs typeface="Arial" charset="0"/>
              </a:rPr>
              <a:t> </a:t>
            </a:r>
            <a:r>
              <a:rPr lang="en-US" altLang="id-ID" sz="2400" dirty="0" err="1">
                <a:latin typeface="Arial" charset="0"/>
                <a:cs typeface="Arial" charset="0"/>
              </a:rPr>
              <a:t>additif</a:t>
            </a:r>
            <a:r>
              <a:rPr lang="en-US" altLang="id-ID" sz="2400" dirty="0">
                <a:latin typeface="Arial" charset="0"/>
                <a:cs typeface="Arial" charset="0"/>
              </a:rPr>
              <a:t> </a:t>
            </a:r>
            <a:r>
              <a:rPr lang="en-US" altLang="id-ID" sz="2400" dirty="0" err="1">
                <a:latin typeface="Arial" charset="0"/>
                <a:cs typeface="Arial" charset="0"/>
              </a:rPr>
              <a:t>menekan</a:t>
            </a:r>
            <a:r>
              <a:rPr lang="en-US" altLang="id-ID" sz="2400" dirty="0">
                <a:latin typeface="Arial" charset="0"/>
                <a:cs typeface="Arial" charset="0"/>
              </a:rPr>
              <a:t> </a:t>
            </a:r>
            <a:r>
              <a:rPr lang="en-US" altLang="id-ID" sz="2400" dirty="0" err="1">
                <a:latin typeface="Arial" charset="0"/>
                <a:cs typeface="Arial" charset="0"/>
              </a:rPr>
              <a:t>sumsum</a:t>
            </a:r>
            <a:r>
              <a:rPr lang="en-US" altLang="id-ID" sz="2400" dirty="0">
                <a:latin typeface="Arial" charset="0"/>
                <a:cs typeface="Arial" charset="0"/>
              </a:rPr>
              <a:t> </a:t>
            </a:r>
            <a:r>
              <a:rPr lang="en-US" altLang="id-ID" sz="2400" dirty="0" err="1">
                <a:latin typeface="Arial" charset="0"/>
                <a:cs typeface="Arial" charset="0"/>
              </a:rPr>
              <a:t>tulang</a:t>
            </a:r>
            <a:r>
              <a:rPr lang="en-US" altLang="id-ID" sz="2400" dirty="0">
                <a:latin typeface="Arial" charset="0"/>
                <a:cs typeface="Arial" charset="0"/>
              </a:rPr>
              <a:t> (</a:t>
            </a:r>
            <a:r>
              <a:rPr lang="en-US" altLang="id-ID" sz="2400" dirty="0" err="1">
                <a:latin typeface="Arial" charset="0"/>
                <a:cs typeface="Arial" charset="0"/>
              </a:rPr>
              <a:t>mis</a:t>
            </a:r>
            <a:r>
              <a:rPr lang="en-US" altLang="id-ID" sz="2400" dirty="0">
                <a:latin typeface="Arial" charset="0"/>
                <a:cs typeface="Arial" charset="0"/>
              </a:rPr>
              <a:t>. ganciclovir, </a:t>
            </a:r>
            <a:r>
              <a:rPr lang="en-US" altLang="id-ID" sz="2400" dirty="0" err="1">
                <a:latin typeface="Arial" charset="0"/>
                <a:cs typeface="Arial" charset="0"/>
              </a:rPr>
              <a:t>flucytosine</a:t>
            </a:r>
            <a:r>
              <a:rPr lang="en-US" altLang="id-ID" sz="2400" dirty="0">
                <a:latin typeface="Arial" charset="0"/>
                <a:cs typeface="Arial" charset="0"/>
              </a:rPr>
              <a:t>, </a:t>
            </a:r>
            <a:r>
              <a:rPr lang="en-US" altLang="id-ID" sz="2400" dirty="0" err="1">
                <a:latin typeface="Arial" charset="0"/>
                <a:cs typeface="Arial" charset="0"/>
              </a:rPr>
              <a:t>pentamidine</a:t>
            </a:r>
            <a:r>
              <a:rPr lang="en-US" altLang="id-ID" sz="2400" dirty="0">
                <a:latin typeface="Arial" charset="0"/>
                <a:cs typeface="Arial" charset="0"/>
              </a:rPr>
              <a:t>, ribavirin)</a:t>
            </a:r>
          </a:p>
          <a:p>
            <a:pPr lvl="1" eaLnBrk="1" hangingPunct="1">
              <a:lnSpc>
                <a:spcPct val="90000"/>
              </a:lnSpc>
            </a:pPr>
            <a:r>
              <a:rPr lang="en-US" altLang="id-ID" sz="2400" dirty="0" err="1">
                <a:latin typeface="Arial" charset="0"/>
                <a:cs typeface="Arial" charset="0"/>
              </a:rPr>
              <a:t>Antagonisme</a:t>
            </a:r>
            <a:r>
              <a:rPr lang="en-US" altLang="id-ID" sz="2400" dirty="0">
                <a:latin typeface="Arial" charset="0"/>
                <a:cs typeface="Arial" charset="0"/>
              </a:rPr>
              <a:t> </a:t>
            </a:r>
            <a:r>
              <a:rPr lang="en-US" altLang="id-ID" sz="2400" dirty="0" err="1">
                <a:latin typeface="Arial" charset="0"/>
                <a:cs typeface="Arial" charset="0"/>
              </a:rPr>
              <a:t>dengan</a:t>
            </a:r>
            <a:r>
              <a:rPr lang="en-US" altLang="id-ID" sz="2400" dirty="0">
                <a:latin typeface="Arial" charset="0"/>
                <a:cs typeface="Arial" charset="0"/>
              </a:rPr>
              <a:t> </a:t>
            </a:r>
            <a:r>
              <a:rPr lang="en-US" altLang="id-ID" sz="2400" dirty="0" err="1">
                <a:latin typeface="Arial" charset="0"/>
                <a:cs typeface="Arial" charset="0"/>
              </a:rPr>
              <a:t>stavudine</a:t>
            </a:r>
            <a:r>
              <a:rPr lang="en-US" altLang="id-ID" sz="2400" dirty="0">
                <a:latin typeface="Arial" charset="0"/>
                <a:cs typeface="Arial" charset="0"/>
              </a:rPr>
              <a:t> (</a:t>
            </a:r>
            <a:r>
              <a:rPr lang="en-US" altLang="id-ID" sz="2400" dirty="0" err="1">
                <a:latin typeface="Arial" charset="0"/>
                <a:cs typeface="Arial" charset="0"/>
              </a:rPr>
              <a:t>kompetisi</a:t>
            </a:r>
            <a:r>
              <a:rPr lang="en-US" altLang="id-ID" sz="2400" dirty="0">
                <a:latin typeface="Arial" charset="0"/>
                <a:cs typeface="Arial" charset="0"/>
              </a:rPr>
              <a:t> </a:t>
            </a:r>
            <a:r>
              <a:rPr lang="en-US" altLang="id-ID" sz="2400" dirty="0" err="1">
                <a:latin typeface="Arial" charset="0"/>
                <a:cs typeface="Arial" charset="0"/>
              </a:rPr>
              <a:t>untuk</a:t>
            </a:r>
            <a:r>
              <a:rPr lang="en-US" altLang="id-ID" sz="2400" dirty="0">
                <a:latin typeface="Arial" charset="0"/>
                <a:cs typeface="Arial" charset="0"/>
              </a:rPr>
              <a:t> </a:t>
            </a:r>
            <a:r>
              <a:rPr lang="en-US" altLang="id-ID" sz="2400" dirty="0" err="1">
                <a:latin typeface="Arial" charset="0"/>
                <a:cs typeface="Arial" charset="0"/>
              </a:rPr>
              <a:t>aktifasi</a:t>
            </a:r>
            <a:r>
              <a:rPr lang="en-US" altLang="id-ID" sz="2400" dirty="0">
                <a:latin typeface="Arial" charset="0"/>
                <a:cs typeface="Arial" charset="0"/>
              </a:rPr>
              <a:t> </a:t>
            </a:r>
            <a:r>
              <a:rPr lang="en-US" altLang="id-ID" sz="2400" dirty="0" err="1">
                <a:latin typeface="Arial" charset="0"/>
                <a:cs typeface="Arial" charset="0"/>
              </a:rPr>
              <a:t>intraseluler</a:t>
            </a:r>
            <a:r>
              <a:rPr lang="en-US" altLang="id-ID" sz="2400" dirty="0">
                <a:latin typeface="Arial" charset="0"/>
                <a:cs typeface="Arial" charset="0"/>
              </a:rPr>
              <a:t>)</a:t>
            </a:r>
          </a:p>
          <a:p>
            <a:pPr eaLnBrk="1" hangingPunct="1">
              <a:lnSpc>
                <a:spcPct val="90000"/>
              </a:lnSpc>
            </a:pPr>
            <a:r>
              <a:rPr lang="en-US" altLang="id-ID" sz="2800" dirty="0" err="1">
                <a:latin typeface="Arial" charset="0"/>
                <a:cs typeface="Arial" charset="0"/>
              </a:rPr>
              <a:t>Didanosine</a:t>
            </a:r>
            <a:r>
              <a:rPr lang="en-US" altLang="id-ID" sz="2800" dirty="0">
                <a:latin typeface="Arial" charset="0"/>
                <a:cs typeface="Arial" charset="0"/>
              </a:rPr>
              <a:t> (</a:t>
            </a:r>
            <a:r>
              <a:rPr lang="en-US" altLang="id-ID" sz="2800" dirty="0" err="1">
                <a:latin typeface="Arial" charset="0"/>
                <a:cs typeface="Arial" charset="0"/>
              </a:rPr>
              <a:t>ddI</a:t>
            </a:r>
            <a:r>
              <a:rPr lang="en-US" altLang="id-ID" sz="2800" dirty="0">
                <a:latin typeface="Arial" charset="0"/>
                <a:cs typeface="Arial" charset="0"/>
              </a:rPr>
              <a:t>):</a:t>
            </a:r>
          </a:p>
          <a:p>
            <a:pPr lvl="1" eaLnBrk="1" hangingPunct="1">
              <a:lnSpc>
                <a:spcPct val="90000"/>
              </a:lnSpc>
            </a:pPr>
            <a:r>
              <a:rPr lang="en-US" altLang="id-ID" sz="2400" dirty="0" err="1">
                <a:latin typeface="Arial" charset="0"/>
                <a:cs typeface="Arial" charset="0"/>
              </a:rPr>
              <a:t>Menghambat</a:t>
            </a:r>
            <a:r>
              <a:rPr lang="en-US" altLang="id-ID" sz="2400" dirty="0">
                <a:latin typeface="Arial" charset="0"/>
                <a:cs typeface="Arial" charset="0"/>
              </a:rPr>
              <a:t> </a:t>
            </a:r>
            <a:r>
              <a:rPr lang="en-US" altLang="id-ID" sz="2400" dirty="0" err="1">
                <a:latin typeface="Arial" charset="0"/>
                <a:cs typeface="Arial" charset="0"/>
              </a:rPr>
              <a:t>absorpsi</a:t>
            </a:r>
            <a:r>
              <a:rPr lang="en-US" altLang="id-ID" sz="2400" dirty="0">
                <a:latin typeface="Arial" charset="0"/>
                <a:cs typeface="Arial" charset="0"/>
              </a:rPr>
              <a:t> macam2 </a:t>
            </a:r>
            <a:r>
              <a:rPr lang="en-US" altLang="id-ID" sz="2400" dirty="0" err="1">
                <a:latin typeface="Arial" charset="0"/>
                <a:cs typeface="Arial" charset="0"/>
              </a:rPr>
              <a:t>obat</a:t>
            </a:r>
            <a:r>
              <a:rPr lang="en-US" altLang="id-ID" sz="2400" dirty="0">
                <a:latin typeface="Arial" charset="0"/>
                <a:cs typeface="Arial" charset="0"/>
              </a:rPr>
              <a:t> </a:t>
            </a:r>
            <a:r>
              <a:rPr lang="en-US" altLang="id-ID" sz="2400" dirty="0" err="1">
                <a:latin typeface="Arial" charset="0"/>
                <a:cs typeface="Arial" charset="0"/>
              </a:rPr>
              <a:t>akibat</a:t>
            </a:r>
            <a:r>
              <a:rPr lang="en-US" altLang="id-ID" sz="2400" dirty="0">
                <a:latin typeface="Arial" charset="0"/>
                <a:cs typeface="Arial" charset="0"/>
              </a:rPr>
              <a:t> buffer </a:t>
            </a:r>
            <a:r>
              <a:rPr lang="en-US" altLang="id-ID" sz="2400" dirty="0" err="1">
                <a:latin typeface="Arial" charset="0"/>
                <a:cs typeface="Arial" charset="0"/>
              </a:rPr>
              <a:t>ddI</a:t>
            </a:r>
            <a:r>
              <a:rPr lang="en-US" altLang="id-ID" sz="2400" dirty="0">
                <a:latin typeface="Arial" charset="0"/>
                <a:cs typeface="Arial" charset="0"/>
              </a:rPr>
              <a:t> </a:t>
            </a:r>
            <a:r>
              <a:rPr lang="en-US" altLang="id-ID" sz="2400" dirty="0" err="1">
                <a:latin typeface="Arial" charset="0"/>
                <a:cs typeface="Arial" charset="0"/>
              </a:rPr>
              <a:t>dalam</a:t>
            </a:r>
            <a:r>
              <a:rPr lang="en-US" altLang="id-ID" sz="2400" dirty="0">
                <a:latin typeface="Arial" charset="0"/>
                <a:cs typeface="Arial" charset="0"/>
              </a:rPr>
              <a:t> </a:t>
            </a:r>
            <a:r>
              <a:rPr lang="en-US" altLang="id-ID" sz="2400" dirty="0" err="1">
                <a:latin typeface="Arial" charset="0"/>
                <a:cs typeface="Arial" charset="0"/>
              </a:rPr>
              <a:t>Videx</a:t>
            </a:r>
            <a:r>
              <a:rPr lang="en-US" altLang="id-ID" sz="2400" baseline="30000" dirty="0">
                <a:latin typeface="Arial" charset="0"/>
                <a:cs typeface="Arial" charset="0"/>
              </a:rPr>
              <a:t>®</a:t>
            </a:r>
            <a:r>
              <a:rPr lang="en-US" altLang="id-ID" sz="2400" dirty="0">
                <a:latin typeface="Arial" charset="0"/>
                <a:cs typeface="Arial" charset="0"/>
              </a:rPr>
              <a:t> (FQs, </a:t>
            </a:r>
            <a:r>
              <a:rPr lang="en-US" altLang="id-ID" sz="2400" dirty="0" err="1">
                <a:latin typeface="Arial" charset="0"/>
                <a:cs typeface="Arial" charset="0"/>
              </a:rPr>
              <a:t>tetracyclines</a:t>
            </a:r>
            <a:r>
              <a:rPr lang="en-US" altLang="id-ID" sz="2400" dirty="0">
                <a:latin typeface="Arial" charset="0"/>
                <a:cs typeface="Arial" charset="0"/>
              </a:rPr>
              <a:t>, </a:t>
            </a:r>
            <a:r>
              <a:rPr lang="en-US" altLang="id-ID" sz="2400" dirty="0" err="1">
                <a:latin typeface="Arial" charset="0"/>
                <a:cs typeface="Arial" charset="0"/>
              </a:rPr>
              <a:t>dapsone</a:t>
            </a:r>
            <a:r>
              <a:rPr lang="en-US" altLang="id-ID" sz="2400" dirty="0">
                <a:latin typeface="Arial" charset="0"/>
                <a:cs typeface="Arial" charset="0"/>
              </a:rPr>
              <a:t>, ketoconazole, </a:t>
            </a:r>
            <a:r>
              <a:rPr lang="en-US" altLang="id-ID" sz="2400" dirty="0" err="1">
                <a:latin typeface="Arial" charset="0"/>
                <a:cs typeface="Arial" charset="0"/>
              </a:rPr>
              <a:t>indinavir</a:t>
            </a:r>
            <a:r>
              <a:rPr lang="en-US" altLang="id-ID" sz="2400" dirty="0">
                <a:latin typeface="Arial" charset="0"/>
                <a:cs typeface="Arial" charset="0"/>
              </a:rPr>
              <a:t>, </a:t>
            </a:r>
            <a:r>
              <a:rPr lang="en-US" altLang="id-ID" sz="2400" dirty="0" err="1">
                <a:latin typeface="Arial" charset="0"/>
                <a:cs typeface="Arial" charset="0"/>
              </a:rPr>
              <a:t>delavirdine</a:t>
            </a:r>
            <a:r>
              <a:rPr lang="en-US" altLang="id-ID" sz="2400" dirty="0">
                <a:latin typeface="Arial" charset="0"/>
                <a:cs typeface="Arial" charset="0"/>
              </a:rPr>
              <a:t>)</a:t>
            </a:r>
          </a:p>
          <a:p>
            <a:pPr lvl="1" eaLnBrk="1" hangingPunct="1">
              <a:lnSpc>
                <a:spcPct val="90000"/>
              </a:lnSpc>
            </a:pPr>
            <a:r>
              <a:rPr lang="en-US" altLang="id-ID" sz="2400" dirty="0">
                <a:latin typeface="Arial" charset="0"/>
                <a:cs typeface="Arial" charset="0"/>
              </a:rPr>
              <a:t>Ribavirin </a:t>
            </a:r>
            <a:r>
              <a:rPr lang="en-US" altLang="id-ID" sz="2400" dirty="0" err="1">
                <a:latin typeface="Arial" charset="0"/>
                <a:cs typeface="Arial" charset="0"/>
              </a:rPr>
              <a:t>secara</a:t>
            </a:r>
            <a:r>
              <a:rPr lang="en-US" altLang="id-ID" sz="2400" dirty="0">
                <a:latin typeface="Arial" charset="0"/>
                <a:cs typeface="Arial" charset="0"/>
              </a:rPr>
              <a:t> </a:t>
            </a:r>
            <a:r>
              <a:rPr lang="en-US" altLang="id-ID" sz="2400" dirty="0" err="1">
                <a:latin typeface="Arial" charset="0"/>
                <a:cs typeface="Arial" charset="0"/>
              </a:rPr>
              <a:t>bermakna</a:t>
            </a:r>
            <a:r>
              <a:rPr lang="en-US" altLang="id-ID" sz="2400" dirty="0">
                <a:latin typeface="Arial" charset="0"/>
                <a:cs typeface="Arial" charset="0"/>
              </a:rPr>
              <a:t> </a:t>
            </a:r>
            <a:r>
              <a:rPr lang="en-US" altLang="id-ID" sz="2400" dirty="0">
                <a:latin typeface="Arial" charset="0"/>
                <a:cs typeface="Arial" charset="0"/>
                <a:sym typeface="Symbol" pitchFamily="18" charset="2"/>
              </a:rPr>
              <a:t> </a:t>
            </a:r>
            <a:r>
              <a:rPr lang="en-US" altLang="id-ID" sz="2400" dirty="0" err="1">
                <a:latin typeface="Arial" charset="0"/>
                <a:cs typeface="Arial" charset="0"/>
                <a:sym typeface="Symbol" pitchFamily="18" charset="2"/>
              </a:rPr>
              <a:t>kadar</a:t>
            </a:r>
            <a:r>
              <a:rPr lang="en-US" altLang="id-ID" sz="2400" dirty="0">
                <a:latin typeface="Arial" charset="0"/>
                <a:cs typeface="Arial" charset="0"/>
                <a:sym typeface="Symbol" pitchFamily="18" charset="2"/>
              </a:rPr>
              <a:t> </a:t>
            </a:r>
            <a:r>
              <a:rPr lang="en-US" altLang="id-ID" sz="2400" dirty="0" err="1">
                <a:latin typeface="Arial" charset="0"/>
                <a:cs typeface="Arial" charset="0"/>
                <a:sym typeface="Symbol" pitchFamily="18" charset="2"/>
              </a:rPr>
              <a:t>ddI</a:t>
            </a:r>
            <a:r>
              <a:rPr lang="en-US" altLang="id-ID" sz="2400" dirty="0">
                <a:latin typeface="Arial" charset="0"/>
                <a:cs typeface="Arial" charset="0"/>
                <a:sym typeface="Symbol" pitchFamily="18" charset="2"/>
              </a:rPr>
              <a:t> – </a:t>
            </a:r>
            <a:r>
              <a:rPr lang="en-US" altLang="id-ID" sz="2400" dirty="0" err="1">
                <a:latin typeface="Arial" charset="0"/>
                <a:cs typeface="Arial" charset="0"/>
                <a:sym typeface="Symbol" pitchFamily="18" charset="2"/>
              </a:rPr>
              <a:t>jangan</a:t>
            </a:r>
            <a:r>
              <a:rPr lang="en-US" altLang="id-ID" sz="2400" dirty="0">
                <a:latin typeface="Arial" charset="0"/>
                <a:cs typeface="Arial" charset="0"/>
                <a:sym typeface="Symbol" pitchFamily="18" charset="2"/>
              </a:rPr>
              <a:t> </a:t>
            </a:r>
            <a:r>
              <a:rPr lang="en-US" altLang="id-ID" sz="2400" dirty="0" err="1">
                <a:latin typeface="Arial" charset="0"/>
                <a:cs typeface="Arial" charset="0"/>
                <a:sym typeface="Symbol" pitchFamily="18" charset="2"/>
              </a:rPr>
              <a:t>gunakan</a:t>
            </a:r>
            <a:r>
              <a:rPr lang="en-US" altLang="id-ID" sz="2400" dirty="0">
                <a:latin typeface="Arial" charset="0"/>
                <a:cs typeface="Arial" charset="0"/>
                <a:sym typeface="Symbol" pitchFamily="18" charset="2"/>
              </a:rPr>
              <a:t> </a:t>
            </a:r>
            <a:r>
              <a:rPr lang="en-US" altLang="id-ID" sz="2400" dirty="0" err="1">
                <a:latin typeface="Arial" charset="0"/>
                <a:cs typeface="Arial" charset="0"/>
                <a:sym typeface="Symbol" pitchFamily="18" charset="2"/>
              </a:rPr>
              <a:t>bersamaan</a:t>
            </a:r>
            <a:endParaRPr lang="en-US" altLang="id-ID" sz="2400" dirty="0">
              <a:latin typeface="Arial" charset="0"/>
              <a:cs typeface="Arial" charset="0"/>
            </a:endParaRPr>
          </a:p>
        </p:txBody>
      </p:sp>
    </p:spTree>
    <p:extLst>
      <p:ext uri="{BB962C8B-B14F-4D97-AF65-F5344CB8AC3E}">
        <p14:creationId xmlns:p14="http://schemas.microsoft.com/office/powerpoint/2010/main" val="1448173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66012" y="36876"/>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000" b="1" dirty="0" err="1">
                <a:solidFill>
                  <a:srgbClr val="7030A0"/>
                </a:solidFill>
                <a:latin typeface="Arial" charset="0"/>
                <a:cs typeface="Arial" charset="0"/>
              </a:rPr>
              <a:t>Interaksi</a:t>
            </a:r>
            <a:r>
              <a:rPr lang="en-US" altLang="id-ID" sz="4000" b="1" dirty="0">
                <a:solidFill>
                  <a:srgbClr val="7030A0"/>
                </a:solidFill>
                <a:latin typeface="Arial" charset="0"/>
                <a:cs typeface="Arial" charset="0"/>
              </a:rPr>
              <a:t> </a:t>
            </a:r>
            <a:r>
              <a:rPr lang="en-US" altLang="id-ID" sz="4000" b="1" dirty="0" err="1">
                <a:solidFill>
                  <a:srgbClr val="7030A0"/>
                </a:solidFill>
                <a:latin typeface="Arial" charset="0"/>
                <a:cs typeface="Arial" charset="0"/>
              </a:rPr>
              <a:t>Obat</a:t>
            </a:r>
            <a:r>
              <a:rPr lang="en-US" altLang="id-ID" sz="4000" b="1" dirty="0">
                <a:solidFill>
                  <a:srgbClr val="7030A0"/>
                </a:solidFill>
                <a:latin typeface="Arial" charset="0"/>
                <a:cs typeface="Arial" charset="0"/>
              </a:rPr>
              <a:t> NRTI</a:t>
            </a:r>
          </a:p>
        </p:txBody>
      </p:sp>
      <p:sp>
        <p:nvSpPr>
          <p:cNvPr id="5" name="Rectangle 3"/>
          <p:cNvSpPr>
            <a:spLocks noChangeArrowheads="1"/>
          </p:cNvSpPr>
          <p:nvPr/>
        </p:nvSpPr>
        <p:spPr bwMode="auto">
          <a:xfrm>
            <a:off x="717744" y="1774728"/>
            <a:ext cx="8382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pPr>
            <a:r>
              <a:rPr lang="en-US" altLang="id-ID" dirty="0" err="1">
                <a:latin typeface="Arial" charset="0"/>
                <a:cs typeface="Arial" charset="0"/>
              </a:rPr>
              <a:t>Didanosine</a:t>
            </a:r>
            <a:r>
              <a:rPr lang="en-US" altLang="id-ID" dirty="0">
                <a:latin typeface="Arial" charset="0"/>
                <a:cs typeface="Arial" charset="0"/>
              </a:rPr>
              <a:t>, </a:t>
            </a:r>
            <a:r>
              <a:rPr lang="en-US" altLang="id-ID" dirty="0" err="1">
                <a:latin typeface="Arial" charset="0"/>
                <a:cs typeface="Arial" charset="0"/>
              </a:rPr>
              <a:t>Stavudine</a:t>
            </a:r>
            <a:r>
              <a:rPr lang="en-US" altLang="id-ID" dirty="0">
                <a:latin typeface="Arial" charset="0"/>
                <a:cs typeface="Arial" charset="0"/>
              </a:rPr>
              <a:t>, </a:t>
            </a:r>
            <a:r>
              <a:rPr lang="en-US" altLang="id-ID" dirty="0" err="1">
                <a:latin typeface="Arial" charset="0"/>
                <a:cs typeface="Arial" charset="0"/>
              </a:rPr>
              <a:t>Zalcitabine</a:t>
            </a:r>
            <a:endParaRPr lang="en-US" altLang="id-ID" dirty="0">
              <a:latin typeface="Arial" charset="0"/>
              <a:cs typeface="Arial" charset="0"/>
            </a:endParaRPr>
          </a:p>
          <a:p>
            <a:pPr lvl="1" eaLnBrk="1" hangingPunct="1">
              <a:lnSpc>
                <a:spcPct val="90000"/>
              </a:lnSpc>
            </a:pPr>
            <a:r>
              <a:rPr lang="en-US" altLang="id-ID" dirty="0" err="1">
                <a:latin typeface="Arial" charset="0"/>
                <a:cs typeface="Arial" charset="0"/>
              </a:rPr>
              <a:t>Obat</a:t>
            </a:r>
            <a:r>
              <a:rPr lang="en-US" altLang="id-ID" dirty="0">
                <a:latin typeface="Arial" charset="0"/>
                <a:cs typeface="Arial" charset="0"/>
              </a:rPr>
              <a:t> </a:t>
            </a:r>
            <a:r>
              <a:rPr lang="en-US" altLang="id-ID" dirty="0" err="1">
                <a:latin typeface="Arial" charset="0"/>
                <a:cs typeface="Arial" charset="0"/>
              </a:rPr>
              <a:t>yg</a:t>
            </a:r>
            <a:r>
              <a:rPr lang="en-US" altLang="id-ID" dirty="0">
                <a:latin typeface="Arial" charset="0"/>
                <a:cs typeface="Arial" charset="0"/>
              </a:rPr>
              <a:t> </a:t>
            </a:r>
            <a:r>
              <a:rPr lang="en-US" altLang="id-ID" dirty="0" err="1">
                <a:latin typeface="Arial" charset="0"/>
                <a:cs typeface="Arial" charset="0"/>
              </a:rPr>
              <a:t>menyebabkan</a:t>
            </a:r>
            <a:r>
              <a:rPr lang="en-US" altLang="id-ID" dirty="0">
                <a:latin typeface="Arial" charset="0"/>
                <a:cs typeface="Arial" charset="0"/>
              </a:rPr>
              <a:t> </a:t>
            </a:r>
            <a:r>
              <a:rPr lang="en-US" altLang="id-ID" dirty="0" err="1">
                <a:latin typeface="Arial" charset="0"/>
                <a:cs typeface="Arial" charset="0"/>
              </a:rPr>
              <a:t>efek</a:t>
            </a:r>
            <a:r>
              <a:rPr lang="en-US" altLang="id-ID" dirty="0">
                <a:latin typeface="Arial" charset="0"/>
                <a:cs typeface="Arial" charset="0"/>
              </a:rPr>
              <a:t> </a:t>
            </a:r>
            <a:r>
              <a:rPr lang="en-US" altLang="id-ID" dirty="0" err="1" smtClean="0">
                <a:latin typeface="Arial" charset="0"/>
                <a:cs typeface="Arial" charset="0"/>
              </a:rPr>
              <a:t>additi</a:t>
            </a:r>
            <a:r>
              <a:rPr lang="id-ID" altLang="id-ID" dirty="0" smtClean="0">
                <a:latin typeface="Arial" charset="0"/>
                <a:cs typeface="Arial" charset="0"/>
              </a:rPr>
              <a:t>f</a:t>
            </a:r>
            <a:r>
              <a:rPr lang="en-US" altLang="id-ID" dirty="0" smtClean="0">
                <a:latin typeface="Arial" charset="0"/>
                <a:cs typeface="Arial" charset="0"/>
              </a:rPr>
              <a:t> </a:t>
            </a:r>
            <a:r>
              <a:rPr lang="en-US" altLang="id-ID" dirty="0" err="1">
                <a:latin typeface="Arial" charset="0"/>
                <a:cs typeface="Arial" charset="0"/>
              </a:rPr>
              <a:t>neurotoksik</a:t>
            </a:r>
            <a:r>
              <a:rPr lang="en-US" altLang="id-ID" dirty="0">
                <a:latin typeface="Arial" charset="0"/>
                <a:cs typeface="Arial" charset="0"/>
              </a:rPr>
              <a:t> (vincristine, cisplatin, isoniazid)</a:t>
            </a:r>
          </a:p>
          <a:p>
            <a:pPr lvl="1" eaLnBrk="1" hangingPunct="1">
              <a:lnSpc>
                <a:spcPct val="90000"/>
              </a:lnSpc>
            </a:pPr>
            <a:r>
              <a:rPr lang="en-US" altLang="id-ID" dirty="0" err="1">
                <a:latin typeface="Arial" charset="0"/>
                <a:cs typeface="Arial" charset="0"/>
              </a:rPr>
              <a:t>Obat</a:t>
            </a:r>
            <a:r>
              <a:rPr lang="en-US" altLang="id-ID" dirty="0">
                <a:latin typeface="Arial" charset="0"/>
                <a:cs typeface="Arial" charset="0"/>
              </a:rPr>
              <a:t> </a:t>
            </a:r>
            <a:r>
              <a:rPr lang="en-US" altLang="id-ID" dirty="0" err="1">
                <a:latin typeface="Arial" charset="0"/>
                <a:cs typeface="Arial" charset="0"/>
              </a:rPr>
              <a:t>yg</a:t>
            </a:r>
            <a:r>
              <a:rPr lang="en-US" altLang="id-ID" dirty="0">
                <a:latin typeface="Arial" charset="0"/>
                <a:cs typeface="Arial" charset="0"/>
              </a:rPr>
              <a:t> </a:t>
            </a:r>
            <a:r>
              <a:rPr lang="en-US" altLang="id-ID" dirty="0" err="1">
                <a:latin typeface="Arial" charset="0"/>
                <a:cs typeface="Arial" charset="0"/>
              </a:rPr>
              <a:t>menyebabkan</a:t>
            </a:r>
            <a:r>
              <a:rPr lang="en-US" altLang="id-ID" dirty="0">
                <a:latin typeface="Arial" charset="0"/>
                <a:cs typeface="Arial" charset="0"/>
              </a:rPr>
              <a:t> </a:t>
            </a:r>
            <a:r>
              <a:rPr lang="en-US" altLang="id-ID" dirty="0" err="1" smtClean="0">
                <a:latin typeface="Arial" charset="0"/>
                <a:cs typeface="Arial" charset="0"/>
              </a:rPr>
              <a:t>additi</a:t>
            </a:r>
            <a:r>
              <a:rPr lang="id-ID" altLang="id-ID" dirty="0" smtClean="0">
                <a:latin typeface="Arial" charset="0"/>
                <a:cs typeface="Arial" charset="0"/>
              </a:rPr>
              <a:t>f</a:t>
            </a:r>
            <a:r>
              <a:rPr lang="en-US" altLang="id-ID" dirty="0" smtClean="0">
                <a:latin typeface="Arial" charset="0"/>
                <a:cs typeface="Arial" charset="0"/>
              </a:rPr>
              <a:t> </a:t>
            </a:r>
            <a:r>
              <a:rPr lang="en-US" altLang="id-ID" dirty="0" err="1">
                <a:latin typeface="Arial" charset="0"/>
                <a:cs typeface="Arial" charset="0"/>
              </a:rPr>
              <a:t>pankreatoksik</a:t>
            </a:r>
            <a:r>
              <a:rPr lang="en-US" altLang="id-ID" dirty="0">
                <a:latin typeface="Arial" charset="0"/>
                <a:cs typeface="Arial" charset="0"/>
              </a:rPr>
              <a:t> (</a:t>
            </a:r>
            <a:r>
              <a:rPr lang="en-US" altLang="id-ID" dirty="0" err="1">
                <a:latin typeface="Arial" charset="0"/>
                <a:cs typeface="Arial" charset="0"/>
              </a:rPr>
              <a:t>alkohol</a:t>
            </a:r>
            <a:r>
              <a:rPr lang="en-US" altLang="id-ID" dirty="0">
                <a:latin typeface="Arial" charset="0"/>
                <a:cs typeface="Arial" charset="0"/>
              </a:rPr>
              <a:t>, </a:t>
            </a:r>
            <a:r>
              <a:rPr lang="en-US" altLang="id-ID" dirty="0" err="1">
                <a:latin typeface="Arial" charset="0"/>
                <a:cs typeface="Arial" charset="0"/>
              </a:rPr>
              <a:t>pentamidine</a:t>
            </a:r>
            <a:r>
              <a:rPr lang="en-US" altLang="id-ID" dirty="0">
                <a:latin typeface="Arial" charset="0"/>
                <a:cs typeface="Arial" charset="0"/>
              </a:rPr>
              <a:t>, </a:t>
            </a:r>
            <a:r>
              <a:rPr lang="en-US" altLang="id-ID" dirty="0" err="1">
                <a:latin typeface="Arial" charset="0"/>
                <a:cs typeface="Arial" charset="0"/>
              </a:rPr>
              <a:t>valproic</a:t>
            </a:r>
            <a:r>
              <a:rPr lang="en-US" altLang="id-ID" dirty="0">
                <a:latin typeface="Arial" charset="0"/>
                <a:cs typeface="Arial" charset="0"/>
              </a:rPr>
              <a:t> acid)</a:t>
            </a:r>
          </a:p>
          <a:p>
            <a:pPr eaLnBrk="1" hangingPunct="1">
              <a:lnSpc>
                <a:spcPct val="90000"/>
              </a:lnSpc>
            </a:pPr>
            <a:r>
              <a:rPr lang="en-US" altLang="id-ID" dirty="0" err="1">
                <a:latin typeface="Arial" charset="0"/>
                <a:cs typeface="Arial" charset="0"/>
              </a:rPr>
              <a:t>Abacavir</a:t>
            </a:r>
            <a:endParaRPr lang="en-US" altLang="id-ID" dirty="0">
              <a:latin typeface="Arial" charset="0"/>
              <a:cs typeface="Arial" charset="0"/>
            </a:endParaRPr>
          </a:p>
          <a:p>
            <a:pPr lvl="1" eaLnBrk="1" hangingPunct="1">
              <a:lnSpc>
                <a:spcPct val="90000"/>
              </a:lnSpc>
            </a:pPr>
            <a:r>
              <a:rPr lang="en-US" altLang="id-ID" dirty="0" err="1">
                <a:latin typeface="Arial" charset="0"/>
                <a:cs typeface="Arial" charset="0"/>
              </a:rPr>
              <a:t>Dimetabolisme</a:t>
            </a:r>
            <a:r>
              <a:rPr lang="en-US" altLang="id-ID" dirty="0">
                <a:latin typeface="Arial" charset="0"/>
                <a:cs typeface="Arial" charset="0"/>
              </a:rPr>
              <a:t> </a:t>
            </a:r>
            <a:r>
              <a:rPr lang="en-US" altLang="id-ID" dirty="0" err="1">
                <a:latin typeface="Arial" charset="0"/>
                <a:cs typeface="Arial" charset="0"/>
              </a:rPr>
              <a:t>oleh</a:t>
            </a:r>
            <a:r>
              <a:rPr lang="en-US" altLang="id-ID" dirty="0">
                <a:latin typeface="Arial" charset="0"/>
                <a:cs typeface="Arial" charset="0"/>
              </a:rPr>
              <a:t> alcohol dehydrogenase (alcohol </a:t>
            </a:r>
            <a:r>
              <a:rPr lang="en-US" altLang="id-ID" dirty="0" err="1">
                <a:latin typeface="Arial" charset="0"/>
                <a:cs typeface="Arial" charset="0"/>
              </a:rPr>
              <a:t>dapat</a:t>
            </a:r>
            <a:r>
              <a:rPr lang="en-US" altLang="id-ID" dirty="0">
                <a:latin typeface="Arial" charset="0"/>
                <a:cs typeface="Arial" charset="0"/>
              </a:rPr>
              <a:t> </a:t>
            </a:r>
            <a:r>
              <a:rPr lang="en-US" altLang="id-ID" dirty="0" err="1">
                <a:latin typeface="Arial" charset="0"/>
                <a:cs typeface="Arial" charset="0"/>
              </a:rPr>
              <a:t>meningkatkan</a:t>
            </a:r>
            <a:r>
              <a:rPr lang="en-US" altLang="id-ID" dirty="0">
                <a:latin typeface="Arial" charset="0"/>
                <a:cs typeface="Arial" charset="0"/>
              </a:rPr>
              <a:t> </a:t>
            </a:r>
            <a:r>
              <a:rPr lang="en-US" altLang="id-ID" dirty="0" err="1">
                <a:latin typeface="Arial" charset="0"/>
                <a:cs typeface="Arial" charset="0"/>
              </a:rPr>
              <a:t>kadar</a:t>
            </a:r>
            <a:r>
              <a:rPr lang="en-US" altLang="id-ID" dirty="0">
                <a:latin typeface="Arial" charset="0"/>
                <a:cs typeface="Arial" charset="0"/>
              </a:rPr>
              <a:t> </a:t>
            </a:r>
            <a:r>
              <a:rPr lang="en-US" altLang="id-ID" dirty="0" err="1">
                <a:latin typeface="Arial" charset="0"/>
                <a:cs typeface="Arial" charset="0"/>
              </a:rPr>
              <a:t>dan</a:t>
            </a:r>
            <a:r>
              <a:rPr lang="en-US" altLang="id-ID" dirty="0">
                <a:latin typeface="Arial" charset="0"/>
                <a:cs typeface="Arial" charset="0"/>
              </a:rPr>
              <a:t> </a:t>
            </a:r>
            <a:r>
              <a:rPr lang="en-US" altLang="id-ID" dirty="0" err="1">
                <a:latin typeface="Arial" charset="0"/>
                <a:cs typeface="Arial" charset="0"/>
              </a:rPr>
              <a:t>toksisitas</a:t>
            </a:r>
            <a:r>
              <a:rPr lang="en-US" altLang="id-ID" dirty="0">
                <a:latin typeface="Arial" charset="0"/>
                <a:cs typeface="Arial" charset="0"/>
              </a:rPr>
              <a:t> </a:t>
            </a:r>
            <a:r>
              <a:rPr lang="en-US" altLang="id-ID" dirty="0" err="1">
                <a:latin typeface="Arial" charset="0"/>
                <a:cs typeface="Arial" charset="0"/>
              </a:rPr>
              <a:t>abacavir</a:t>
            </a:r>
            <a:r>
              <a:rPr lang="en-US" altLang="id-ID" dirty="0">
                <a:latin typeface="Arial" charset="0"/>
                <a:cs typeface="Arial" charset="0"/>
              </a:rPr>
              <a:t>)</a:t>
            </a:r>
          </a:p>
        </p:txBody>
      </p:sp>
    </p:spTree>
    <p:extLst>
      <p:ext uri="{BB962C8B-B14F-4D97-AF65-F5344CB8AC3E}">
        <p14:creationId xmlns:p14="http://schemas.microsoft.com/office/powerpoint/2010/main" val="2171608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10256" y="9586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400" b="1" dirty="0" err="1">
                <a:solidFill>
                  <a:srgbClr val="7030A0"/>
                </a:solidFill>
                <a:latin typeface="Arial" charset="0"/>
                <a:cs typeface="Arial" charset="0"/>
              </a:rPr>
              <a:t>Interaksi</a:t>
            </a:r>
            <a:r>
              <a:rPr lang="en-US" altLang="id-ID" sz="4400" b="1" dirty="0">
                <a:solidFill>
                  <a:srgbClr val="7030A0"/>
                </a:solidFill>
                <a:latin typeface="Arial" charset="0"/>
                <a:cs typeface="Arial" charset="0"/>
              </a:rPr>
              <a:t> </a:t>
            </a:r>
            <a:r>
              <a:rPr lang="en-US" altLang="id-ID" sz="4400" b="1" dirty="0" err="1">
                <a:solidFill>
                  <a:srgbClr val="7030A0"/>
                </a:solidFill>
                <a:latin typeface="Arial" charset="0"/>
                <a:cs typeface="Arial" charset="0"/>
              </a:rPr>
              <a:t>Obat</a:t>
            </a:r>
            <a:r>
              <a:rPr lang="en-US" altLang="id-ID" sz="4400" b="1" dirty="0">
                <a:solidFill>
                  <a:srgbClr val="7030A0"/>
                </a:solidFill>
                <a:latin typeface="Arial" charset="0"/>
                <a:cs typeface="Arial" charset="0"/>
              </a:rPr>
              <a:t> NNRTI</a:t>
            </a:r>
          </a:p>
        </p:txBody>
      </p:sp>
      <p:sp>
        <p:nvSpPr>
          <p:cNvPr id="5" name="Rectangle 3"/>
          <p:cNvSpPr>
            <a:spLocks noChangeArrowheads="1"/>
          </p:cNvSpPr>
          <p:nvPr/>
        </p:nvSpPr>
        <p:spPr bwMode="auto">
          <a:xfrm>
            <a:off x="730650" y="1818972"/>
            <a:ext cx="84201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r>
              <a:rPr lang="en-US" altLang="id-ID" sz="2800" dirty="0" err="1">
                <a:latin typeface="Arial" charset="0"/>
                <a:cs typeface="Arial" charset="0"/>
              </a:rPr>
              <a:t>Semua</a:t>
            </a:r>
            <a:r>
              <a:rPr lang="en-US" altLang="id-ID" sz="2800" dirty="0">
                <a:latin typeface="Arial" charset="0"/>
                <a:cs typeface="Arial" charset="0"/>
              </a:rPr>
              <a:t> NNRTI </a:t>
            </a:r>
            <a:r>
              <a:rPr lang="en-US" altLang="id-ID" sz="2800" dirty="0" err="1">
                <a:latin typeface="Arial" charset="0"/>
                <a:cs typeface="Arial" charset="0"/>
              </a:rPr>
              <a:t>dimetabolisme</a:t>
            </a:r>
            <a:r>
              <a:rPr lang="en-US" altLang="id-ID" sz="2800" dirty="0">
                <a:latin typeface="Arial" charset="0"/>
                <a:cs typeface="Arial" charset="0"/>
              </a:rPr>
              <a:t> </a:t>
            </a:r>
            <a:r>
              <a:rPr lang="en-US" altLang="id-ID" sz="2800" dirty="0" err="1">
                <a:latin typeface="Arial" charset="0"/>
                <a:cs typeface="Arial" charset="0"/>
              </a:rPr>
              <a:t>oleh</a:t>
            </a:r>
            <a:r>
              <a:rPr lang="en-US" altLang="id-ID" sz="2800" dirty="0">
                <a:latin typeface="Arial" charset="0"/>
                <a:cs typeface="Arial" charset="0"/>
              </a:rPr>
              <a:t> </a:t>
            </a:r>
            <a:r>
              <a:rPr lang="en-US" altLang="id-ID" sz="2800" dirty="0" err="1">
                <a:latin typeface="Arial" charset="0"/>
                <a:cs typeface="Arial" charset="0"/>
              </a:rPr>
              <a:t>enzim</a:t>
            </a:r>
            <a:r>
              <a:rPr lang="en-US" altLang="id-ID" sz="2800" dirty="0">
                <a:latin typeface="Arial" charset="0"/>
                <a:cs typeface="Arial" charset="0"/>
              </a:rPr>
              <a:t> CYP3A4</a:t>
            </a:r>
          </a:p>
          <a:p>
            <a:pPr eaLnBrk="1" hangingPunct="1"/>
            <a:r>
              <a:rPr lang="en-US" altLang="id-ID" sz="2800" dirty="0" err="1">
                <a:latin typeface="Arial" charset="0"/>
                <a:cs typeface="Arial" charset="0"/>
              </a:rPr>
              <a:t>Delavirdine</a:t>
            </a:r>
            <a:r>
              <a:rPr lang="en-US" altLang="id-ID" sz="2800" dirty="0">
                <a:latin typeface="Arial" charset="0"/>
                <a:cs typeface="Arial" charset="0"/>
              </a:rPr>
              <a:t> </a:t>
            </a:r>
            <a:r>
              <a:rPr lang="en-US" altLang="id-ID" sz="2800" dirty="0" err="1">
                <a:latin typeface="Arial" charset="0"/>
                <a:cs typeface="Arial" charset="0"/>
              </a:rPr>
              <a:t>dapat</a:t>
            </a:r>
            <a:r>
              <a:rPr lang="en-US" altLang="id-ID" sz="2800" dirty="0">
                <a:latin typeface="Arial" charset="0"/>
                <a:cs typeface="Arial" charset="0"/>
              </a:rPr>
              <a:t> </a:t>
            </a:r>
            <a:r>
              <a:rPr lang="en-US" altLang="id-ID" sz="2800" i="1" dirty="0" err="1">
                <a:latin typeface="Arial" charset="0"/>
                <a:cs typeface="Arial" charset="0"/>
              </a:rPr>
              <a:t>menghambat</a:t>
            </a:r>
            <a:r>
              <a:rPr lang="en-US" altLang="id-ID" sz="2800" i="1" dirty="0">
                <a:latin typeface="Arial" charset="0"/>
                <a:cs typeface="Arial" charset="0"/>
              </a:rPr>
              <a:t> </a:t>
            </a:r>
            <a:r>
              <a:rPr lang="en-US" altLang="id-ID" sz="2800" dirty="0" err="1">
                <a:latin typeface="Arial" charset="0"/>
                <a:cs typeface="Arial" charset="0"/>
              </a:rPr>
              <a:t>enzim</a:t>
            </a:r>
            <a:r>
              <a:rPr lang="en-US" altLang="id-ID" sz="2800" dirty="0">
                <a:latin typeface="Arial" charset="0"/>
                <a:cs typeface="Arial" charset="0"/>
              </a:rPr>
              <a:t> CYP3A4</a:t>
            </a:r>
          </a:p>
          <a:p>
            <a:pPr eaLnBrk="1" hangingPunct="1"/>
            <a:r>
              <a:rPr lang="en-US" altLang="id-ID" sz="2800" dirty="0" err="1">
                <a:latin typeface="Arial" charset="0"/>
                <a:cs typeface="Arial" charset="0"/>
              </a:rPr>
              <a:t>Nevirapine</a:t>
            </a:r>
            <a:r>
              <a:rPr lang="en-US" altLang="id-ID" sz="2800" dirty="0">
                <a:latin typeface="Arial" charset="0"/>
                <a:cs typeface="Arial" charset="0"/>
              </a:rPr>
              <a:t> </a:t>
            </a:r>
            <a:r>
              <a:rPr lang="en-US" altLang="id-ID" sz="2800" dirty="0" err="1">
                <a:latin typeface="Arial" charset="0"/>
                <a:cs typeface="Arial" charset="0"/>
              </a:rPr>
              <a:t>dapat</a:t>
            </a:r>
            <a:r>
              <a:rPr lang="en-US" altLang="id-ID" sz="2800" dirty="0">
                <a:latin typeface="Arial" charset="0"/>
                <a:cs typeface="Arial" charset="0"/>
              </a:rPr>
              <a:t> </a:t>
            </a:r>
            <a:r>
              <a:rPr lang="en-US" altLang="id-ID" sz="2800" i="1" dirty="0" err="1">
                <a:latin typeface="Arial" charset="0"/>
                <a:cs typeface="Arial" charset="0"/>
              </a:rPr>
              <a:t>menginduksi</a:t>
            </a:r>
            <a:r>
              <a:rPr lang="en-US" altLang="id-ID" sz="2800" i="1" dirty="0">
                <a:latin typeface="Arial" charset="0"/>
                <a:cs typeface="Arial" charset="0"/>
              </a:rPr>
              <a:t> </a:t>
            </a:r>
            <a:r>
              <a:rPr lang="en-US" altLang="id-ID" sz="2800" dirty="0" err="1">
                <a:latin typeface="Arial" charset="0"/>
                <a:cs typeface="Arial" charset="0"/>
              </a:rPr>
              <a:t>enzim</a:t>
            </a:r>
            <a:r>
              <a:rPr lang="en-US" altLang="id-ID" sz="2800" dirty="0">
                <a:latin typeface="Arial" charset="0"/>
                <a:cs typeface="Arial" charset="0"/>
              </a:rPr>
              <a:t> CYP3A4</a:t>
            </a:r>
          </a:p>
          <a:p>
            <a:pPr eaLnBrk="1" hangingPunct="1"/>
            <a:r>
              <a:rPr lang="en-US" altLang="id-ID" sz="2800" dirty="0" err="1">
                <a:latin typeface="Arial" charset="0"/>
                <a:cs typeface="Arial" charset="0"/>
              </a:rPr>
              <a:t>Efavirenz</a:t>
            </a:r>
            <a:r>
              <a:rPr lang="en-US" altLang="id-ID" sz="2800" dirty="0">
                <a:latin typeface="Arial" charset="0"/>
                <a:cs typeface="Arial" charset="0"/>
              </a:rPr>
              <a:t> </a:t>
            </a:r>
            <a:r>
              <a:rPr lang="en-US" altLang="id-ID" sz="2800" dirty="0" err="1">
                <a:latin typeface="Arial" charset="0"/>
                <a:cs typeface="Arial" charset="0"/>
              </a:rPr>
              <a:t>dapat</a:t>
            </a:r>
            <a:r>
              <a:rPr lang="en-US" altLang="id-ID" sz="2800" dirty="0">
                <a:latin typeface="Arial" charset="0"/>
                <a:cs typeface="Arial" charset="0"/>
              </a:rPr>
              <a:t> </a:t>
            </a:r>
            <a:r>
              <a:rPr lang="en-US" altLang="id-ID" sz="2800" i="1" dirty="0" err="1">
                <a:latin typeface="Arial" charset="0"/>
                <a:cs typeface="Arial" charset="0"/>
              </a:rPr>
              <a:t>menghambat</a:t>
            </a:r>
            <a:r>
              <a:rPr lang="en-US" altLang="id-ID" sz="2800" i="1" dirty="0">
                <a:latin typeface="Arial" charset="0"/>
                <a:cs typeface="Arial" charset="0"/>
              </a:rPr>
              <a:t> </a:t>
            </a:r>
            <a:r>
              <a:rPr lang="en-US" altLang="id-ID" sz="2800" dirty="0" err="1">
                <a:latin typeface="Arial" charset="0"/>
                <a:cs typeface="Arial" charset="0"/>
              </a:rPr>
              <a:t>atau</a:t>
            </a:r>
            <a:r>
              <a:rPr lang="en-US" altLang="id-ID" sz="2800" dirty="0">
                <a:latin typeface="Arial" charset="0"/>
                <a:cs typeface="Arial" charset="0"/>
              </a:rPr>
              <a:t> </a:t>
            </a:r>
            <a:r>
              <a:rPr lang="en-US" altLang="id-ID" sz="2800" i="1" dirty="0" err="1">
                <a:latin typeface="Arial" charset="0"/>
                <a:cs typeface="Arial" charset="0"/>
              </a:rPr>
              <a:t>menginduksi</a:t>
            </a:r>
            <a:r>
              <a:rPr lang="en-US" altLang="id-ID" sz="2800" i="1" dirty="0">
                <a:latin typeface="Arial" charset="0"/>
                <a:cs typeface="Arial" charset="0"/>
              </a:rPr>
              <a:t> </a:t>
            </a:r>
            <a:r>
              <a:rPr lang="en-US" altLang="id-ID" sz="2800" dirty="0" err="1">
                <a:latin typeface="Arial" charset="0"/>
                <a:cs typeface="Arial" charset="0"/>
              </a:rPr>
              <a:t>enzim</a:t>
            </a:r>
            <a:r>
              <a:rPr lang="en-US" altLang="id-ID" sz="2800" dirty="0">
                <a:latin typeface="Arial" charset="0"/>
                <a:cs typeface="Arial" charset="0"/>
              </a:rPr>
              <a:t> CYP3A4</a:t>
            </a:r>
          </a:p>
        </p:txBody>
      </p:sp>
    </p:spTree>
    <p:extLst>
      <p:ext uri="{BB962C8B-B14F-4D97-AF65-F5344CB8AC3E}">
        <p14:creationId xmlns:p14="http://schemas.microsoft.com/office/powerpoint/2010/main" val="4278644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36516" y="51624"/>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400" b="1" dirty="0" err="1">
                <a:solidFill>
                  <a:srgbClr val="7030A0"/>
                </a:solidFill>
                <a:latin typeface="Arial" charset="0"/>
                <a:cs typeface="Arial" charset="0"/>
              </a:rPr>
              <a:t>Interaksi</a:t>
            </a:r>
            <a:r>
              <a:rPr lang="en-US" altLang="id-ID" sz="4400" b="1" dirty="0">
                <a:solidFill>
                  <a:srgbClr val="7030A0"/>
                </a:solidFill>
                <a:latin typeface="Arial" charset="0"/>
                <a:cs typeface="Arial" charset="0"/>
              </a:rPr>
              <a:t> </a:t>
            </a:r>
            <a:r>
              <a:rPr lang="en-US" altLang="id-ID" sz="4400" b="1" dirty="0" err="1">
                <a:solidFill>
                  <a:srgbClr val="7030A0"/>
                </a:solidFill>
                <a:latin typeface="Arial" charset="0"/>
                <a:cs typeface="Arial" charset="0"/>
              </a:rPr>
              <a:t>obat</a:t>
            </a:r>
            <a:r>
              <a:rPr lang="en-US" altLang="id-ID" sz="4400" b="1" dirty="0">
                <a:solidFill>
                  <a:srgbClr val="7030A0"/>
                </a:solidFill>
                <a:latin typeface="Arial" charset="0"/>
                <a:cs typeface="Arial" charset="0"/>
              </a:rPr>
              <a:t> PI</a:t>
            </a:r>
          </a:p>
        </p:txBody>
      </p:sp>
      <p:sp>
        <p:nvSpPr>
          <p:cNvPr id="5" name="Rectangle 3"/>
          <p:cNvSpPr>
            <a:spLocks noChangeArrowheads="1"/>
          </p:cNvSpPr>
          <p:nvPr/>
        </p:nvSpPr>
        <p:spPr bwMode="auto">
          <a:xfrm>
            <a:off x="784116" y="1715736"/>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r>
              <a:rPr lang="en-US" altLang="id-ID" dirty="0" err="1">
                <a:latin typeface="Arial" charset="0"/>
                <a:cs typeface="Arial" charset="0"/>
              </a:rPr>
              <a:t>Semua</a:t>
            </a:r>
            <a:r>
              <a:rPr lang="en-US" altLang="id-ID" dirty="0">
                <a:latin typeface="Arial" charset="0"/>
                <a:cs typeface="Arial" charset="0"/>
              </a:rPr>
              <a:t> PI </a:t>
            </a:r>
            <a:r>
              <a:rPr lang="en-US" altLang="id-ID" dirty="0" err="1">
                <a:latin typeface="Arial" charset="0"/>
                <a:cs typeface="Arial" charset="0"/>
              </a:rPr>
              <a:t>dimetabolisme</a:t>
            </a:r>
            <a:r>
              <a:rPr lang="en-US" altLang="id-ID" dirty="0">
                <a:latin typeface="Arial" charset="0"/>
                <a:cs typeface="Arial" charset="0"/>
              </a:rPr>
              <a:t> </a:t>
            </a:r>
            <a:r>
              <a:rPr lang="en-US" altLang="id-ID" dirty="0" err="1">
                <a:latin typeface="Arial" charset="0"/>
                <a:cs typeface="Arial" charset="0"/>
              </a:rPr>
              <a:t>seluruhnya</a:t>
            </a:r>
            <a:r>
              <a:rPr lang="en-US" altLang="id-ID" dirty="0">
                <a:latin typeface="Arial" charset="0"/>
                <a:cs typeface="Arial" charset="0"/>
              </a:rPr>
              <a:t> </a:t>
            </a:r>
            <a:r>
              <a:rPr lang="en-US" altLang="id-ID" dirty="0" err="1">
                <a:latin typeface="Arial" charset="0"/>
                <a:cs typeface="Arial" charset="0"/>
              </a:rPr>
              <a:t>atau</a:t>
            </a:r>
            <a:r>
              <a:rPr lang="en-US" altLang="id-ID" dirty="0">
                <a:latin typeface="Arial" charset="0"/>
                <a:cs typeface="Arial" charset="0"/>
              </a:rPr>
              <a:t> </a:t>
            </a:r>
            <a:r>
              <a:rPr lang="en-US" altLang="id-ID" dirty="0" err="1">
                <a:latin typeface="Arial" charset="0"/>
                <a:cs typeface="Arial" charset="0"/>
              </a:rPr>
              <a:t>sebagian</a:t>
            </a:r>
            <a:r>
              <a:rPr lang="en-US" altLang="id-ID" dirty="0">
                <a:latin typeface="Arial" charset="0"/>
                <a:cs typeface="Arial" charset="0"/>
              </a:rPr>
              <a:t> </a:t>
            </a:r>
            <a:r>
              <a:rPr lang="en-US" altLang="id-ID" dirty="0" err="1">
                <a:latin typeface="Arial" charset="0"/>
                <a:cs typeface="Arial" charset="0"/>
              </a:rPr>
              <a:t>oleh</a:t>
            </a:r>
            <a:r>
              <a:rPr lang="en-US" altLang="id-ID" dirty="0">
                <a:latin typeface="Arial" charset="0"/>
                <a:cs typeface="Arial" charset="0"/>
              </a:rPr>
              <a:t> </a:t>
            </a:r>
            <a:r>
              <a:rPr lang="en-US" altLang="id-ID" dirty="0" err="1">
                <a:latin typeface="Arial" charset="0"/>
                <a:cs typeface="Arial" charset="0"/>
              </a:rPr>
              <a:t>sistem</a:t>
            </a:r>
            <a:r>
              <a:rPr lang="en-US" altLang="id-ID" dirty="0">
                <a:latin typeface="Arial" charset="0"/>
                <a:cs typeface="Arial" charset="0"/>
              </a:rPr>
              <a:t> </a:t>
            </a:r>
            <a:r>
              <a:rPr lang="en-US" altLang="id-ID" dirty="0" err="1">
                <a:latin typeface="Arial" charset="0"/>
                <a:cs typeface="Arial" charset="0"/>
              </a:rPr>
              <a:t>enzim</a:t>
            </a:r>
            <a:r>
              <a:rPr lang="en-US" altLang="id-ID" dirty="0">
                <a:latin typeface="Arial" charset="0"/>
                <a:cs typeface="Arial" charset="0"/>
              </a:rPr>
              <a:t> CYP3A4</a:t>
            </a:r>
          </a:p>
          <a:p>
            <a:pPr eaLnBrk="1" hangingPunct="1"/>
            <a:r>
              <a:rPr lang="en-US" altLang="id-ID" dirty="0" err="1">
                <a:latin typeface="Arial" charset="0"/>
                <a:cs typeface="Arial" charset="0"/>
              </a:rPr>
              <a:t>Semua</a:t>
            </a:r>
            <a:r>
              <a:rPr lang="en-US" altLang="id-ID" dirty="0">
                <a:latin typeface="Arial" charset="0"/>
                <a:cs typeface="Arial" charset="0"/>
              </a:rPr>
              <a:t> PI </a:t>
            </a:r>
            <a:r>
              <a:rPr lang="en-US" altLang="id-ID" dirty="0" err="1">
                <a:latin typeface="Arial" charset="0"/>
                <a:cs typeface="Arial" charset="0"/>
              </a:rPr>
              <a:t>dapat</a:t>
            </a:r>
            <a:r>
              <a:rPr lang="en-US" altLang="id-ID" dirty="0">
                <a:latin typeface="Arial" charset="0"/>
                <a:cs typeface="Arial" charset="0"/>
              </a:rPr>
              <a:t> </a:t>
            </a:r>
            <a:r>
              <a:rPr lang="en-US" altLang="id-ID" dirty="0" err="1">
                <a:latin typeface="Arial" charset="0"/>
                <a:cs typeface="Arial" charset="0"/>
              </a:rPr>
              <a:t>menghambat</a:t>
            </a:r>
            <a:r>
              <a:rPr lang="en-US" altLang="id-ID" dirty="0">
                <a:latin typeface="Arial" charset="0"/>
                <a:cs typeface="Arial" charset="0"/>
              </a:rPr>
              <a:t> </a:t>
            </a:r>
            <a:r>
              <a:rPr lang="en-US" altLang="id-ID" dirty="0" err="1">
                <a:latin typeface="Arial" charset="0"/>
                <a:cs typeface="Arial" charset="0"/>
              </a:rPr>
              <a:t>enzim</a:t>
            </a:r>
            <a:r>
              <a:rPr lang="en-US" altLang="id-ID" dirty="0">
                <a:latin typeface="Arial" charset="0"/>
                <a:cs typeface="Arial" charset="0"/>
              </a:rPr>
              <a:t> CYP3A4</a:t>
            </a:r>
          </a:p>
          <a:p>
            <a:pPr lvl="1" eaLnBrk="1" hangingPunct="1"/>
            <a:r>
              <a:rPr lang="en-US" altLang="id-ID" dirty="0">
                <a:latin typeface="Arial" charset="0"/>
                <a:cs typeface="Arial" charset="0"/>
              </a:rPr>
              <a:t>Ritonavir ~ inhibitor paling </a:t>
            </a:r>
            <a:r>
              <a:rPr lang="en-US" altLang="id-ID" dirty="0" err="1">
                <a:latin typeface="Arial" charset="0"/>
                <a:cs typeface="Arial" charset="0"/>
              </a:rPr>
              <a:t>poten</a:t>
            </a:r>
            <a:endParaRPr lang="en-US" altLang="id-ID" dirty="0">
              <a:latin typeface="Arial" charset="0"/>
              <a:cs typeface="Arial" charset="0"/>
            </a:endParaRPr>
          </a:p>
          <a:p>
            <a:pPr lvl="1" eaLnBrk="1" hangingPunct="1"/>
            <a:r>
              <a:rPr lang="en-US" altLang="id-ID" dirty="0" err="1">
                <a:latin typeface="Arial" charset="0"/>
                <a:cs typeface="Arial" charset="0"/>
              </a:rPr>
              <a:t>Saquinavir</a:t>
            </a:r>
            <a:r>
              <a:rPr lang="en-US" altLang="id-ID" dirty="0">
                <a:latin typeface="Arial" charset="0"/>
                <a:cs typeface="Arial" charset="0"/>
              </a:rPr>
              <a:t> ~ inhibitor </a:t>
            </a:r>
            <a:r>
              <a:rPr lang="en-US" altLang="id-ID" dirty="0" err="1">
                <a:latin typeface="Arial" charset="0"/>
                <a:cs typeface="Arial" charset="0"/>
              </a:rPr>
              <a:t>kurang</a:t>
            </a:r>
            <a:r>
              <a:rPr lang="en-US" altLang="id-ID" dirty="0">
                <a:latin typeface="Arial" charset="0"/>
                <a:cs typeface="Arial" charset="0"/>
              </a:rPr>
              <a:t> </a:t>
            </a:r>
            <a:r>
              <a:rPr lang="en-US" altLang="id-ID" dirty="0" err="1">
                <a:latin typeface="Arial" charset="0"/>
                <a:cs typeface="Arial" charset="0"/>
              </a:rPr>
              <a:t>poten</a:t>
            </a:r>
            <a:endParaRPr lang="en-US" altLang="id-ID" dirty="0">
              <a:latin typeface="Arial" charset="0"/>
              <a:cs typeface="Arial" charset="0"/>
            </a:endParaRPr>
          </a:p>
          <a:p>
            <a:pPr eaLnBrk="1" hangingPunct="1"/>
            <a:r>
              <a:rPr lang="en-US" altLang="id-ID" dirty="0">
                <a:latin typeface="Arial" charset="0"/>
                <a:cs typeface="Arial" charset="0"/>
              </a:rPr>
              <a:t>Ritonavir </a:t>
            </a:r>
            <a:r>
              <a:rPr lang="en-US" altLang="id-ID" dirty="0" err="1">
                <a:latin typeface="Arial" charset="0"/>
                <a:cs typeface="Arial" charset="0"/>
              </a:rPr>
              <a:t>dapat</a:t>
            </a:r>
            <a:r>
              <a:rPr lang="en-US" altLang="id-ID" dirty="0">
                <a:latin typeface="Arial" charset="0"/>
                <a:cs typeface="Arial" charset="0"/>
              </a:rPr>
              <a:t> </a:t>
            </a:r>
            <a:r>
              <a:rPr lang="en-US" altLang="id-ID" dirty="0" err="1">
                <a:latin typeface="Arial" charset="0"/>
                <a:cs typeface="Arial" charset="0"/>
              </a:rPr>
              <a:t>juga</a:t>
            </a:r>
            <a:r>
              <a:rPr lang="en-US" altLang="id-ID" dirty="0">
                <a:latin typeface="Arial" charset="0"/>
                <a:cs typeface="Arial" charset="0"/>
              </a:rPr>
              <a:t> </a:t>
            </a:r>
            <a:r>
              <a:rPr lang="en-US" altLang="id-ID" dirty="0" err="1">
                <a:latin typeface="Arial" charset="0"/>
                <a:cs typeface="Arial" charset="0"/>
              </a:rPr>
              <a:t>menginduksi</a:t>
            </a:r>
            <a:r>
              <a:rPr lang="en-US" altLang="id-ID" dirty="0">
                <a:latin typeface="Arial" charset="0"/>
                <a:cs typeface="Arial" charset="0"/>
              </a:rPr>
              <a:t> CYP1A2</a:t>
            </a:r>
          </a:p>
        </p:txBody>
      </p:sp>
    </p:spTree>
    <p:extLst>
      <p:ext uri="{BB962C8B-B14F-4D97-AF65-F5344CB8AC3E}">
        <p14:creationId xmlns:p14="http://schemas.microsoft.com/office/powerpoint/2010/main" val="215847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025013" y="115529"/>
            <a:ext cx="7772400" cy="1143000"/>
          </a:xfrm>
        </p:spPr>
        <p:txBody>
          <a:bodyPr>
            <a:normAutofit/>
          </a:bodyPr>
          <a:lstStyle/>
          <a:p>
            <a:pPr eaLnBrk="1" hangingPunct="1"/>
            <a:r>
              <a:rPr lang="nl-BE" altLang="id-ID" sz="4000" b="1" dirty="0" smtClean="0">
                <a:solidFill>
                  <a:srgbClr val="7030A0"/>
                </a:solidFill>
                <a:latin typeface="Arial" charset="0"/>
              </a:rPr>
              <a:t>Metadon</a:t>
            </a:r>
            <a:r>
              <a:rPr lang="nl-BE" altLang="id-ID" sz="4000" b="1" dirty="0" smtClean="0">
                <a:solidFill>
                  <a:srgbClr val="7030A0"/>
                </a:solidFill>
              </a:rPr>
              <a:t> </a:t>
            </a:r>
            <a:endParaRPr lang="en-GB" altLang="id-ID" sz="4000" b="1" dirty="0" smtClean="0">
              <a:solidFill>
                <a:srgbClr val="7030A0"/>
              </a:solidFill>
            </a:endParaRPr>
          </a:p>
        </p:txBody>
      </p:sp>
      <p:sp>
        <p:nvSpPr>
          <p:cNvPr id="29699" name="Rectangle 3"/>
          <p:cNvSpPr>
            <a:spLocks noGrp="1" noChangeArrowheads="1"/>
          </p:cNvSpPr>
          <p:nvPr>
            <p:ph type="body" idx="1"/>
          </p:nvPr>
        </p:nvSpPr>
        <p:spPr>
          <a:xfrm>
            <a:off x="781664" y="1777181"/>
            <a:ext cx="8229600" cy="4525963"/>
          </a:xfrm>
        </p:spPr>
        <p:txBody>
          <a:bodyPr/>
          <a:lstStyle/>
          <a:p>
            <a:pPr eaLnBrk="1" hangingPunct="1"/>
            <a:r>
              <a:rPr lang="nl-BE" altLang="id-ID" sz="2800" dirty="0" smtClean="0">
                <a:latin typeface="Arial" charset="0"/>
              </a:rPr>
              <a:t>METADON: substitusi opiat yang bekerja lama dimetabolisme oleh CYP3A4 </a:t>
            </a:r>
          </a:p>
          <a:p>
            <a:pPr eaLnBrk="1" hangingPunct="1"/>
            <a:r>
              <a:rPr lang="nl-BE" altLang="id-ID" sz="2800" dirty="0" smtClean="0">
                <a:latin typeface="Arial" charset="0"/>
              </a:rPr>
              <a:t>Berinteraksi dengan nevirapine and efavirenz</a:t>
            </a:r>
          </a:p>
          <a:p>
            <a:pPr eaLnBrk="1" hangingPunct="1"/>
            <a:endParaRPr lang="nl-BE" altLang="id-ID" sz="2800" dirty="0" smtClean="0">
              <a:latin typeface="Arial" charset="0"/>
            </a:endParaRPr>
          </a:p>
          <a:p>
            <a:pPr eaLnBrk="1" hangingPunct="1"/>
            <a:r>
              <a:rPr lang="nl-BE" altLang="id-ID" sz="2800" dirty="0" smtClean="0">
                <a:latin typeface="Arial" charset="0"/>
                <a:sym typeface="Wingdings" pitchFamily="2" charset="2"/>
              </a:rPr>
              <a:t> Lihat tabel, NVP dan EFV menurunkan kadar metadon </a:t>
            </a:r>
          </a:p>
          <a:p>
            <a:pPr eaLnBrk="1" hangingPunct="1"/>
            <a:r>
              <a:rPr lang="nl-BE" altLang="id-ID" sz="2800" dirty="0" smtClean="0">
                <a:latin typeface="Arial" charset="0"/>
                <a:sym typeface="Wingdings" pitchFamily="2" charset="2"/>
              </a:rPr>
              <a:t> Monitor gejala putus obat dan naikkan dosis metadon</a:t>
            </a:r>
            <a:endParaRPr lang="en-GB" altLang="id-ID" sz="2800" dirty="0" smtClean="0">
              <a:latin typeface="Arial" charset="0"/>
              <a:sym typeface="Wingdings" pitchFamily="2" charset="2"/>
            </a:endParaRPr>
          </a:p>
        </p:txBody>
      </p:sp>
    </p:spTree>
    <p:extLst>
      <p:ext uri="{BB962C8B-B14F-4D97-AF65-F5344CB8AC3E}">
        <p14:creationId xmlns:p14="http://schemas.microsoft.com/office/powerpoint/2010/main" val="626755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37418" y="228600"/>
            <a:ext cx="835249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3600" b="1" dirty="0" err="1">
                <a:solidFill>
                  <a:srgbClr val="7030A0"/>
                </a:solidFill>
                <a:latin typeface="Arial" charset="0"/>
                <a:cs typeface="Arial" charset="0"/>
              </a:rPr>
              <a:t>Interaksi</a:t>
            </a:r>
            <a:r>
              <a:rPr lang="en-US" altLang="id-ID" sz="3600" b="1" dirty="0">
                <a:solidFill>
                  <a:srgbClr val="7030A0"/>
                </a:solidFill>
                <a:latin typeface="Arial" charset="0"/>
                <a:cs typeface="Arial" charset="0"/>
              </a:rPr>
              <a:t> </a:t>
            </a:r>
            <a:r>
              <a:rPr lang="en-US" altLang="id-ID" sz="3600" b="1" dirty="0" err="1">
                <a:solidFill>
                  <a:srgbClr val="7030A0"/>
                </a:solidFill>
                <a:latin typeface="Arial" charset="0"/>
                <a:cs typeface="Arial" charset="0"/>
              </a:rPr>
              <a:t>Metadon</a:t>
            </a:r>
            <a:r>
              <a:rPr lang="en-US" altLang="id-ID" sz="3600" b="1" dirty="0">
                <a:solidFill>
                  <a:srgbClr val="7030A0"/>
                </a:solidFill>
                <a:latin typeface="Arial" charset="0"/>
                <a:cs typeface="Arial" charset="0"/>
              </a:rPr>
              <a:t> </a:t>
            </a:r>
            <a:r>
              <a:rPr lang="en-US" altLang="id-ID" sz="3600" b="1" dirty="0" err="1">
                <a:solidFill>
                  <a:srgbClr val="7030A0"/>
                </a:solidFill>
                <a:latin typeface="Arial" charset="0"/>
                <a:cs typeface="Arial" charset="0"/>
              </a:rPr>
              <a:t>dengan</a:t>
            </a:r>
            <a:r>
              <a:rPr lang="en-US" altLang="id-ID" sz="3600" b="1" dirty="0">
                <a:solidFill>
                  <a:srgbClr val="7030A0"/>
                </a:solidFill>
                <a:latin typeface="Arial" charset="0"/>
                <a:cs typeface="Arial" charset="0"/>
              </a:rPr>
              <a:t> NNRTI</a:t>
            </a:r>
          </a:p>
        </p:txBody>
      </p:sp>
      <p:graphicFrame>
        <p:nvGraphicFramePr>
          <p:cNvPr id="5" name="Group 3"/>
          <p:cNvGraphicFramePr>
            <a:graphicFrameLocks noGrp="1"/>
          </p:cNvGraphicFramePr>
          <p:nvPr>
            <p:extLst>
              <p:ext uri="{D42A27DB-BD31-4B8C-83A1-F6EECF244321}">
                <p14:modId xmlns:p14="http://schemas.microsoft.com/office/powerpoint/2010/main" val="2994167085"/>
              </p:ext>
            </p:extLst>
          </p:nvPr>
        </p:nvGraphicFramePr>
        <p:xfrm>
          <a:off x="1054500" y="1686228"/>
          <a:ext cx="7772400" cy="2895600"/>
        </p:xfrm>
        <a:graphic>
          <a:graphicData uri="http://schemas.openxmlformats.org/drawingml/2006/table">
            <a:tbl>
              <a:tblPr/>
              <a:tblGrid>
                <a:gridCol w="1600200"/>
                <a:gridCol w="3048000"/>
                <a:gridCol w="3124200"/>
              </a:tblGrid>
              <a:tr h="53340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id-ID" sz="2400" b="0" i="0" u="none" strike="noStrike" cap="none" normalizeH="0" baseline="0" dirty="0" smtClean="0">
                        <a:ln>
                          <a:noFill/>
                        </a:ln>
                        <a:solidFill>
                          <a:srgbClr val="FF3300"/>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Efek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Keterangan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r>
              <a:tr h="76200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Efavirenz</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Metadon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57%</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Monitor thd gejala withdrawal opiat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Nevirapine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Metadon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51%</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Monitor thd gejala withdrawal opiat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Delavirdine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Efe</a:t>
                      </a:r>
                      <a:r>
                        <a:rPr kumimoji="0" lang="id-ID" altLang="id-ID" sz="2000" b="0" i="0" u="none" strike="noStrike" cap="none" normalizeH="0" baseline="0" smtClean="0">
                          <a:ln>
                            <a:noFill/>
                          </a:ln>
                          <a:solidFill>
                            <a:schemeClr val="tx1"/>
                          </a:solidFill>
                          <a:effectLst/>
                          <a:latin typeface="Arial" pitchFamily="34" charset="0"/>
                          <a:cs typeface="Arial" pitchFamily="34" charset="0"/>
                        </a:rPr>
                        <a:t>k</a:t>
                      </a:r>
                      <a:r>
                        <a:rPr kumimoji="0" lang="en-US" altLang="id-ID" sz="2000" b="0" i="0" u="none" strike="noStrike" cap="none" normalizeH="0" baseline="0" smtClean="0">
                          <a:ln>
                            <a:noFill/>
                          </a:ln>
                          <a:solidFill>
                            <a:schemeClr val="tx1"/>
                          </a:solidFill>
                          <a:effectLst/>
                          <a:latin typeface="Arial" pitchFamily="34" charset="0"/>
                          <a:cs typeface="Arial" pitchFamily="34" charset="0"/>
                        </a:rPr>
                        <a:t> thd metadon belum diteliti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Monitor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thd</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gejala</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toksisitas</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opiat</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25"/>
          <p:cNvSpPr txBox="1">
            <a:spLocks noChangeArrowheads="1"/>
          </p:cNvSpPr>
          <p:nvPr/>
        </p:nvSpPr>
        <p:spPr bwMode="auto">
          <a:xfrm>
            <a:off x="1012716" y="4982496"/>
            <a:ext cx="8001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id-ID" sz="2000" dirty="0">
                <a:latin typeface="Arial" charset="0"/>
                <a:cs typeface="Arial" charset="0"/>
              </a:rPr>
              <a:t> </a:t>
            </a:r>
            <a:r>
              <a:rPr lang="en-US" altLang="id-ID" sz="2000" u="sng" dirty="0">
                <a:latin typeface="Arial" charset="0"/>
                <a:cs typeface="Arial" charset="0"/>
              </a:rPr>
              <a:t>Withdrawal Opiate:</a:t>
            </a:r>
            <a:r>
              <a:rPr lang="en-US" altLang="id-ID" sz="2000" dirty="0">
                <a:latin typeface="Arial" charset="0"/>
                <a:cs typeface="Arial" charset="0"/>
              </a:rPr>
              <a:t>  </a:t>
            </a:r>
            <a:r>
              <a:rPr lang="en-US" altLang="id-ID" sz="2000" dirty="0" err="1">
                <a:latin typeface="Arial" charset="0"/>
                <a:cs typeface="Arial" charset="0"/>
              </a:rPr>
              <a:t>lakrimasi</a:t>
            </a:r>
            <a:r>
              <a:rPr lang="en-US" altLang="id-ID" sz="2000" dirty="0">
                <a:latin typeface="Arial" charset="0"/>
                <a:cs typeface="Arial" charset="0"/>
              </a:rPr>
              <a:t>, rhinorrhea, diaphoresis, restlessness, insomnia, pupil </a:t>
            </a:r>
            <a:r>
              <a:rPr lang="en-US" altLang="id-ID" sz="2000" dirty="0" err="1">
                <a:latin typeface="Arial" charset="0"/>
                <a:cs typeface="Arial" charset="0"/>
              </a:rPr>
              <a:t>dilatasi</a:t>
            </a:r>
            <a:r>
              <a:rPr lang="en-US" altLang="id-ID" sz="2000" dirty="0">
                <a:latin typeface="Arial" charset="0"/>
                <a:cs typeface="Arial" charset="0"/>
              </a:rPr>
              <a:t>, </a:t>
            </a:r>
            <a:r>
              <a:rPr lang="en-US" altLang="id-ID" sz="2000" dirty="0" err="1">
                <a:latin typeface="Arial" charset="0"/>
                <a:cs typeface="Arial" charset="0"/>
              </a:rPr>
              <a:t>piloerection</a:t>
            </a:r>
            <a:endParaRPr lang="en-US" altLang="id-ID" sz="2000" dirty="0">
              <a:latin typeface="Arial" charset="0"/>
              <a:cs typeface="Arial" charset="0"/>
            </a:endParaRPr>
          </a:p>
          <a:p>
            <a:pPr eaLnBrk="1" hangingPunct="1">
              <a:spcBef>
                <a:spcPct val="50000"/>
              </a:spcBef>
            </a:pPr>
            <a:r>
              <a:rPr lang="en-US" altLang="id-ID" sz="2000" dirty="0">
                <a:latin typeface="Arial" charset="0"/>
                <a:cs typeface="Arial" charset="0"/>
              </a:rPr>
              <a:t> </a:t>
            </a:r>
            <a:r>
              <a:rPr lang="en-US" altLang="id-ID" sz="2000" u="sng" dirty="0" err="1">
                <a:latin typeface="Arial" charset="0"/>
                <a:cs typeface="Arial" charset="0"/>
              </a:rPr>
              <a:t>Toksisitas</a:t>
            </a:r>
            <a:r>
              <a:rPr lang="en-US" altLang="id-ID" sz="2000" u="sng" dirty="0">
                <a:latin typeface="Arial" charset="0"/>
                <a:cs typeface="Arial" charset="0"/>
              </a:rPr>
              <a:t> Opiate:</a:t>
            </a:r>
            <a:r>
              <a:rPr lang="en-US" altLang="id-ID" sz="2000" dirty="0">
                <a:latin typeface="Arial" charset="0"/>
                <a:cs typeface="Arial" charset="0"/>
              </a:rPr>
              <a:t>  </a:t>
            </a:r>
            <a:r>
              <a:rPr lang="en-US" altLang="id-ID" sz="2000" dirty="0" err="1">
                <a:latin typeface="Arial" charset="0"/>
                <a:cs typeface="Arial" charset="0"/>
              </a:rPr>
              <a:t>miosis</a:t>
            </a:r>
            <a:r>
              <a:rPr lang="en-US" altLang="id-ID" sz="2000" dirty="0">
                <a:latin typeface="Arial" charset="0"/>
                <a:cs typeface="Arial" charset="0"/>
              </a:rPr>
              <a:t>, </a:t>
            </a:r>
            <a:r>
              <a:rPr lang="en-US" altLang="id-ID" sz="2000" dirty="0" err="1">
                <a:latin typeface="Arial" charset="0"/>
                <a:cs typeface="Arial" charset="0"/>
              </a:rPr>
              <a:t>mengantuk</a:t>
            </a:r>
            <a:r>
              <a:rPr lang="en-US" altLang="id-ID" sz="2000" dirty="0">
                <a:latin typeface="Arial" charset="0"/>
                <a:cs typeface="Arial" charset="0"/>
              </a:rPr>
              <a:t>, RR</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dan</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pernapasan</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dangkal</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mual</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muntah</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konstipasi</a:t>
            </a:r>
            <a:r>
              <a:rPr lang="en-US" altLang="id-ID" sz="2000" dirty="0">
                <a:latin typeface="Arial" charset="0"/>
                <a:cs typeface="Arial" charset="0"/>
                <a:sym typeface="Symbol" pitchFamily="18" charset="2"/>
              </a:rPr>
              <a:t>, </a:t>
            </a:r>
            <a:r>
              <a:rPr lang="en-US" altLang="id-ID" sz="2000" dirty="0" err="1">
                <a:latin typeface="Arial" charset="0"/>
                <a:cs typeface="Arial" charset="0"/>
                <a:sym typeface="Symbol" pitchFamily="18" charset="2"/>
              </a:rPr>
              <a:t>bradicardi</a:t>
            </a:r>
            <a:r>
              <a:rPr lang="en-US" altLang="id-ID" sz="2000" dirty="0">
                <a:latin typeface="Arial" charset="0"/>
                <a:cs typeface="Arial" charset="0"/>
                <a:sym typeface="Symbol" pitchFamily="18" charset="2"/>
              </a:rPr>
              <a:t>, hypotension</a:t>
            </a:r>
            <a:endParaRPr lang="en-US" altLang="id-ID" sz="2000" dirty="0">
              <a:latin typeface="Arial" charset="0"/>
              <a:cs typeface="Arial" charset="0"/>
            </a:endParaRPr>
          </a:p>
        </p:txBody>
      </p:sp>
    </p:spTree>
    <p:extLst>
      <p:ext uri="{BB962C8B-B14F-4D97-AF65-F5344CB8AC3E}">
        <p14:creationId xmlns:p14="http://schemas.microsoft.com/office/powerpoint/2010/main" val="1342775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51264" y="140112"/>
            <a:ext cx="777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000" b="1" dirty="0" err="1">
                <a:solidFill>
                  <a:srgbClr val="7030A0"/>
                </a:solidFill>
                <a:latin typeface="Arial" charset="0"/>
                <a:cs typeface="Arial" charset="0"/>
              </a:rPr>
              <a:t>Interaksi</a:t>
            </a:r>
            <a:r>
              <a:rPr lang="en-US" altLang="id-ID" sz="4000" b="1" dirty="0">
                <a:solidFill>
                  <a:srgbClr val="7030A0"/>
                </a:solidFill>
                <a:latin typeface="Arial" charset="0"/>
                <a:cs typeface="Arial" charset="0"/>
              </a:rPr>
              <a:t> </a:t>
            </a:r>
            <a:r>
              <a:rPr lang="en-US" altLang="id-ID" sz="4000" b="1" dirty="0" err="1">
                <a:solidFill>
                  <a:srgbClr val="7030A0"/>
                </a:solidFill>
                <a:latin typeface="Arial" charset="0"/>
                <a:cs typeface="Arial" charset="0"/>
              </a:rPr>
              <a:t>Metadon</a:t>
            </a:r>
            <a:r>
              <a:rPr lang="en-US" altLang="id-ID" sz="4000" b="1" dirty="0">
                <a:solidFill>
                  <a:srgbClr val="7030A0"/>
                </a:solidFill>
                <a:latin typeface="Arial" charset="0"/>
                <a:cs typeface="Arial" charset="0"/>
              </a:rPr>
              <a:t> </a:t>
            </a:r>
            <a:r>
              <a:rPr lang="en-US" altLang="id-ID" sz="4000" b="1" dirty="0" err="1">
                <a:solidFill>
                  <a:srgbClr val="7030A0"/>
                </a:solidFill>
                <a:latin typeface="Arial" charset="0"/>
                <a:cs typeface="Arial" charset="0"/>
              </a:rPr>
              <a:t>dgn</a:t>
            </a:r>
            <a:r>
              <a:rPr lang="en-US" altLang="id-ID" sz="4000" b="1" dirty="0">
                <a:solidFill>
                  <a:srgbClr val="7030A0"/>
                </a:solidFill>
                <a:latin typeface="Arial" charset="0"/>
                <a:cs typeface="Arial" charset="0"/>
              </a:rPr>
              <a:t> NRTI</a:t>
            </a:r>
          </a:p>
        </p:txBody>
      </p:sp>
      <p:graphicFrame>
        <p:nvGraphicFramePr>
          <p:cNvPr id="5" name="Group 38"/>
          <p:cNvGraphicFramePr>
            <a:graphicFrameLocks noGrp="1"/>
          </p:cNvGraphicFramePr>
          <p:nvPr>
            <p:extLst>
              <p:ext uri="{D42A27DB-BD31-4B8C-83A1-F6EECF244321}">
                <p14:modId xmlns:p14="http://schemas.microsoft.com/office/powerpoint/2010/main" val="227586826"/>
              </p:ext>
            </p:extLst>
          </p:nvPr>
        </p:nvGraphicFramePr>
        <p:xfrm>
          <a:off x="690708" y="1607568"/>
          <a:ext cx="8420100" cy="5103814"/>
        </p:xfrm>
        <a:graphic>
          <a:graphicData uri="http://schemas.openxmlformats.org/drawingml/2006/table">
            <a:tbl>
              <a:tblPr/>
              <a:tblGrid>
                <a:gridCol w="1733550"/>
                <a:gridCol w="3317875"/>
                <a:gridCol w="3368675"/>
              </a:tblGrid>
              <a:tr h="54451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id-ID" sz="24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Efek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Keterangan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r>
              <a:tr h="84137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Abacavir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ABC peak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34%</a:t>
                      </a:r>
                    </a:p>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Meth clearance  23%</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Monitor thd gejala withdrawal opiat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Didanosine</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tablets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ddI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57%</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Tdk ada interaksi dgn formulasi enteric-coated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Lamivudine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Tdk ada interaksi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Penelitian pd lamivudine/zidovudine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12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Stavudine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d4T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23%</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Tdk ada kelalinan klinis yg bermakna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Tenofovir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Tdk ada interaksi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902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Zidovudine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AZT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41%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(AUC  29% pada pemberian kronis)</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Monitor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thd</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toksisitas</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AZT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39592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7020" y="36876"/>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4000" b="1" dirty="0" err="1">
                <a:solidFill>
                  <a:srgbClr val="7030A0"/>
                </a:solidFill>
                <a:latin typeface="Arial" charset="0"/>
                <a:cs typeface="Arial" charset="0"/>
              </a:rPr>
              <a:t>Interaksi</a:t>
            </a:r>
            <a:r>
              <a:rPr lang="en-US" altLang="id-ID" sz="4000" b="1" dirty="0">
                <a:solidFill>
                  <a:srgbClr val="7030A0"/>
                </a:solidFill>
                <a:latin typeface="Arial" charset="0"/>
                <a:cs typeface="Arial" charset="0"/>
              </a:rPr>
              <a:t> </a:t>
            </a:r>
            <a:r>
              <a:rPr lang="en-US" altLang="id-ID" sz="4000" b="1" dirty="0" err="1">
                <a:solidFill>
                  <a:srgbClr val="7030A0"/>
                </a:solidFill>
                <a:latin typeface="Arial" charset="0"/>
                <a:cs typeface="Arial" charset="0"/>
              </a:rPr>
              <a:t>Metadon</a:t>
            </a:r>
            <a:r>
              <a:rPr lang="en-US" altLang="id-ID" sz="4000" b="1" dirty="0">
                <a:solidFill>
                  <a:srgbClr val="7030A0"/>
                </a:solidFill>
                <a:latin typeface="Arial" charset="0"/>
                <a:cs typeface="Arial" charset="0"/>
              </a:rPr>
              <a:t> </a:t>
            </a:r>
            <a:r>
              <a:rPr lang="en-US" altLang="id-ID" sz="4000" b="1" dirty="0" err="1">
                <a:solidFill>
                  <a:srgbClr val="7030A0"/>
                </a:solidFill>
                <a:latin typeface="Arial" charset="0"/>
                <a:cs typeface="Arial" charset="0"/>
              </a:rPr>
              <a:t>dengan</a:t>
            </a:r>
            <a:r>
              <a:rPr lang="en-US" altLang="id-ID" sz="4000" b="1" dirty="0">
                <a:solidFill>
                  <a:srgbClr val="7030A0"/>
                </a:solidFill>
                <a:latin typeface="Arial" charset="0"/>
                <a:cs typeface="Arial" charset="0"/>
              </a:rPr>
              <a:t> PI</a:t>
            </a:r>
          </a:p>
        </p:txBody>
      </p:sp>
      <p:graphicFrame>
        <p:nvGraphicFramePr>
          <p:cNvPr id="5" name="Group 26"/>
          <p:cNvGraphicFramePr>
            <a:graphicFrameLocks noGrp="1"/>
          </p:cNvGraphicFramePr>
          <p:nvPr>
            <p:extLst>
              <p:ext uri="{D42A27DB-BD31-4B8C-83A1-F6EECF244321}">
                <p14:modId xmlns:p14="http://schemas.microsoft.com/office/powerpoint/2010/main" val="2133836446"/>
              </p:ext>
            </p:extLst>
          </p:nvPr>
        </p:nvGraphicFramePr>
        <p:xfrm>
          <a:off x="752167" y="1700976"/>
          <a:ext cx="8346352" cy="3404851"/>
        </p:xfrm>
        <a:graphic>
          <a:graphicData uri="http://schemas.openxmlformats.org/drawingml/2006/table">
            <a:tbl>
              <a:tblPr/>
              <a:tblGrid>
                <a:gridCol w="1504336"/>
                <a:gridCol w="3381266"/>
                <a:gridCol w="3460750"/>
              </a:tblGrid>
              <a:tr h="477907">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id-ID" sz="2400" b="0" i="0" u="none" strike="noStrike" cap="none" normalizeH="0" baseline="0" dirty="0" smtClean="0">
                        <a:ln>
                          <a:noFill/>
                        </a:ln>
                        <a:solidFill>
                          <a:schemeClr val="tx1"/>
                        </a:solidFill>
                        <a:effectLst/>
                        <a:latin typeface="Arial" pitchFamily="34" charset="0"/>
                        <a:cs typeface="Arial" pitchFamily="34"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Efek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bg1"/>
                          </a:solidFill>
                          <a:effectLst/>
                          <a:latin typeface="Arial" pitchFamily="34" charset="0"/>
                          <a:cs typeface="Arial" pitchFamily="34" charset="0"/>
                        </a:rPr>
                        <a:t>Keterangan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r>
              <a:tr h="903530">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Ritonavir</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Metadon</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AUC </a:t>
                      </a:r>
                      <a:r>
                        <a:rPr kumimoji="0" lang="en-US" altLang="id-ID" sz="2000" b="0" i="0" u="none" strike="noStrike" cap="none" normalizeH="0" baseline="0" dirty="0" smtClean="0">
                          <a:ln>
                            <a:noFill/>
                          </a:ln>
                          <a:solidFill>
                            <a:schemeClr val="tx1"/>
                          </a:solidFill>
                          <a:effectLst/>
                          <a:latin typeface="Arial" pitchFamily="34" charset="0"/>
                          <a:cs typeface="Arial" pitchFamily="34" charset="0"/>
                          <a:sym typeface="Symbol" pitchFamily="18" charset="2"/>
                        </a:rPr>
                        <a:t> 36%</a:t>
                      </a:r>
                    </a:p>
                    <a:p>
                      <a:pPr marL="0" marR="0" lvl="0" indent="0" algn="l" defTabSz="914400" rtl="0" eaLnBrk="1" fontAlgn="base" latinLnBrk="0" hangingPunct="1">
                        <a:lnSpc>
                          <a:spcPct val="100000"/>
                        </a:lnSpc>
                        <a:spcBef>
                          <a:spcPct val="20000"/>
                        </a:spcBef>
                        <a:spcAft>
                          <a:spcPct val="4000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sym typeface="Symbol" pitchFamily="18" charset="2"/>
                        </a:rPr>
                        <a:t>APV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sym typeface="Symbol" pitchFamily="18" charset="2"/>
                        </a:rPr>
                        <a:t>C</a:t>
                      </a:r>
                      <a:r>
                        <a:rPr kumimoji="0" lang="en-US" altLang="id-ID" sz="2000" b="0" i="0" u="none" strike="noStrike" cap="none" normalizeH="0" baseline="-25000" dirty="0" err="1" smtClean="0">
                          <a:ln>
                            <a:noFill/>
                          </a:ln>
                          <a:solidFill>
                            <a:schemeClr val="tx1"/>
                          </a:solidFill>
                          <a:effectLst/>
                          <a:latin typeface="Arial" pitchFamily="34" charset="0"/>
                          <a:cs typeface="Arial" pitchFamily="34" charset="0"/>
                          <a:sym typeface="Symbol" pitchFamily="18" charset="2"/>
                        </a:rPr>
                        <a:t>min</a:t>
                      </a:r>
                      <a:r>
                        <a:rPr kumimoji="0" lang="en-US" altLang="id-ID" sz="2000" b="0" i="0" u="none" strike="noStrike" cap="none" normalizeH="0" baseline="0" dirty="0" smtClean="0">
                          <a:ln>
                            <a:noFill/>
                          </a:ln>
                          <a:solidFill>
                            <a:schemeClr val="tx1"/>
                          </a:solidFill>
                          <a:effectLst/>
                          <a:latin typeface="Arial" pitchFamily="34" charset="0"/>
                          <a:cs typeface="Arial" pitchFamily="34" charset="0"/>
                          <a:sym typeface="Symbol" pitchFamily="18" charset="2"/>
                        </a:rPr>
                        <a:t>  25%</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Monitor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thd</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gejala</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withdrawal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opiat</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4619">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Saquinavir/ ritonavir</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Metadon (R)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32% </a:t>
                      </a:r>
                    </a:p>
                    <a:p>
                      <a:pPr marL="0" marR="0" lvl="0" indent="0" algn="l" defTabSz="914400" rtl="0" eaLnBrk="1" fontAlgn="base" latinLnBrk="0" hangingPunct="1">
                        <a:lnSpc>
                          <a:spcPct val="100000"/>
                        </a:lnSpc>
                        <a:spcBef>
                          <a:spcPct val="20000"/>
                        </a:spcBef>
                        <a:spcAft>
                          <a:spcPct val="1000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No effect on unbound methadone levels</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Monitor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thd</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gejala</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withdrawal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opiat</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879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Lopinavir/ ritonavir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Methadone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36%</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Monitor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thd</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gejala</a:t>
                      </a: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 withdrawal </a:t>
                      </a:r>
                      <a:r>
                        <a:rPr kumimoji="0" lang="en-US" altLang="id-ID" sz="2000" b="0" i="0" u="none" strike="noStrike" cap="none" normalizeH="0" baseline="0" dirty="0" err="1" smtClean="0">
                          <a:ln>
                            <a:noFill/>
                          </a:ln>
                          <a:solidFill>
                            <a:schemeClr val="tx1"/>
                          </a:solidFill>
                          <a:effectLst/>
                          <a:latin typeface="Arial" pitchFamily="34" charset="0"/>
                          <a:cs typeface="Arial" pitchFamily="34" charset="0"/>
                        </a:rPr>
                        <a:t>opiat</a:t>
                      </a:r>
                      <a:endParaRPr kumimoji="0" lang="en-US" altLang="id-ID" sz="2000" b="0" i="0" u="none" strike="noStrike" cap="none" normalizeH="0" baseline="0" dirty="0" smtClean="0">
                        <a:ln>
                          <a:noFill/>
                        </a:ln>
                        <a:solidFill>
                          <a:schemeClr val="tx1"/>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16431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781656" y="97662"/>
            <a:ext cx="8229600" cy="1143000"/>
          </a:xfrm>
        </p:spPr>
        <p:txBody>
          <a:bodyPr>
            <a:normAutofit/>
          </a:bodyPr>
          <a:lstStyle/>
          <a:p>
            <a:pPr eaLnBrk="1" hangingPunct="1"/>
            <a:r>
              <a:rPr lang="nl-BE" altLang="id-ID" sz="4000" b="1" dirty="0" smtClean="0">
                <a:solidFill>
                  <a:srgbClr val="7030A0"/>
                </a:solidFill>
                <a:latin typeface="Arial" charset="0"/>
              </a:rPr>
              <a:t>Obat Recreational</a:t>
            </a:r>
            <a:endParaRPr lang="en-GB" altLang="id-ID" sz="4000" b="1" dirty="0" smtClean="0">
              <a:solidFill>
                <a:srgbClr val="7030A0"/>
              </a:solidFill>
              <a:latin typeface="Arial" charset="0"/>
            </a:endParaRPr>
          </a:p>
        </p:txBody>
      </p:sp>
      <p:sp>
        <p:nvSpPr>
          <p:cNvPr id="35843" name="Rectangle 3"/>
          <p:cNvSpPr>
            <a:spLocks noGrp="1" noChangeArrowheads="1"/>
          </p:cNvSpPr>
          <p:nvPr>
            <p:ph type="body" idx="1"/>
          </p:nvPr>
        </p:nvSpPr>
        <p:spPr>
          <a:xfrm>
            <a:off x="781656" y="1833716"/>
            <a:ext cx="7772400" cy="2362200"/>
          </a:xfrm>
        </p:spPr>
        <p:txBody>
          <a:bodyPr/>
          <a:lstStyle/>
          <a:p>
            <a:pPr eaLnBrk="1" hangingPunct="1">
              <a:lnSpc>
                <a:spcPct val="110000"/>
              </a:lnSpc>
            </a:pPr>
            <a:r>
              <a:rPr lang="nl-BE" altLang="id-ID" sz="2800" dirty="0" smtClean="0">
                <a:latin typeface="Arial" charset="0"/>
              </a:rPr>
              <a:t>Alkohol: hati-hati pada efek hepatotoksik</a:t>
            </a:r>
          </a:p>
          <a:p>
            <a:pPr eaLnBrk="1" hangingPunct="1">
              <a:lnSpc>
                <a:spcPct val="110000"/>
              </a:lnSpc>
            </a:pPr>
            <a:r>
              <a:rPr lang="nl-BE" altLang="id-ID" sz="2800" dirty="0" smtClean="0">
                <a:latin typeface="Arial" charset="0"/>
              </a:rPr>
              <a:t>Marijuana</a:t>
            </a:r>
          </a:p>
          <a:p>
            <a:pPr eaLnBrk="1" hangingPunct="1">
              <a:lnSpc>
                <a:spcPct val="110000"/>
              </a:lnSpc>
            </a:pPr>
            <a:r>
              <a:rPr lang="nl-BE" altLang="id-ID" sz="2800" dirty="0" smtClean="0">
                <a:latin typeface="Arial" charset="0"/>
              </a:rPr>
              <a:t>Ecstasy: toksisitas signifikan: kejadian fatal sesudah menggunakan XTC dan ritonavir</a:t>
            </a:r>
          </a:p>
        </p:txBody>
      </p:sp>
    </p:spTree>
    <p:extLst>
      <p:ext uri="{BB962C8B-B14F-4D97-AF65-F5344CB8AC3E}">
        <p14:creationId xmlns:p14="http://schemas.microsoft.com/office/powerpoint/2010/main" val="766440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22670" y="51624"/>
            <a:ext cx="83107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b="1" dirty="0" err="1">
                <a:solidFill>
                  <a:srgbClr val="7030A0"/>
                </a:solidFill>
                <a:latin typeface="Arial" charset="0"/>
                <a:cs typeface="Arial" charset="0"/>
              </a:rPr>
              <a:t>Interaksi</a:t>
            </a:r>
            <a:r>
              <a:rPr lang="en-US" altLang="id-ID" b="1" dirty="0">
                <a:solidFill>
                  <a:srgbClr val="7030A0"/>
                </a:solidFill>
                <a:latin typeface="Arial" charset="0"/>
                <a:cs typeface="Arial" charset="0"/>
              </a:rPr>
              <a:t> ARV </a:t>
            </a:r>
            <a:r>
              <a:rPr lang="en-US" altLang="id-ID" b="1" dirty="0" err="1">
                <a:solidFill>
                  <a:srgbClr val="7030A0"/>
                </a:solidFill>
                <a:latin typeface="Arial" charset="0"/>
                <a:cs typeface="Arial" charset="0"/>
              </a:rPr>
              <a:t>dgn</a:t>
            </a:r>
            <a:r>
              <a:rPr lang="en-US" altLang="id-ID" b="1" dirty="0">
                <a:solidFill>
                  <a:srgbClr val="7030A0"/>
                </a:solidFill>
                <a:latin typeface="Arial" charset="0"/>
                <a:cs typeface="Arial" charset="0"/>
              </a:rPr>
              <a:t> Obat2 Recreational</a:t>
            </a:r>
          </a:p>
        </p:txBody>
      </p:sp>
      <p:graphicFrame>
        <p:nvGraphicFramePr>
          <p:cNvPr id="5" name="Group 30"/>
          <p:cNvGraphicFramePr>
            <a:graphicFrameLocks noGrp="1"/>
          </p:cNvGraphicFramePr>
          <p:nvPr>
            <p:extLst>
              <p:ext uri="{D42A27DB-BD31-4B8C-83A1-F6EECF244321}">
                <p14:modId xmlns:p14="http://schemas.microsoft.com/office/powerpoint/2010/main" val="1478559109"/>
              </p:ext>
            </p:extLst>
          </p:nvPr>
        </p:nvGraphicFramePr>
        <p:xfrm>
          <a:off x="781658" y="1671480"/>
          <a:ext cx="8249265" cy="4418014"/>
        </p:xfrm>
        <a:graphic>
          <a:graphicData uri="http://schemas.openxmlformats.org/drawingml/2006/table">
            <a:tbl>
              <a:tblPr/>
              <a:tblGrid>
                <a:gridCol w="2412173"/>
                <a:gridCol w="3035165"/>
                <a:gridCol w="2801927"/>
              </a:tblGrid>
              <a:tr h="484188">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id-ID" sz="24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400" b="0" i="0" u="none" strike="noStrike" cap="none" normalizeH="0" baseline="0" smtClean="0">
                          <a:ln>
                            <a:noFill/>
                          </a:ln>
                          <a:solidFill>
                            <a:schemeClr val="tx1"/>
                          </a:solidFill>
                          <a:effectLst/>
                          <a:latin typeface="Arial" pitchFamily="34" charset="0"/>
                          <a:cs typeface="Arial" pitchFamily="34" charset="0"/>
                        </a:rPr>
                        <a:t>Efek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400" b="0" i="0" u="none" strike="noStrike" cap="none" normalizeH="0" baseline="0" smtClean="0">
                          <a:ln>
                            <a:noFill/>
                          </a:ln>
                          <a:solidFill>
                            <a:schemeClr val="tx1"/>
                          </a:solidFill>
                          <a:effectLst/>
                          <a:latin typeface="Arial" pitchFamily="34" charset="0"/>
                          <a:cs typeface="Arial" pitchFamily="34" charset="0"/>
                        </a:rPr>
                        <a:t>Keterangan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r>
              <a:tr h="74136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Alcohol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Abacavir AUC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41%</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Clinical significance unknown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136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Amphetamines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RTV may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a:t>
                      </a:r>
                      <a:r>
                        <a:rPr kumimoji="0" lang="en-US" altLang="id-ID" sz="2000" b="0" i="0" u="none" strike="noStrike" cap="none" normalizeH="0" baseline="0" smtClean="0">
                          <a:ln>
                            <a:noFill/>
                          </a:ln>
                          <a:solidFill>
                            <a:schemeClr val="tx1"/>
                          </a:solidFill>
                          <a:effectLst/>
                          <a:latin typeface="Arial" pitchFamily="34" charset="0"/>
                          <a:cs typeface="Arial" pitchFamily="34" charset="0"/>
                        </a:rPr>
                        <a:t>amphetamine levels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Potential amphetamine toxicity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1363">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Barbiturat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Potential </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kadar</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PI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d</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an NNRTI</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Potential virologic failure/resistance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9737">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rPr>
                        <a:t>Benzodiazepin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Kadar m</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idazolam and triazolam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dgn</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PI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d</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an delavirdine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kadar</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alprazolam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d</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an clonazepam </a:t>
                      </a:r>
                      <a:r>
                        <a:rPr kumimoji="0" lang="id-ID"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dpt</a:t>
                      </a:r>
                      <a:r>
                        <a:rPr kumimoji="0" lang="en-US" altLang="id-ID" sz="2000" b="0" i="0" u="none" strike="noStrike" cap="none" normalizeH="0" baseline="0" smtClean="0">
                          <a:ln>
                            <a:noFill/>
                          </a:ln>
                          <a:solidFill>
                            <a:schemeClr val="tx1"/>
                          </a:solidFill>
                          <a:effectLst/>
                          <a:latin typeface="Arial" pitchFamily="34" charset="0"/>
                          <a:cs typeface="Arial" pitchFamily="34" charset="0"/>
                          <a:sym typeface="Symbol" pitchFamily="18" charset="2"/>
                        </a:rPr>
                        <a:t>  )</a:t>
                      </a:r>
                      <a:endParaRPr kumimoji="0" lang="en-US" altLang="id-ID" sz="2000" b="0"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cs typeface="Arial" pitchFamily="34" charset="0"/>
                        </a:rPr>
                        <a:t>Potential benzodiazepine toxicity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77444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22670" y="-7368"/>
            <a:ext cx="835741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b="1" dirty="0" err="1">
                <a:solidFill>
                  <a:srgbClr val="7030A0"/>
                </a:solidFill>
                <a:latin typeface="Arial" charset="0"/>
                <a:cs typeface="Arial" charset="0"/>
              </a:rPr>
              <a:t>Interaksi</a:t>
            </a:r>
            <a:r>
              <a:rPr lang="en-US" altLang="id-ID" b="1" dirty="0">
                <a:solidFill>
                  <a:srgbClr val="7030A0"/>
                </a:solidFill>
                <a:latin typeface="Arial" charset="0"/>
                <a:cs typeface="Arial" charset="0"/>
              </a:rPr>
              <a:t> ARV </a:t>
            </a:r>
            <a:r>
              <a:rPr lang="en-US" altLang="id-ID" b="1" dirty="0" err="1">
                <a:solidFill>
                  <a:srgbClr val="7030A0"/>
                </a:solidFill>
                <a:latin typeface="Arial" charset="0"/>
                <a:cs typeface="Arial" charset="0"/>
              </a:rPr>
              <a:t>dgn</a:t>
            </a:r>
            <a:r>
              <a:rPr lang="en-US" altLang="id-ID" b="1" dirty="0">
                <a:solidFill>
                  <a:srgbClr val="7030A0"/>
                </a:solidFill>
                <a:latin typeface="Arial" charset="0"/>
                <a:cs typeface="Arial" charset="0"/>
              </a:rPr>
              <a:t> Obat2 Recreational</a:t>
            </a:r>
          </a:p>
        </p:txBody>
      </p:sp>
      <p:graphicFrame>
        <p:nvGraphicFramePr>
          <p:cNvPr id="5" name="Group 32"/>
          <p:cNvGraphicFramePr>
            <a:graphicFrameLocks noGrp="1"/>
          </p:cNvGraphicFramePr>
          <p:nvPr>
            <p:extLst>
              <p:ext uri="{D42A27DB-BD31-4B8C-83A1-F6EECF244321}">
                <p14:modId xmlns:p14="http://schemas.microsoft.com/office/powerpoint/2010/main" val="3350546261"/>
              </p:ext>
            </p:extLst>
          </p:nvPr>
        </p:nvGraphicFramePr>
        <p:xfrm>
          <a:off x="781662" y="1715736"/>
          <a:ext cx="8205018" cy="3566080"/>
        </p:xfrm>
        <a:graphic>
          <a:graphicData uri="http://schemas.openxmlformats.org/drawingml/2006/table">
            <a:tbl>
              <a:tblPr/>
              <a:tblGrid>
                <a:gridCol w="2513249"/>
                <a:gridCol w="2513249"/>
                <a:gridCol w="3178520"/>
              </a:tblGrid>
              <a:tr h="457119">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id-ID" sz="2400" b="0" i="0" u="none" strike="noStrike" cap="none" normalizeH="0" baseline="0" dirty="0" smtClean="0">
                        <a:ln>
                          <a:noFill/>
                        </a:ln>
                        <a:solidFill>
                          <a:schemeClr val="tx1"/>
                        </a:solidFill>
                        <a:effectLst/>
                        <a:latin typeface="Arial" pitchFamily="34"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id-ID" sz="2400" b="1" i="0" u="none" strike="noStrike" cap="none" normalizeH="0" baseline="0" smtClean="0">
                          <a:ln>
                            <a:noFill/>
                          </a:ln>
                          <a:solidFill>
                            <a:schemeClr val="tx1"/>
                          </a:solidFill>
                          <a:effectLst/>
                          <a:latin typeface="Arial" pitchFamily="34" charset="0"/>
                        </a:rPr>
                        <a:t>Efe</a:t>
                      </a:r>
                      <a:r>
                        <a:rPr kumimoji="0" lang="id-ID" altLang="id-ID" sz="2400" b="1" i="0" u="none" strike="noStrike" cap="none" normalizeH="0" baseline="0" smtClean="0">
                          <a:ln>
                            <a:noFill/>
                          </a:ln>
                          <a:solidFill>
                            <a:schemeClr val="tx1"/>
                          </a:solidFill>
                          <a:effectLst/>
                          <a:latin typeface="Arial" pitchFamily="34" charset="0"/>
                        </a:rPr>
                        <a:t>k</a:t>
                      </a:r>
                      <a:endParaRPr kumimoji="0" lang="en-US" altLang="id-ID" sz="2400" b="1" i="0" u="none" strike="noStrike" cap="none" normalizeH="0" baseline="0" smtClean="0">
                        <a:ln>
                          <a:noFill/>
                        </a:ln>
                        <a:solidFill>
                          <a:schemeClr val="tx1"/>
                        </a:solidFill>
                        <a:effectLst/>
                        <a:latin typeface="Arial" pitchFamily="34"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d-ID" altLang="id-ID" sz="2400" b="1" i="0" u="none" strike="noStrike" cap="none" normalizeH="0" baseline="0" smtClean="0">
                          <a:ln>
                            <a:noFill/>
                          </a:ln>
                          <a:solidFill>
                            <a:schemeClr val="tx1"/>
                          </a:solidFill>
                          <a:effectLst/>
                          <a:latin typeface="Arial" pitchFamily="34" charset="0"/>
                        </a:rPr>
                        <a:t>Keterangan</a:t>
                      </a:r>
                      <a:endParaRPr kumimoji="0" lang="en-US" altLang="id-ID" sz="2400" b="1" i="0" u="none" strike="noStrike" cap="none" normalizeH="0" baseline="0" smtClean="0">
                        <a:ln>
                          <a:noFill/>
                        </a:ln>
                        <a:solidFill>
                          <a:schemeClr val="tx1"/>
                        </a:solidFill>
                        <a:effectLst/>
                        <a:latin typeface="Arial" pitchFamily="34" charset="0"/>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r>
              <a:tr h="70091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sym typeface="Symbol" pitchFamily="18" charset="2"/>
                        </a:rPr>
                        <a:t>-hydroxybutyrate (GHB)</a:t>
                      </a:r>
                      <a:endParaRPr kumimoji="0" lang="en-US" altLang="id-ID" sz="2000" b="0" i="0" u="none" strike="noStrike" cap="none" normalizeH="0" baseline="0" smtClean="0">
                        <a:ln>
                          <a:noFill/>
                        </a:ln>
                        <a:solidFill>
                          <a:schemeClr val="tx1"/>
                        </a:solidFill>
                        <a:effectLst/>
                        <a:latin typeface="Arial" pitchFamily="34"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Potential </a:t>
                      </a:r>
                      <a:r>
                        <a:rPr kumimoji="0" lang="en-US" altLang="id-ID" sz="2000" b="0" i="0" u="none" strike="noStrike" cap="none" normalizeH="0" baseline="0" smtClean="0">
                          <a:ln>
                            <a:noFill/>
                          </a:ln>
                          <a:solidFill>
                            <a:schemeClr val="tx1"/>
                          </a:solidFill>
                          <a:effectLst/>
                          <a:latin typeface="Arial" pitchFamily="34" charset="0"/>
                          <a:sym typeface="Symbol" pitchFamily="18" charset="2"/>
                        </a:rPr>
                        <a:t> GHB levels</a:t>
                      </a:r>
                      <a:endParaRPr kumimoji="0" lang="en-US" altLang="id-ID" sz="2000" b="0" i="0" u="none" strike="noStrike" cap="none" normalizeH="0" baseline="0" smtClean="0">
                        <a:ln>
                          <a:noFill/>
                        </a:ln>
                        <a:solidFill>
                          <a:schemeClr val="tx1"/>
                        </a:solidFill>
                        <a:effectLst/>
                        <a:latin typeface="Arial" pitchFamily="34"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Potential GHB toxicity</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91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Heroin</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Potential enhanced heroin effect</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Clinical significance unknown</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915">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Marijuana</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Minimal effect on IDV and NFV</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Interaction with ARVs unlikely</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5661">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3,4-methylenedioxy-methamphetamine (Ecstasy)</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smtClean="0">
                          <a:ln>
                            <a:noFill/>
                          </a:ln>
                          <a:solidFill>
                            <a:schemeClr val="tx1"/>
                          </a:solidFill>
                          <a:effectLst/>
                          <a:latin typeface="Arial" pitchFamily="34" charset="0"/>
                        </a:rPr>
                        <a:t>Potential </a:t>
                      </a:r>
                      <a:r>
                        <a:rPr kumimoji="0" lang="en-US" altLang="id-ID" sz="2000" b="0" i="0" u="none" strike="noStrike" cap="none" normalizeH="0" baseline="0" smtClean="0">
                          <a:ln>
                            <a:noFill/>
                          </a:ln>
                          <a:solidFill>
                            <a:schemeClr val="tx1"/>
                          </a:solidFill>
                          <a:effectLst/>
                          <a:latin typeface="Arial" pitchFamily="34" charset="0"/>
                          <a:sym typeface="Symbol" pitchFamily="18" charset="2"/>
                        </a:rPr>
                        <a:t> ecstasy levels</a:t>
                      </a:r>
                      <a:endParaRPr kumimoji="0" lang="en-US" altLang="id-ID" sz="2000" b="0" i="0" u="none" strike="noStrike" cap="none" normalizeH="0" baseline="0" smtClean="0">
                        <a:ln>
                          <a:noFill/>
                        </a:ln>
                        <a:solidFill>
                          <a:schemeClr val="tx1"/>
                        </a:solidFill>
                        <a:effectLst/>
                        <a:latin typeface="Arial" pitchFamily="34"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itchFamily="18" charset="0"/>
                        </a:defRPr>
                      </a:lvl1pPr>
                      <a:lvl2pPr marL="742950" indent="-285750" eaLnBrk="0" hangingPunct="0">
                        <a:spcBef>
                          <a:spcPct val="20000"/>
                        </a:spcBef>
                        <a:defRPr sz="2400">
                          <a:solidFill>
                            <a:schemeClr val="tx1"/>
                          </a:solidFill>
                          <a:latin typeface="Times New Roman" pitchFamily="18" charset="0"/>
                        </a:defRPr>
                      </a:lvl2pPr>
                      <a:lvl3pPr marL="1143000" indent="-228600" eaLnBrk="0" hangingPunct="0">
                        <a:spcBef>
                          <a:spcPct val="20000"/>
                        </a:spcBef>
                        <a:defRPr sz="2000">
                          <a:solidFill>
                            <a:schemeClr val="tx1"/>
                          </a:solidFill>
                          <a:latin typeface="Times New Roman" pitchFamily="18" charset="0"/>
                        </a:defRPr>
                      </a:lvl3pPr>
                      <a:lvl4pPr marL="1600200" indent="-228600" eaLnBrk="0" hangingPunct="0">
                        <a:spcBef>
                          <a:spcPct val="20000"/>
                        </a:spcBef>
                        <a:defRPr>
                          <a:solidFill>
                            <a:schemeClr val="tx1"/>
                          </a:solidFill>
                          <a:latin typeface="Times New Roman" pitchFamily="18" charset="0"/>
                        </a:defRPr>
                      </a:lvl4pPr>
                      <a:lvl5pPr marL="2057400" indent="-228600" eaLnBrk="0" hangingPunct="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id-ID" sz="2000" b="0" i="0" u="none" strike="noStrike" cap="none" normalizeH="0" baseline="0" dirty="0" smtClean="0">
                          <a:ln>
                            <a:noFill/>
                          </a:ln>
                          <a:solidFill>
                            <a:schemeClr val="tx1"/>
                          </a:solidFill>
                          <a:effectLst/>
                          <a:latin typeface="Arial" pitchFamily="34" charset="0"/>
                        </a:rPr>
                        <a:t>Potential ecstasy toxicity</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21962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755650" y="112406"/>
            <a:ext cx="8229600" cy="1143000"/>
          </a:xfrm>
        </p:spPr>
        <p:txBody>
          <a:bodyPr>
            <a:normAutofit/>
          </a:bodyPr>
          <a:lstStyle/>
          <a:p>
            <a:pPr eaLnBrk="1" hangingPunct="1"/>
            <a:r>
              <a:rPr lang="nl-BE" altLang="id-ID" sz="4000" b="1" dirty="0" smtClean="0">
                <a:solidFill>
                  <a:srgbClr val="7030A0"/>
                </a:solidFill>
                <a:latin typeface="Arial" charset="0"/>
              </a:rPr>
              <a:t>Benzodiazepin</a:t>
            </a:r>
            <a:endParaRPr lang="en-GB" altLang="id-ID" sz="4000" b="1" dirty="0" smtClean="0">
              <a:solidFill>
                <a:srgbClr val="7030A0"/>
              </a:solidFill>
              <a:latin typeface="Arial" charset="0"/>
            </a:endParaRPr>
          </a:p>
        </p:txBody>
      </p:sp>
      <p:sp>
        <p:nvSpPr>
          <p:cNvPr id="38915" name="Rectangle 3"/>
          <p:cNvSpPr>
            <a:spLocks noGrp="1" noChangeArrowheads="1"/>
          </p:cNvSpPr>
          <p:nvPr>
            <p:ph type="body" idx="1"/>
          </p:nvPr>
        </p:nvSpPr>
        <p:spPr>
          <a:xfrm>
            <a:off x="888382" y="1916113"/>
            <a:ext cx="7772400" cy="4114800"/>
          </a:xfrm>
        </p:spPr>
        <p:txBody>
          <a:bodyPr>
            <a:normAutofit lnSpcReduction="10000"/>
          </a:bodyPr>
          <a:lstStyle/>
          <a:p>
            <a:pPr eaLnBrk="1" hangingPunct="1">
              <a:lnSpc>
                <a:spcPct val="80000"/>
              </a:lnSpc>
            </a:pPr>
            <a:r>
              <a:rPr lang="nl-BE" altLang="id-ID" sz="2800" dirty="0" smtClean="0">
                <a:latin typeface="Arial" charset="0"/>
              </a:rPr>
              <a:t>Alprazolam </a:t>
            </a:r>
          </a:p>
          <a:p>
            <a:pPr eaLnBrk="1" hangingPunct="1">
              <a:lnSpc>
                <a:spcPct val="80000"/>
              </a:lnSpc>
            </a:pPr>
            <a:r>
              <a:rPr lang="nl-BE" altLang="id-ID" sz="2800" dirty="0" smtClean="0">
                <a:latin typeface="Arial" charset="0"/>
              </a:rPr>
              <a:t>Triazolam</a:t>
            </a:r>
          </a:p>
          <a:p>
            <a:pPr eaLnBrk="1" hangingPunct="1">
              <a:lnSpc>
                <a:spcPct val="80000"/>
              </a:lnSpc>
            </a:pPr>
            <a:r>
              <a:rPr lang="nl-BE" altLang="id-ID" sz="2800" dirty="0" smtClean="0">
                <a:latin typeface="Arial" charset="0"/>
              </a:rPr>
              <a:t>Clonazepam	TIDAK dianjurkan dipakai</a:t>
            </a:r>
          </a:p>
          <a:p>
            <a:pPr eaLnBrk="1" hangingPunct="1">
              <a:lnSpc>
                <a:spcPct val="80000"/>
              </a:lnSpc>
              <a:buFontTx/>
              <a:buNone/>
            </a:pPr>
            <a:r>
              <a:rPr lang="nl-BE" altLang="id-ID" sz="2800" dirty="0" smtClean="0">
                <a:latin typeface="Arial" charset="0"/>
              </a:rPr>
              <a:t>                            bersamaan dengan ART     </a:t>
            </a:r>
          </a:p>
          <a:p>
            <a:pPr eaLnBrk="1" hangingPunct="1">
              <a:lnSpc>
                <a:spcPct val="80000"/>
              </a:lnSpc>
            </a:pPr>
            <a:r>
              <a:rPr lang="nl-BE" altLang="id-ID" sz="2800" dirty="0" smtClean="0">
                <a:latin typeface="Arial" charset="0"/>
              </a:rPr>
              <a:t>Midazolam          </a:t>
            </a:r>
          </a:p>
          <a:p>
            <a:pPr eaLnBrk="1" hangingPunct="1">
              <a:lnSpc>
                <a:spcPct val="80000"/>
              </a:lnSpc>
            </a:pPr>
            <a:r>
              <a:rPr lang="nl-BE" altLang="id-ID" sz="2800" dirty="0" smtClean="0">
                <a:latin typeface="Arial" charset="0"/>
              </a:rPr>
              <a:t>Zolpidem</a:t>
            </a:r>
          </a:p>
          <a:p>
            <a:pPr eaLnBrk="1" hangingPunct="1">
              <a:lnSpc>
                <a:spcPct val="80000"/>
              </a:lnSpc>
            </a:pPr>
            <a:endParaRPr lang="nl-BE" altLang="id-ID" sz="2800" dirty="0" smtClean="0">
              <a:latin typeface="Arial" charset="0"/>
            </a:endParaRPr>
          </a:p>
          <a:p>
            <a:pPr eaLnBrk="1" hangingPunct="1">
              <a:lnSpc>
                <a:spcPct val="80000"/>
              </a:lnSpc>
            </a:pPr>
            <a:r>
              <a:rPr lang="nl-BE" altLang="id-ID" sz="2800" dirty="0" smtClean="0">
                <a:latin typeface="Arial" charset="0"/>
                <a:sym typeface="Wingdings" pitchFamily="2" charset="2"/>
              </a:rPr>
              <a:t> menaikkan sedasi, menekan respirasi</a:t>
            </a:r>
          </a:p>
          <a:p>
            <a:pPr eaLnBrk="1" hangingPunct="1">
              <a:lnSpc>
                <a:spcPct val="80000"/>
              </a:lnSpc>
            </a:pPr>
            <a:endParaRPr lang="nl-BE" altLang="id-ID" sz="2800" dirty="0" smtClean="0">
              <a:latin typeface="Arial" charset="0"/>
              <a:sym typeface="Wingdings" pitchFamily="2" charset="2"/>
            </a:endParaRPr>
          </a:p>
          <a:p>
            <a:pPr eaLnBrk="1" hangingPunct="1">
              <a:lnSpc>
                <a:spcPct val="80000"/>
              </a:lnSpc>
            </a:pPr>
            <a:r>
              <a:rPr lang="nl-BE" altLang="id-ID" sz="2800" dirty="0" smtClean="0">
                <a:latin typeface="Arial" charset="0"/>
                <a:sym typeface="Wingdings" pitchFamily="2" charset="2"/>
              </a:rPr>
              <a:t>Temazepam, lorazepam, oxazepam = OK</a:t>
            </a:r>
            <a:endParaRPr lang="en-GB" altLang="id-ID" sz="2800" dirty="0" smtClean="0">
              <a:latin typeface="Arial" charset="0"/>
              <a:sym typeface="Wingdings" pitchFamily="2" charset="2"/>
            </a:endParaRPr>
          </a:p>
        </p:txBody>
      </p:sp>
      <p:sp>
        <p:nvSpPr>
          <p:cNvPr id="38917" name="Line 5"/>
          <p:cNvSpPr>
            <a:spLocks noChangeShapeType="1"/>
          </p:cNvSpPr>
          <p:nvPr/>
        </p:nvSpPr>
        <p:spPr bwMode="auto">
          <a:xfrm>
            <a:off x="3542064" y="1916113"/>
            <a:ext cx="0" cy="2089150"/>
          </a:xfrm>
          <a:prstGeom prst="line">
            <a:avLst/>
          </a:prstGeom>
          <a:noFill/>
          <a:ln w="57150">
            <a:solidFill>
              <a:schemeClr val="hlink"/>
            </a:solidFill>
            <a:round/>
            <a:headEnd/>
            <a:tailEnd/>
          </a:ln>
          <a:extLst>
            <a:ext uri="{909E8E84-426E-40DD-AFC4-6F175D3DCCD1}">
              <a14:hiddenFill xmlns:a14="http://schemas.microsoft.com/office/drawing/2010/main">
                <a:noFill/>
              </a14:hiddenFill>
            </a:ext>
          </a:extLst>
        </p:spPr>
        <p:txBody>
          <a:bodyPr/>
          <a:lstStyle/>
          <a:p>
            <a:endParaRPr lang="id-ID"/>
          </a:p>
        </p:txBody>
      </p:sp>
    </p:spTree>
    <p:extLst>
      <p:ext uri="{BB962C8B-B14F-4D97-AF65-F5344CB8AC3E}">
        <p14:creationId xmlns:p14="http://schemas.microsoft.com/office/powerpoint/2010/main" val="7555690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22671" y="127154"/>
            <a:ext cx="8229600" cy="1143000"/>
          </a:xfrm>
        </p:spPr>
        <p:txBody>
          <a:bodyPr>
            <a:normAutofit/>
          </a:bodyPr>
          <a:lstStyle/>
          <a:p>
            <a:pPr eaLnBrk="1" hangingPunct="1"/>
            <a:r>
              <a:rPr lang="nl-BE" altLang="id-ID" sz="4000" b="1" dirty="0" smtClean="0">
                <a:solidFill>
                  <a:srgbClr val="7030A0"/>
                </a:solidFill>
                <a:latin typeface="Arial" charset="0"/>
              </a:rPr>
              <a:t>Obat untuk IO</a:t>
            </a:r>
            <a:endParaRPr lang="en-GB" altLang="id-ID" sz="4000" b="1" dirty="0" smtClean="0">
              <a:solidFill>
                <a:srgbClr val="7030A0"/>
              </a:solidFill>
              <a:latin typeface="Arial" charset="0"/>
            </a:endParaRPr>
          </a:p>
        </p:txBody>
      </p:sp>
      <p:sp>
        <p:nvSpPr>
          <p:cNvPr id="39939" name="Rectangle 3"/>
          <p:cNvSpPr>
            <a:spLocks noGrp="1" noChangeArrowheads="1"/>
          </p:cNvSpPr>
          <p:nvPr>
            <p:ph type="body" idx="1"/>
          </p:nvPr>
        </p:nvSpPr>
        <p:spPr>
          <a:xfrm>
            <a:off x="914400" y="1762428"/>
            <a:ext cx="8229600" cy="4525963"/>
          </a:xfrm>
        </p:spPr>
        <p:txBody>
          <a:bodyPr/>
          <a:lstStyle/>
          <a:p>
            <a:pPr eaLnBrk="1" hangingPunct="1">
              <a:lnSpc>
                <a:spcPct val="90000"/>
              </a:lnSpc>
            </a:pPr>
            <a:r>
              <a:rPr lang="nl-BE" altLang="id-ID" sz="2800" dirty="0" smtClean="0">
                <a:latin typeface="Arial" charset="0"/>
              </a:rPr>
              <a:t>Azole</a:t>
            </a:r>
          </a:p>
          <a:p>
            <a:pPr lvl="1" eaLnBrk="1" hangingPunct="1">
              <a:lnSpc>
                <a:spcPct val="90000"/>
              </a:lnSpc>
            </a:pPr>
            <a:r>
              <a:rPr lang="nl-BE" altLang="id-ID" dirty="0" smtClean="0">
                <a:latin typeface="Arial" charset="0"/>
              </a:rPr>
              <a:t>Ketokonazole + itraconazole: inhibitor</a:t>
            </a:r>
          </a:p>
          <a:p>
            <a:pPr lvl="1" eaLnBrk="1" hangingPunct="1">
              <a:lnSpc>
                <a:spcPct val="90000"/>
              </a:lnSpc>
            </a:pPr>
            <a:r>
              <a:rPr lang="nl-BE" altLang="id-ID" dirty="0" smtClean="0">
                <a:latin typeface="Arial" charset="0"/>
              </a:rPr>
              <a:t>Fluconazole </a:t>
            </a:r>
            <a:r>
              <a:rPr lang="nl-BE" altLang="id-ID" dirty="0" smtClean="0">
                <a:latin typeface="Arial" charset="0"/>
                <a:sym typeface="Wingdings" pitchFamily="2" charset="2"/>
              </a:rPr>
              <a:t> menaikkan risiko toksisitas hepar</a:t>
            </a:r>
            <a:endParaRPr lang="nl-BE" altLang="id-ID" dirty="0" smtClean="0">
              <a:latin typeface="Arial" charset="0"/>
            </a:endParaRPr>
          </a:p>
          <a:p>
            <a:pPr eaLnBrk="1" hangingPunct="1">
              <a:lnSpc>
                <a:spcPct val="90000"/>
              </a:lnSpc>
            </a:pPr>
            <a:r>
              <a:rPr lang="nl-BE" altLang="id-ID" sz="2800" dirty="0" smtClean="0">
                <a:latin typeface="Arial" charset="0"/>
              </a:rPr>
              <a:t>Rifamycin</a:t>
            </a:r>
          </a:p>
          <a:p>
            <a:pPr eaLnBrk="1" hangingPunct="1">
              <a:lnSpc>
                <a:spcPct val="90000"/>
              </a:lnSpc>
            </a:pPr>
            <a:r>
              <a:rPr lang="nl-BE" altLang="id-ID" sz="2800" dirty="0" smtClean="0">
                <a:latin typeface="Arial" charset="0"/>
              </a:rPr>
              <a:t>Antibiotik gol makrolid: Klaritomisin dan erithromisin</a:t>
            </a:r>
            <a:endParaRPr lang="en-GB" altLang="id-ID" sz="2800" dirty="0" smtClean="0">
              <a:latin typeface="Arial" charset="0"/>
            </a:endParaRPr>
          </a:p>
        </p:txBody>
      </p:sp>
    </p:spTree>
    <p:extLst>
      <p:ext uri="{BB962C8B-B14F-4D97-AF65-F5344CB8AC3E}">
        <p14:creationId xmlns:p14="http://schemas.microsoft.com/office/powerpoint/2010/main" val="32455740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58644" y="0"/>
            <a:ext cx="7949381" cy="1143000"/>
          </a:xfrm>
        </p:spPr>
        <p:txBody>
          <a:bodyPr>
            <a:normAutofit/>
          </a:bodyPr>
          <a:lstStyle/>
          <a:p>
            <a:pPr eaLnBrk="1" hangingPunct="1"/>
            <a:r>
              <a:rPr lang="nl-BE" altLang="id-ID" sz="3600" b="1" dirty="0" smtClean="0">
                <a:solidFill>
                  <a:srgbClr val="7030A0"/>
                </a:solidFill>
                <a:latin typeface="Arial" charset="0"/>
              </a:rPr>
              <a:t>Obat untuk hyperlipidemia</a:t>
            </a:r>
            <a:endParaRPr lang="en-GB" altLang="id-ID" sz="3600" b="1" dirty="0" smtClean="0">
              <a:solidFill>
                <a:srgbClr val="7030A0"/>
              </a:solidFill>
              <a:latin typeface="Arial" charset="0"/>
            </a:endParaRPr>
          </a:p>
        </p:txBody>
      </p:sp>
      <p:sp>
        <p:nvSpPr>
          <p:cNvPr id="40963" name="Rectangle 3"/>
          <p:cNvSpPr>
            <a:spLocks noGrp="1" noChangeArrowheads="1"/>
          </p:cNvSpPr>
          <p:nvPr>
            <p:ph type="body" idx="1"/>
          </p:nvPr>
        </p:nvSpPr>
        <p:spPr>
          <a:xfrm>
            <a:off x="914400" y="1806677"/>
            <a:ext cx="8229600" cy="4525963"/>
          </a:xfrm>
        </p:spPr>
        <p:txBody>
          <a:bodyPr/>
          <a:lstStyle/>
          <a:p>
            <a:pPr eaLnBrk="1" hangingPunct="1">
              <a:lnSpc>
                <a:spcPct val="90000"/>
              </a:lnSpc>
            </a:pPr>
            <a:r>
              <a:rPr lang="nl-BE" altLang="id-ID" sz="2800" dirty="0" smtClean="0">
                <a:latin typeface="Arial" charset="0"/>
              </a:rPr>
              <a:t>Statin</a:t>
            </a:r>
            <a:r>
              <a:rPr lang="nl-BE" altLang="id-ID" sz="2800" dirty="0" smtClean="0">
                <a:latin typeface="Arial" charset="0"/>
                <a:sym typeface="Wingdings" pitchFamily="2" charset="2"/>
              </a:rPr>
              <a:t>  HDL, </a:t>
            </a:r>
            <a:r>
              <a:rPr lang="nl-BE" altLang="id-ID" sz="2800" dirty="0" smtClean="0">
                <a:latin typeface="Arial" charset="0"/>
                <a:cs typeface="Times New Roman" pitchFamily="18" charset="0"/>
                <a:sym typeface="Wingdings" pitchFamily="2" charset="2"/>
              </a:rPr>
              <a:t>↓</a:t>
            </a:r>
            <a:r>
              <a:rPr lang="nl-BE" altLang="id-ID" sz="2800" dirty="0" smtClean="0">
                <a:latin typeface="Arial" charset="0"/>
                <a:sym typeface="Wingdings" pitchFamily="2" charset="2"/>
              </a:rPr>
              <a:t> LDL dan TG, dan </a:t>
            </a:r>
            <a:r>
              <a:rPr lang="nl-BE" altLang="id-ID" sz="2800" dirty="0" smtClean="0">
                <a:latin typeface="Arial" charset="0"/>
                <a:cs typeface="Times New Roman" pitchFamily="18" charset="0"/>
                <a:sym typeface="Wingdings" pitchFamily="2" charset="2"/>
              </a:rPr>
              <a:t>↓</a:t>
            </a:r>
            <a:r>
              <a:rPr lang="nl-BE" altLang="id-ID" sz="2800" dirty="0" smtClean="0">
                <a:latin typeface="Arial" charset="0"/>
                <a:sym typeface="Wingdings" pitchFamily="2" charset="2"/>
              </a:rPr>
              <a:t> tot.chol</a:t>
            </a:r>
          </a:p>
          <a:p>
            <a:pPr eaLnBrk="1" hangingPunct="1">
              <a:lnSpc>
                <a:spcPct val="90000"/>
              </a:lnSpc>
            </a:pPr>
            <a:r>
              <a:rPr lang="nl-BE" altLang="id-ID" sz="2800" dirty="0" smtClean="0">
                <a:latin typeface="Arial" charset="0"/>
              </a:rPr>
              <a:t>Hampir semua statin </a:t>
            </a:r>
            <a:r>
              <a:rPr lang="nl-BE" altLang="id-ID" sz="2800" dirty="0" smtClean="0">
                <a:latin typeface="Arial" charset="0"/>
                <a:sym typeface="Wingdings" pitchFamily="2" charset="2"/>
              </a:rPr>
              <a:t> CYP450</a:t>
            </a:r>
          </a:p>
          <a:p>
            <a:pPr eaLnBrk="1" hangingPunct="1">
              <a:lnSpc>
                <a:spcPct val="90000"/>
              </a:lnSpc>
            </a:pPr>
            <a:r>
              <a:rPr lang="nl-BE" altLang="id-ID" sz="2800" dirty="0" smtClean="0">
                <a:latin typeface="Arial" charset="0"/>
                <a:sym typeface="Wingdings" pitchFamily="2" charset="2"/>
              </a:rPr>
              <a:t>Banyak interaksi</a:t>
            </a:r>
          </a:p>
          <a:p>
            <a:pPr eaLnBrk="1" hangingPunct="1">
              <a:lnSpc>
                <a:spcPct val="90000"/>
              </a:lnSpc>
            </a:pPr>
            <a:r>
              <a:rPr lang="nl-BE" altLang="id-ID" sz="2800" dirty="0" smtClean="0">
                <a:latin typeface="Arial" charset="0"/>
                <a:sym typeface="Wingdings" pitchFamily="2" charset="2"/>
              </a:rPr>
              <a:t> menaikkan toksisitas statin: rhabdomyolysis, hepatotoksisitas</a:t>
            </a:r>
          </a:p>
          <a:p>
            <a:pPr eaLnBrk="1" hangingPunct="1">
              <a:lnSpc>
                <a:spcPct val="90000"/>
              </a:lnSpc>
            </a:pPr>
            <a:r>
              <a:rPr lang="nl-BE" altLang="id-ID" sz="2800" dirty="0" smtClean="0">
                <a:latin typeface="Arial" charset="0"/>
                <a:sym typeface="Wingdings" pitchFamily="2" charset="2"/>
              </a:rPr>
              <a:t> direkomendasi dalam kombinasi dengan ART/PI: fluvastatin dan pravastatin.</a:t>
            </a:r>
            <a:endParaRPr lang="en-GB" altLang="id-ID" sz="2800" dirty="0" smtClean="0">
              <a:latin typeface="Arial" charset="0"/>
            </a:endParaRPr>
          </a:p>
        </p:txBody>
      </p:sp>
    </p:spTree>
    <p:extLst>
      <p:ext uri="{BB962C8B-B14F-4D97-AF65-F5344CB8AC3E}">
        <p14:creationId xmlns:p14="http://schemas.microsoft.com/office/powerpoint/2010/main" val="5872301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44792" y="51624"/>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3600" b="1" dirty="0" err="1">
                <a:solidFill>
                  <a:srgbClr val="7030A0"/>
                </a:solidFill>
                <a:latin typeface="Arial" charset="0"/>
              </a:rPr>
              <a:t>Intera</a:t>
            </a:r>
            <a:r>
              <a:rPr lang="id-ID" altLang="id-ID" sz="3600" b="1" dirty="0">
                <a:solidFill>
                  <a:srgbClr val="7030A0"/>
                </a:solidFill>
                <a:latin typeface="Arial" charset="0"/>
              </a:rPr>
              <a:t>ksi</a:t>
            </a:r>
            <a:r>
              <a:rPr lang="en-US" altLang="id-ID" sz="3600" b="1" dirty="0">
                <a:solidFill>
                  <a:srgbClr val="7030A0"/>
                </a:solidFill>
                <a:latin typeface="Arial" charset="0"/>
              </a:rPr>
              <a:t> </a:t>
            </a:r>
            <a:r>
              <a:rPr lang="id-ID" altLang="id-ID" sz="3600" b="1" dirty="0">
                <a:solidFill>
                  <a:srgbClr val="7030A0"/>
                </a:solidFill>
                <a:latin typeface="Arial" charset="0"/>
              </a:rPr>
              <a:t>dgn Obat Penurun</a:t>
            </a:r>
            <a:r>
              <a:rPr lang="en-US" altLang="id-ID" sz="3600" b="1" dirty="0">
                <a:solidFill>
                  <a:srgbClr val="7030A0"/>
                </a:solidFill>
                <a:latin typeface="Arial" charset="0"/>
              </a:rPr>
              <a:t> Lipid</a:t>
            </a:r>
          </a:p>
        </p:txBody>
      </p:sp>
      <p:sp>
        <p:nvSpPr>
          <p:cNvPr id="5" name="Rectangle 3"/>
          <p:cNvSpPr>
            <a:spLocks noChangeArrowheads="1"/>
          </p:cNvSpPr>
          <p:nvPr/>
        </p:nvSpPr>
        <p:spPr bwMode="auto">
          <a:xfrm>
            <a:off x="744792" y="1833716"/>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pPr>
            <a:r>
              <a:rPr lang="en-US" altLang="id-ID" sz="2800" dirty="0">
                <a:latin typeface="Arial" charset="0"/>
              </a:rPr>
              <a:t>Simvastatin </a:t>
            </a:r>
            <a:r>
              <a:rPr lang="id-ID" altLang="id-ID" sz="2800" dirty="0">
                <a:latin typeface="Arial" charset="0"/>
              </a:rPr>
              <a:t>d</a:t>
            </a:r>
            <a:r>
              <a:rPr lang="en-US" altLang="id-ID" sz="2800" dirty="0">
                <a:latin typeface="Arial" charset="0"/>
              </a:rPr>
              <a:t>an lovastatin</a:t>
            </a:r>
            <a:r>
              <a:rPr lang="id-ID" altLang="id-ID" sz="2800" dirty="0">
                <a:latin typeface="Arial" charset="0"/>
              </a:rPr>
              <a:t>: k</a:t>
            </a:r>
            <a:r>
              <a:rPr lang="en-US" altLang="id-ID" sz="2800" dirty="0" err="1">
                <a:latin typeface="Arial" charset="0"/>
              </a:rPr>
              <a:t>ontraindi</a:t>
            </a:r>
            <a:r>
              <a:rPr lang="id-ID" altLang="id-ID" sz="2800" dirty="0">
                <a:latin typeface="Arial" charset="0"/>
              </a:rPr>
              <a:t>k</a:t>
            </a:r>
            <a:r>
              <a:rPr lang="en-US" altLang="id-ID" sz="2800" dirty="0">
                <a:latin typeface="Arial" charset="0"/>
              </a:rPr>
              <a:t>a</a:t>
            </a:r>
            <a:r>
              <a:rPr lang="id-ID" altLang="id-ID" sz="2800" dirty="0">
                <a:latin typeface="Arial" charset="0"/>
              </a:rPr>
              <a:t>si</a:t>
            </a:r>
            <a:r>
              <a:rPr lang="en-US" altLang="id-ID" sz="2800" dirty="0">
                <a:latin typeface="Arial" charset="0"/>
              </a:rPr>
              <a:t> </a:t>
            </a:r>
            <a:r>
              <a:rPr lang="id-ID" altLang="id-ID" sz="2800" dirty="0">
                <a:latin typeface="Arial" charset="0"/>
              </a:rPr>
              <a:t>dgn</a:t>
            </a:r>
            <a:r>
              <a:rPr lang="en-US" altLang="id-ID" sz="2800" dirty="0">
                <a:latin typeface="Arial" charset="0"/>
              </a:rPr>
              <a:t> PI </a:t>
            </a:r>
            <a:r>
              <a:rPr lang="id-ID" altLang="id-ID" sz="2800" dirty="0">
                <a:latin typeface="Arial" charset="0"/>
              </a:rPr>
              <a:t>atau</a:t>
            </a:r>
            <a:r>
              <a:rPr lang="en-US" altLang="id-ID" sz="2800" dirty="0">
                <a:latin typeface="Arial" charset="0"/>
              </a:rPr>
              <a:t> </a:t>
            </a:r>
            <a:r>
              <a:rPr lang="en-US" altLang="id-ID" sz="2800" dirty="0" err="1">
                <a:latin typeface="Arial" charset="0"/>
              </a:rPr>
              <a:t>delavirdine</a:t>
            </a:r>
            <a:r>
              <a:rPr lang="en-US" altLang="id-ID" sz="2800" dirty="0">
                <a:latin typeface="Arial" charset="0"/>
              </a:rPr>
              <a:t> </a:t>
            </a:r>
            <a:r>
              <a:rPr lang="id-ID" altLang="id-ID" sz="2800" dirty="0">
                <a:latin typeface="Arial" charset="0"/>
              </a:rPr>
              <a:t>(NNRTI)</a:t>
            </a:r>
            <a:endParaRPr lang="en-US" altLang="id-ID" sz="2800" dirty="0">
              <a:latin typeface="Arial" charset="0"/>
            </a:endParaRPr>
          </a:p>
          <a:p>
            <a:pPr eaLnBrk="1" hangingPunct="1">
              <a:lnSpc>
                <a:spcPct val="90000"/>
              </a:lnSpc>
            </a:pPr>
            <a:r>
              <a:rPr lang="en-US" altLang="id-ID" sz="2800" dirty="0">
                <a:latin typeface="Arial" charset="0"/>
              </a:rPr>
              <a:t>Pravastatin </a:t>
            </a:r>
            <a:r>
              <a:rPr lang="id-ID" altLang="id-ID" sz="2800" dirty="0">
                <a:latin typeface="Arial" charset="0"/>
              </a:rPr>
              <a:t>d</a:t>
            </a:r>
            <a:r>
              <a:rPr lang="en-US" altLang="id-ID" sz="2800" dirty="0">
                <a:latin typeface="Arial" charset="0"/>
              </a:rPr>
              <a:t>an </a:t>
            </a:r>
            <a:r>
              <a:rPr lang="en-US" altLang="id-ID" sz="2800" dirty="0" err="1">
                <a:latin typeface="Arial" charset="0"/>
              </a:rPr>
              <a:t>fluvastatin</a:t>
            </a:r>
            <a:r>
              <a:rPr lang="en-US" altLang="id-ID" sz="2800" dirty="0">
                <a:latin typeface="Arial" charset="0"/>
              </a:rPr>
              <a:t> </a:t>
            </a:r>
            <a:r>
              <a:rPr lang="id-ID" altLang="id-ID" sz="2800" dirty="0">
                <a:latin typeface="Arial" charset="0"/>
              </a:rPr>
              <a:t>paling sedikit berinteraksi dgn</a:t>
            </a:r>
            <a:r>
              <a:rPr lang="en-US" altLang="id-ID" sz="2800" dirty="0">
                <a:latin typeface="Arial" charset="0"/>
              </a:rPr>
              <a:t> ARV</a:t>
            </a:r>
          </a:p>
          <a:p>
            <a:pPr eaLnBrk="1" hangingPunct="1">
              <a:lnSpc>
                <a:spcPct val="90000"/>
              </a:lnSpc>
            </a:pPr>
            <a:r>
              <a:rPr lang="id-ID" altLang="id-ID" sz="2800" dirty="0">
                <a:latin typeface="Arial" charset="0"/>
              </a:rPr>
              <a:t>Gunakan</a:t>
            </a:r>
            <a:r>
              <a:rPr lang="en-US" altLang="id-ID" sz="2800" dirty="0">
                <a:latin typeface="Arial" charset="0"/>
              </a:rPr>
              <a:t> atorvastatin </a:t>
            </a:r>
            <a:r>
              <a:rPr lang="id-ID" altLang="id-ID" sz="2800" dirty="0">
                <a:latin typeface="Arial" charset="0"/>
              </a:rPr>
              <a:t>pd dosis rendah dgn hati</a:t>
            </a:r>
            <a:r>
              <a:rPr lang="id-ID" altLang="id-ID" sz="2800" baseline="30000" dirty="0">
                <a:latin typeface="Arial" charset="0"/>
              </a:rPr>
              <a:t>2</a:t>
            </a:r>
            <a:r>
              <a:rPr lang="en-US" altLang="id-ID" sz="2800" dirty="0">
                <a:latin typeface="Arial" charset="0"/>
              </a:rPr>
              <a:t> (AUC </a:t>
            </a:r>
            <a:r>
              <a:rPr lang="en-US" altLang="id-ID" sz="2800" dirty="0">
                <a:latin typeface="Arial" charset="0"/>
                <a:sym typeface="Symbol" pitchFamily="18" charset="2"/>
              </a:rPr>
              <a:t> 71% </a:t>
            </a:r>
            <a:r>
              <a:rPr lang="id-ID" altLang="id-ID" sz="2800" dirty="0">
                <a:latin typeface="Arial" charset="0"/>
                <a:sym typeface="Symbol" pitchFamily="18" charset="2"/>
              </a:rPr>
              <a:t>dgn</a:t>
            </a:r>
            <a:r>
              <a:rPr lang="en-US" altLang="id-ID" sz="2800" dirty="0">
                <a:latin typeface="Arial" charset="0"/>
                <a:sym typeface="Symbol" pitchFamily="18" charset="2"/>
              </a:rPr>
              <a:t> NFV, 5</a:t>
            </a:r>
            <a:r>
              <a:rPr lang="id-ID" altLang="id-ID" sz="2800" dirty="0">
                <a:latin typeface="Arial" charset="0"/>
                <a:sym typeface="Symbol" pitchFamily="18" charset="2"/>
              </a:rPr>
              <a:t> x lipat dgn</a:t>
            </a:r>
            <a:r>
              <a:rPr lang="en-US" altLang="id-ID" sz="2800" dirty="0">
                <a:latin typeface="Arial" charset="0"/>
                <a:sym typeface="Symbol" pitchFamily="18" charset="2"/>
              </a:rPr>
              <a:t> </a:t>
            </a:r>
            <a:r>
              <a:rPr lang="id-ID" altLang="id-ID" sz="2800" dirty="0">
                <a:latin typeface="Arial" charset="0"/>
                <a:sym typeface="Symbol" pitchFamily="18" charset="2"/>
              </a:rPr>
              <a:t>LPV</a:t>
            </a:r>
            <a:r>
              <a:rPr lang="en-US" altLang="id-ID" sz="2800" dirty="0">
                <a:latin typeface="Arial" charset="0"/>
                <a:sym typeface="Symbol" pitchFamily="18" charset="2"/>
              </a:rPr>
              <a:t>/r)</a:t>
            </a:r>
          </a:p>
          <a:p>
            <a:pPr eaLnBrk="1" hangingPunct="1">
              <a:lnSpc>
                <a:spcPct val="90000"/>
              </a:lnSpc>
            </a:pPr>
            <a:r>
              <a:rPr lang="en-US" altLang="id-ID" sz="2800" dirty="0" err="1">
                <a:latin typeface="Arial" charset="0"/>
              </a:rPr>
              <a:t>Rosuvastatin</a:t>
            </a:r>
            <a:r>
              <a:rPr lang="en-US" altLang="id-ID" sz="2800" dirty="0">
                <a:latin typeface="Arial" charset="0"/>
              </a:rPr>
              <a:t> </a:t>
            </a:r>
            <a:r>
              <a:rPr lang="id-ID" altLang="id-ID" sz="2800" dirty="0">
                <a:latin typeface="Arial" charset="0"/>
              </a:rPr>
              <a:t>tdk tergantung kpd</a:t>
            </a:r>
            <a:r>
              <a:rPr lang="en-US" altLang="id-ID" sz="2800" dirty="0">
                <a:latin typeface="Arial" charset="0"/>
              </a:rPr>
              <a:t> CYP3A4 </a:t>
            </a:r>
            <a:r>
              <a:rPr lang="id-ID" altLang="id-ID" sz="2800" dirty="0">
                <a:latin typeface="Arial" charset="0"/>
              </a:rPr>
              <a:t>utk</a:t>
            </a:r>
            <a:r>
              <a:rPr lang="en-US" altLang="id-ID" sz="2800" dirty="0">
                <a:latin typeface="Arial" charset="0"/>
              </a:rPr>
              <a:t> metabolism</a:t>
            </a:r>
            <a:r>
              <a:rPr lang="id-ID" altLang="id-ID" sz="2800" dirty="0">
                <a:latin typeface="Arial" charset="0"/>
              </a:rPr>
              <a:t>e </a:t>
            </a:r>
            <a:r>
              <a:rPr lang="en-US" altLang="id-ID" sz="2800" dirty="0">
                <a:latin typeface="Arial" charset="0"/>
              </a:rPr>
              <a:t>–</a:t>
            </a:r>
            <a:r>
              <a:rPr lang="id-ID" altLang="id-ID" sz="2800" dirty="0">
                <a:latin typeface="Arial" charset="0"/>
              </a:rPr>
              <a:t> tdk ada </a:t>
            </a:r>
            <a:r>
              <a:rPr lang="en-US" altLang="id-ID" sz="2800" dirty="0">
                <a:latin typeface="Arial" charset="0"/>
              </a:rPr>
              <a:t>data </a:t>
            </a:r>
            <a:r>
              <a:rPr lang="id-ID" altLang="id-ID" sz="2800" dirty="0">
                <a:latin typeface="Arial" charset="0"/>
              </a:rPr>
              <a:t>dgn</a:t>
            </a:r>
            <a:r>
              <a:rPr lang="en-US" altLang="id-ID" sz="2800" dirty="0">
                <a:latin typeface="Arial" charset="0"/>
              </a:rPr>
              <a:t> ARV</a:t>
            </a:r>
          </a:p>
        </p:txBody>
      </p:sp>
    </p:spTree>
    <p:extLst>
      <p:ext uri="{BB962C8B-B14F-4D97-AF65-F5344CB8AC3E}">
        <p14:creationId xmlns:p14="http://schemas.microsoft.com/office/powerpoint/2010/main" val="2823640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755384" y="221230"/>
            <a:ext cx="8229600" cy="83651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nl-NL" altLang="id-ID" sz="4000" b="1" kern="0" dirty="0" smtClean="0">
                <a:solidFill>
                  <a:srgbClr val="7030A0"/>
                </a:solidFill>
              </a:rPr>
              <a:t>Intera</a:t>
            </a:r>
            <a:r>
              <a:rPr lang="id-ID" altLang="id-ID" sz="4000" b="1" kern="0" dirty="0" smtClean="0">
                <a:solidFill>
                  <a:srgbClr val="7030A0"/>
                </a:solidFill>
              </a:rPr>
              <a:t>ksi dgn pil k</a:t>
            </a:r>
            <a:r>
              <a:rPr lang="nl-NL" altLang="id-ID" sz="4000" b="1" kern="0" dirty="0" smtClean="0">
                <a:solidFill>
                  <a:srgbClr val="7030A0"/>
                </a:solidFill>
              </a:rPr>
              <a:t>ontra</a:t>
            </a:r>
            <a:r>
              <a:rPr lang="id-ID" altLang="id-ID" sz="4000" b="1" kern="0" dirty="0" smtClean="0">
                <a:solidFill>
                  <a:srgbClr val="7030A0"/>
                </a:solidFill>
              </a:rPr>
              <a:t>s</a:t>
            </a:r>
            <a:r>
              <a:rPr lang="nl-NL" altLang="id-ID" sz="4000" b="1" kern="0" dirty="0" smtClean="0">
                <a:solidFill>
                  <a:srgbClr val="7030A0"/>
                </a:solidFill>
              </a:rPr>
              <a:t>ep</a:t>
            </a:r>
            <a:r>
              <a:rPr lang="id-ID" altLang="id-ID" sz="4000" b="1" kern="0" dirty="0" smtClean="0">
                <a:solidFill>
                  <a:srgbClr val="7030A0"/>
                </a:solidFill>
              </a:rPr>
              <a:t>s</a:t>
            </a:r>
            <a:r>
              <a:rPr lang="nl-NL" altLang="id-ID" sz="4000" b="1" kern="0" dirty="0" smtClean="0">
                <a:solidFill>
                  <a:srgbClr val="7030A0"/>
                </a:solidFill>
              </a:rPr>
              <a:t>i</a:t>
            </a:r>
            <a:endParaRPr lang="nl-NL" altLang="id-ID" sz="4000" b="1" kern="0" dirty="0" smtClean="0">
              <a:solidFill>
                <a:srgbClr val="7030A0"/>
              </a:solidFill>
            </a:endParaRPr>
          </a:p>
        </p:txBody>
      </p:sp>
      <p:sp>
        <p:nvSpPr>
          <p:cNvPr id="5" name="Tijdelijke aanduiding voor inhoud 2"/>
          <p:cNvSpPr txBox="1">
            <a:spLocks/>
          </p:cNvSpPr>
          <p:nvPr/>
        </p:nvSpPr>
        <p:spPr>
          <a:xfrm>
            <a:off x="855396" y="1777176"/>
            <a:ext cx="82296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id-ID" altLang="id-ID" sz="2800" kern="0" dirty="0" smtClean="0"/>
              <a:t>Mekanisme Umum</a:t>
            </a:r>
            <a:r>
              <a:rPr lang="nl-NL" altLang="id-ID" sz="2800" kern="0" dirty="0" smtClean="0"/>
              <a:t>: </a:t>
            </a:r>
            <a:r>
              <a:rPr lang="nl-NL" altLang="id-ID" sz="2800" kern="0" dirty="0" smtClean="0"/>
              <a:t>boosted </a:t>
            </a:r>
            <a:r>
              <a:rPr lang="nl-NL" altLang="id-ID" sz="2800" kern="0" dirty="0" smtClean="0"/>
              <a:t>PI </a:t>
            </a:r>
            <a:r>
              <a:rPr lang="id-ID" altLang="id-ID" sz="2800" kern="0" dirty="0" smtClean="0"/>
              <a:t>d</a:t>
            </a:r>
            <a:r>
              <a:rPr lang="nl-NL" altLang="id-ID" sz="2800" kern="0" dirty="0" smtClean="0"/>
              <a:t>an NNRTI </a:t>
            </a:r>
            <a:r>
              <a:rPr lang="id-ID" altLang="id-ID" sz="2800" kern="0" dirty="0" smtClean="0"/>
              <a:t>meng</a:t>
            </a:r>
            <a:r>
              <a:rPr lang="nl-NL" altLang="id-ID" sz="2800" kern="0" dirty="0" smtClean="0"/>
              <a:t>indu</a:t>
            </a:r>
            <a:r>
              <a:rPr lang="id-ID" altLang="id-ID" sz="2800" kern="0" dirty="0"/>
              <a:t>k</a:t>
            </a:r>
            <a:r>
              <a:rPr lang="id-ID" altLang="id-ID" sz="2800" kern="0" dirty="0" smtClean="0"/>
              <a:t>si </a:t>
            </a:r>
            <a:r>
              <a:rPr lang="nl-NL" altLang="id-ID" sz="2800" kern="0" dirty="0" smtClean="0"/>
              <a:t>glucuronida</a:t>
            </a:r>
            <a:r>
              <a:rPr lang="id-ID" altLang="id-ID" sz="2800" kern="0" dirty="0" smtClean="0"/>
              <a:t>s</a:t>
            </a:r>
            <a:r>
              <a:rPr lang="nl-NL" altLang="id-ID" sz="2800" kern="0" dirty="0" smtClean="0"/>
              <a:t>i estrogen </a:t>
            </a:r>
            <a:r>
              <a:rPr lang="id-ID" altLang="id-ID" sz="2800" kern="0" dirty="0" smtClean="0"/>
              <a:t>d</a:t>
            </a:r>
            <a:r>
              <a:rPr lang="nl-NL" altLang="id-ID" sz="2800" kern="0" dirty="0" smtClean="0"/>
              <a:t>an/</a:t>
            </a:r>
            <a:r>
              <a:rPr lang="id-ID" altLang="id-ID" sz="2800" kern="0" dirty="0" smtClean="0"/>
              <a:t>atau </a:t>
            </a:r>
            <a:r>
              <a:rPr lang="nl-NL" altLang="id-ID" sz="2800" kern="0" dirty="0" smtClean="0"/>
              <a:t>progestagen</a:t>
            </a:r>
            <a:endParaRPr lang="nl-NL" altLang="id-ID" sz="2800" kern="0" dirty="0" smtClean="0"/>
          </a:p>
          <a:p>
            <a:pPr eaLnBrk="1" hangingPunct="1">
              <a:defRPr/>
            </a:pPr>
            <a:r>
              <a:rPr lang="id-ID" altLang="id-ID" sz="2800" kern="0" dirty="0" smtClean="0"/>
              <a:t>Dpt mengakibatkan potensi antikonsepsinya menurun</a:t>
            </a:r>
            <a:endParaRPr lang="nl-NL" altLang="id-ID" sz="2800" kern="0" dirty="0" smtClean="0"/>
          </a:p>
          <a:p>
            <a:pPr eaLnBrk="1" hangingPunct="1">
              <a:defRPr/>
            </a:pPr>
            <a:r>
              <a:rPr lang="id-ID" altLang="id-ID" sz="2800" kern="0" dirty="0" smtClean="0"/>
              <a:t>Kecuali</a:t>
            </a:r>
            <a:r>
              <a:rPr lang="nl-NL" altLang="id-ID" sz="2800" kern="0" dirty="0" smtClean="0"/>
              <a:t>: </a:t>
            </a:r>
            <a:r>
              <a:rPr lang="nl-NL" altLang="id-ID" sz="2800" kern="0" dirty="0" smtClean="0"/>
              <a:t>medroxyprogesterone i.m. depot (Cohn et la. CPT 2007)</a:t>
            </a:r>
          </a:p>
          <a:p>
            <a:pPr eaLnBrk="1" hangingPunct="1">
              <a:defRPr/>
            </a:pPr>
            <a:r>
              <a:rPr lang="id-ID" altLang="id-ID" sz="2800" kern="0" dirty="0" smtClean="0"/>
              <a:t>Alat lain</a:t>
            </a:r>
            <a:r>
              <a:rPr lang="nl-NL" altLang="id-ID" sz="2800" kern="0" dirty="0" smtClean="0"/>
              <a:t>: </a:t>
            </a:r>
            <a:r>
              <a:rPr lang="id-ID" altLang="id-ID" sz="2800" kern="0" dirty="0" smtClean="0"/>
              <a:t>k</a:t>
            </a:r>
            <a:r>
              <a:rPr lang="nl-NL" altLang="id-ID" sz="2800" kern="0" dirty="0" smtClean="0"/>
              <a:t>ondom</a:t>
            </a:r>
            <a:endParaRPr lang="nl-NL" altLang="id-ID" sz="2800" kern="0" dirty="0" smtClean="0"/>
          </a:p>
        </p:txBody>
      </p:sp>
    </p:spTree>
    <p:extLst>
      <p:ext uri="{BB962C8B-B14F-4D97-AF65-F5344CB8AC3E}">
        <p14:creationId xmlns:p14="http://schemas.microsoft.com/office/powerpoint/2010/main" val="3996362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784880" y="250722"/>
            <a:ext cx="8229600" cy="96925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nl-NL" altLang="id-ID" sz="4000" b="1" kern="0" dirty="0" smtClean="0">
                <a:solidFill>
                  <a:srgbClr val="7030A0"/>
                </a:solidFill>
              </a:rPr>
              <a:t>Intera</a:t>
            </a:r>
            <a:r>
              <a:rPr lang="id-ID" altLang="id-ID" sz="4000" b="1" kern="0" dirty="0" smtClean="0">
                <a:solidFill>
                  <a:srgbClr val="7030A0"/>
                </a:solidFill>
              </a:rPr>
              <a:t>ks</a:t>
            </a:r>
            <a:r>
              <a:rPr lang="nl-NL" altLang="id-ID" sz="4000" b="1" kern="0" dirty="0" smtClean="0">
                <a:solidFill>
                  <a:srgbClr val="7030A0"/>
                </a:solidFill>
              </a:rPr>
              <a:t>i </a:t>
            </a:r>
            <a:r>
              <a:rPr lang="id-ID" altLang="id-ID" sz="4000" b="1" kern="0" dirty="0" smtClean="0">
                <a:solidFill>
                  <a:srgbClr val="7030A0"/>
                </a:solidFill>
              </a:rPr>
              <a:t>dengan </a:t>
            </a:r>
            <a:r>
              <a:rPr lang="nl-NL" altLang="id-ID" sz="4000" b="1" kern="0" dirty="0" smtClean="0">
                <a:solidFill>
                  <a:srgbClr val="7030A0"/>
                </a:solidFill>
              </a:rPr>
              <a:t>anti-epilep</a:t>
            </a:r>
            <a:r>
              <a:rPr lang="id-ID" altLang="id-ID" sz="4000" b="1" kern="0" dirty="0" smtClean="0">
                <a:solidFill>
                  <a:srgbClr val="7030A0"/>
                </a:solidFill>
              </a:rPr>
              <a:t>s</a:t>
            </a:r>
            <a:r>
              <a:rPr lang="nl-NL" altLang="id-ID" sz="4000" b="1" kern="0" dirty="0" smtClean="0">
                <a:solidFill>
                  <a:srgbClr val="7030A0"/>
                </a:solidFill>
              </a:rPr>
              <a:t>i</a:t>
            </a:r>
            <a:endParaRPr lang="nl-NL" altLang="id-ID" sz="4000" b="1" kern="0" dirty="0" smtClean="0">
              <a:solidFill>
                <a:srgbClr val="7030A0"/>
              </a:solidFill>
            </a:endParaRPr>
          </a:p>
        </p:txBody>
      </p:sp>
      <p:sp>
        <p:nvSpPr>
          <p:cNvPr id="5" name="Tijdelijke aanduiding voor inhoud 2"/>
          <p:cNvSpPr txBox="1">
            <a:spLocks/>
          </p:cNvSpPr>
          <p:nvPr/>
        </p:nvSpPr>
        <p:spPr>
          <a:xfrm>
            <a:off x="722664" y="1600200"/>
            <a:ext cx="8291816" cy="5257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id-ID" altLang="id-ID" sz="2800" kern="0" dirty="0" smtClean="0"/>
              <a:t>Obat </a:t>
            </a:r>
            <a:r>
              <a:rPr lang="nl-NL" altLang="id-ID" sz="2800" kern="0" dirty="0" smtClean="0"/>
              <a:t>anti-epilep</a:t>
            </a:r>
            <a:r>
              <a:rPr lang="id-ID" altLang="id-ID" sz="2800" kern="0" dirty="0" smtClean="0"/>
              <a:t>s</a:t>
            </a:r>
            <a:r>
              <a:rPr lang="nl-NL" altLang="id-ID" sz="2800" kern="0" dirty="0" smtClean="0"/>
              <a:t>i</a:t>
            </a:r>
            <a:r>
              <a:rPr lang="id-ID" altLang="id-ID" sz="2800" kern="0" dirty="0" smtClean="0"/>
              <a:t> yg lama</a:t>
            </a:r>
            <a:r>
              <a:rPr lang="nl-NL" altLang="id-ID" sz="2800" kern="0" dirty="0" smtClean="0"/>
              <a:t> (</a:t>
            </a:r>
            <a:r>
              <a:rPr lang="id-ID" altLang="id-ID" sz="2800" kern="0" dirty="0" smtClean="0"/>
              <a:t>f</a:t>
            </a:r>
            <a:r>
              <a:rPr lang="nl-NL" altLang="id-ID" sz="2800" kern="0" dirty="0" smtClean="0"/>
              <a:t>en</a:t>
            </a:r>
            <a:r>
              <a:rPr lang="id-ID" altLang="id-ID" sz="2800" kern="0" dirty="0" smtClean="0"/>
              <a:t>i</a:t>
            </a:r>
            <a:r>
              <a:rPr lang="nl-NL" altLang="id-ID" sz="2800" kern="0" dirty="0" smtClean="0"/>
              <a:t>toin</a:t>
            </a:r>
            <a:r>
              <a:rPr lang="nl-NL" altLang="id-ID" sz="2800" kern="0" dirty="0" smtClean="0"/>
              <a:t>, carbamazepine, phenobarbital) </a:t>
            </a:r>
            <a:r>
              <a:rPr lang="id-ID" altLang="id-ID" sz="2800" kern="0" dirty="0" smtClean="0"/>
              <a:t>merupakan inducer enzym yg kuat</a:t>
            </a:r>
            <a:r>
              <a:rPr lang="nl-NL" altLang="id-ID" sz="2800" kern="0" dirty="0" smtClean="0"/>
              <a:t>: </a:t>
            </a:r>
            <a:r>
              <a:rPr lang="id-ID" altLang="id-ID" sz="2800" kern="0" dirty="0" smtClean="0"/>
              <a:t>menurunkan kadar </a:t>
            </a:r>
            <a:r>
              <a:rPr lang="nl-NL" altLang="id-ID" sz="2800" kern="0" dirty="0" smtClean="0"/>
              <a:t>PI</a:t>
            </a:r>
            <a:r>
              <a:rPr lang="id-ID" altLang="id-ID" sz="2800" kern="0" dirty="0" smtClean="0"/>
              <a:t> d</a:t>
            </a:r>
            <a:r>
              <a:rPr lang="nl-NL" altLang="id-ID" sz="2800" kern="0" dirty="0" smtClean="0"/>
              <a:t>an NNRTI</a:t>
            </a:r>
            <a:endParaRPr lang="nl-NL" altLang="id-ID" sz="2800" kern="0" dirty="0" smtClean="0"/>
          </a:p>
          <a:p>
            <a:pPr eaLnBrk="1" hangingPunct="1">
              <a:defRPr/>
            </a:pPr>
            <a:r>
              <a:rPr lang="nl-NL" altLang="id-ID" sz="2800" kern="0" dirty="0" smtClean="0"/>
              <a:t>Boosted PI </a:t>
            </a:r>
            <a:r>
              <a:rPr lang="nl-NL" altLang="id-ID" sz="2800" kern="0" dirty="0" smtClean="0"/>
              <a:t>&amp; </a:t>
            </a:r>
            <a:r>
              <a:rPr lang="nl-NL" altLang="id-ID" sz="2800" kern="0" dirty="0" smtClean="0"/>
              <a:t>NNRTI </a:t>
            </a:r>
            <a:r>
              <a:rPr lang="id-ID" altLang="id-ID" sz="2800" kern="0" dirty="0" smtClean="0"/>
              <a:t>juga dapat mempunyai efek terhadap kadar obat </a:t>
            </a:r>
            <a:r>
              <a:rPr lang="nl-NL" altLang="id-ID" sz="2800" kern="0" dirty="0" smtClean="0"/>
              <a:t>anti-epilep</a:t>
            </a:r>
            <a:r>
              <a:rPr lang="id-ID" altLang="id-ID" sz="2800" kern="0" dirty="0" smtClean="0"/>
              <a:t>s</a:t>
            </a:r>
            <a:r>
              <a:rPr lang="nl-NL" altLang="id-ID" sz="2800" kern="0" dirty="0" smtClean="0"/>
              <a:t>i </a:t>
            </a:r>
            <a:r>
              <a:rPr lang="nl-NL" altLang="id-ID" sz="2800" kern="0" dirty="0" smtClean="0"/>
              <a:t>(</a:t>
            </a:r>
            <a:r>
              <a:rPr lang="nl-NL" altLang="id-ID" sz="2800" kern="0" dirty="0" smtClean="0"/>
              <a:t>b</a:t>
            </a:r>
            <a:r>
              <a:rPr lang="id-ID" altLang="id-ID" sz="2800" kern="0" dirty="0" smtClean="0"/>
              <a:t>aik</a:t>
            </a:r>
            <a:r>
              <a:rPr lang="nl-NL" altLang="id-ID" sz="2800" kern="0" dirty="0" smtClean="0"/>
              <a:t>↑ </a:t>
            </a:r>
            <a:r>
              <a:rPr lang="id-ID" altLang="id-ID" sz="2800" kern="0" dirty="0" smtClean="0"/>
              <a:t>d</a:t>
            </a:r>
            <a:r>
              <a:rPr lang="nl-NL" altLang="id-ID" sz="2800" kern="0" dirty="0" smtClean="0"/>
              <a:t>an </a:t>
            </a:r>
            <a:r>
              <a:rPr lang="nl-NL" altLang="id-ID" sz="2800" kern="0" dirty="0" smtClean="0"/>
              <a:t>↓)</a:t>
            </a:r>
          </a:p>
          <a:p>
            <a:pPr eaLnBrk="1" hangingPunct="1">
              <a:defRPr/>
            </a:pPr>
            <a:r>
              <a:rPr lang="id-ID" altLang="id-ID" sz="2800" kern="0" dirty="0" smtClean="0"/>
              <a:t>Hindari penggunaan obat yg lama</a:t>
            </a:r>
            <a:endParaRPr lang="nl-NL" altLang="id-ID" sz="2800" kern="0" dirty="0" smtClean="0"/>
          </a:p>
          <a:p>
            <a:pPr eaLnBrk="1" hangingPunct="1">
              <a:defRPr/>
            </a:pPr>
            <a:r>
              <a:rPr lang="nl-NL" altLang="id-ID" sz="2800" kern="0" dirty="0" smtClean="0"/>
              <a:t>Alternati</a:t>
            </a:r>
            <a:r>
              <a:rPr lang="id-ID" altLang="id-ID" sz="2800" kern="0" dirty="0" smtClean="0"/>
              <a:t>f</a:t>
            </a:r>
            <a:r>
              <a:rPr lang="nl-NL" altLang="id-ID" sz="2800" kern="0" dirty="0" smtClean="0"/>
              <a:t>: </a:t>
            </a:r>
            <a:r>
              <a:rPr lang="nl-NL" altLang="id-ID" sz="2800" kern="0" dirty="0" smtClean="0"/>
              <a:t>lamotrigine, levetiracetam</a:t>
            </a:r>
          </a:p>
        </p:txBody>
      </p:sp>
    </p:spTree>
    <p:extLst>
      <p:ext uri="{BB962C8B-B14F-4D97-AF65-F5344CB8AC3E}">
        <p14:creationId xmlns:p14="http://schemas.microsoft.com/office/powerpoint/2010/main" val="1061775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00113" y="122298"/>
            <a:ext cx="8052158" cy="990600"/>
          </a:xfrm>
        </p:spPr>
        <p:txBody>
          <a:bodyPr>
            <a:normAutofit fontScale="90000"/>
          </a:bodyPr>
          <a:lstStyle/>
          <a:p>
            <a:pPr eaLnBrk="1" hangingPunct="1"/>
            <a:r>
              <a:rPr lang="en-GB" altLang="id-ID" sz="3600" b="1" dirty="0" err="1" smtClean="0">
                <a:solidFill>
                  <a:srgbClr val="7030A0"/>
                </a:solidFill>
                <a:latin typeface="Arial" charset="0"/>
              </a:rPr>
              <a:t>Interaksi</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Rifamycin</a:t>
            </a:r>
            <a:r>
              <a:rPr lang="en-GB" altLang="id-ID" sz="3600" b="1" dirty="0" smtClean="0">
                <a:solidFill>
                  <a:srgbClr val="7030A0"/>
                </a:solidFill>
                <a:latin typeface="Arial" charset="0"/>
              </a:rPr>
              <a:t> </a:t>
            </a:r>
            <a:r>
              <a:rPr lang="en-GB" altLang="id-ID" sz="3600" b="1" dirty="0" err="1" smtClean="0">
                <a:solidFill>
                  <a:srgbClr val="7030A0"/>
                </a:solidFill>
                <a:latin typeface="Arial" charset="0"/>
              </a:rPr>
              <a:t>dan</a:t>
            </a:r>
            <a:r>
              <a:rPr lang="en-GB" altLang="id-ID" sz="3600" b="1" dirty="0" smtClean="0">
                <a:solidFill>
                  <a:srgbClr val="7030A0"/>
                </a:solidFill>
                <a:latin typeface="Arial" charset="0"/>
              </a:rPr>
              <a:t> </a:t>
            </a:r>
            <a:r>
              <a:rPr lang="en-GB" altLang="id-ID" sz="3600" b="1" dirty="0" smtClean="0">
                <a:solidFill>
                  <a:srgbClr val="7030A0"/>
                </a:solidFill>
                <a:latin typeface="Arial" charset="0"/>
              </a:rPr>
              <a:t>PI</a:t>
            </a:r>
            <a:r>
              <a:rPr lang="id-ID" altLang="id-ID" sz="3600" b="1" dirty="0" smtClean="0">
                <a:solidFill>
                  <a:srgbClr val="7030A0"/>
                </a:solidFill>
                <a:latin typeface="Arial" charset="0"/>
              </a:rPr>
              <a:t> </a:t>
            </a:r>
            <a:r>
              <a:rPr lang="en-GB" altLang="id-ID" sz="3600" b="1" dirty="0" err="1" smtClean="0">
                <a:solidFill>
                  <a:srgbClr val="7030A0"/>
                </a:solidFill>
                <a:latin typeface="Arial" charset="0"/>
              </a:rPr>
              <a:t>atau</a:t>
            </a:r>
            <a:r>
              <a:rPr lang="en-GB" altLang="id-ID" sz="3600" b="1" dirty="0" smtClean="0">
                <a:solidFill>
                  <a:srgbClr val="7030A0"/>
                </a:solidFill>
                <a:latin typeface="Arial" charset="0"/>
              </a:rPr>
              <a:t> </a:t>
            </a:r>
            <a:r>
              <a:rPr lang="en-GB" altLang="id-ID" sz="3600" b="1" dirty="0" smtClean="0">
                <a:solidFill>
                  <a:srgbClr val="7030A0"/>
                </a:solidFill>
                <a:latin typeface="Arial" charset="0"/>
              </a:rPr>
              <a:t>NNRTI</a:t>
            </a:r>
          </a:p>
        </p:txBody>
      </p:sp>
      <p:sp>
        <p:nvSpPr>
          <p:cNvPr id="5" name="Rectangle 3"/>
          <p:cNvSpPr txBox="1">
            <a:spLocks noChangeArrowheads="1"/>
          </p:cNvSpPr>
          <p:nvPr/>
        </p:nvSpPr>
        <p:spPr>
          <a:xfrm>
            <a:off x="803784" y="1637076"/>
            <a:ext cx="7772400" cy="47244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ct val="0"/>
              </a:spcBef>
              <a:tabLst>
                <a:tab pos="901700" algn="l"/>
              </a:tabLst>
            </a:pPr>
            <a:endParaRPr lang="en-US" altLang="id-ID" sz="900" b="1" dirty="0" smtClean="0"/>
          </a:p>
          <a:p>
            <a:pPr>
              <a:spcBef>
                <a:spcPct val="0"/>
              </a:spcBef>
              <a:tabLst>
                <a:tab pos="901700" algn="l"/>
              </a:tabLst>
            </a:pPr>
            <a:r>
              <a:rPr lang="en-US" altLang="id-ID" sz="2800" b="1" dirty="0" err="1" smtClean="0">
                <a:latin typeface="Arial" charset="0"/>
              </a:rPr>
              <a:t>Induksi</a:t>
            </a:r>
            <a:r>
              <a:rPr lang="en-US" altLang="id-ID" sz="2800" b="1" dirty="0" smtClean="0">
                <a:latin typeface="Arial" charset="0"/>
              </a:rPr>
              <a:t> </a:t>
            </a:r>
            <a:r>
              <a:rPr lang="en-US" altLang="id-ID" sz="2800" b="1" dirty="0" err="1" smtClean="0">
                <a:latin typeface="Arial" charset="0"/>
              </a:rPr>
              <a:t>dari</a:t>
            </a:r>
            <a:r>
              <a:rPr lang="en-US" altLang="id-ID" sz="2800" b="1" dirty="0" smtClean="0">
                <a:latin typeface="Arial" charset="0"/>
              </a:rPr>
              <a:t> CYP3A4</a:t>
            </a:r>
            <a:endParaRPr lang="en-US" altLang="id-ID" sz="2800" dirty="0" smtClean="0">
              <a:latin typeface="Arial" charset="0"/>
            </a:endParaRPr>
          </a:p>
          <a:p>
            <a:pPr marL="901700" lvl="1" indent="-379413">
              <a:spcBef>
                <a:spcPct val="0"/>
              </a:spcBef>
              <a:tabLst>
                <a:tab pos="901700" algn="l"/>
              </a:tabLst>
            </a:pPr>
            <a:r>
              <a:rPr lang="en-US" altLang="id-ID" dirty="0" smtClean="0">
                <a:latin typeface="Arial" charset="0"/>
              </a:rPr>
              <a:t>Rifampicin &gt; </a:t>
            </a:r>
            <a:r>
              <a:rPr lang="en-US" altLang="id-ID" dirty="0" err="1" smtClean="0">
                <a:latin typeface="Arial" charset="0"/>
              </a:rPr>
              <a:t>rifapentin</a:t>
            </a:r>
            <a:r>
              <a:rPr lang="en-US" altLang="id-ID" dirty="0" smtClean="0">
                <a:latin typeface="Arial" charset="0"/>
              </a:rPr>
              <a:t> &gt; </a:t>
            </a:r>
            <a:r>
              <a:rPr lang="en-US" altLang="id-ID" dirty="0" err="1" smtClean="0">
                <a:latin typeface="Arial" charset="0"/>
              </a:rPr>
              <a:t>rifabutin</a:t>
            </a:r>
            <a:r>
              <a:rPr lang="en-US" altLang="id-ID" dirty="0" smtClean="0">
                <a:latin typeface="Arial" charset="0"/>
              </a:rPr>
              <a:t> </a:t>
            </a:r>
          </a:p>
          <a:p>
            <a:pPr marL="901700" lvl="1" indent="-379413">
              <a:spcBef>
                <a:spcPct val="0"/>
              </a:spcBef>
              <a:tabLst>
                <a:tab pos="901700" algn="l"/>
              </a:tabLst>
            </a:pPr>
            <a:endParaRPr lang="en-US" altLang="id-ID" dirty="0" smtClean="0">
              <a:latin typeface="Arial" charset="0"/>
            </a:endParaRPr>
          </a:p>
          <a:p>
            <a:pPr>
              <a:spcBef>
                <a:spcPct val="0"/>
              </a:spcBef>
              <a:tabLst>
                <a:tab pos="901700" algn="l"/>
              </a:tabLst>
            </a:pPr>
            <a:r>
              <a:rPr lang="en-US" altLang="id-ID" sz="2800" b="1" dirty="0" smtClean="0">
                <a:latin typeface="Arial" charset="0"/>
              </a:rPr>
              <a:t>Rifampicin</a:t>
            </a:r>
            <a:endParaRPr lang="en-US" altLang="id-ID" sz="2800" dirty="0" smtClean="0">
              <a:latin typeface="Arial" charset="0"/>
            </a:endParaRPr>
          </a:p>
          <a:p>
            <a:pPr marL="901700" lvl="1" indent="-379413">
              <a:spcBef>
                <a:spcPct val="0"/>
              </a:spcBef>
              <a:tabLst>
                <a:tab pos="901700" algn="l"/>
              </a:tabLst>
            </a:pPr>
            <a:r>
              <a:rPr lang="en-US" altLang="id-ID" dirty="0" err="1" smtClean="0">
                <a:latin typeface="Arial" charset="0"/>
              </a:rPr>
              <a:t>awalnya</a:t>
            </a:r>
            <a:r>
              <a:rPr lang="en-US" altLang="id-ID" dirty="0" smtClean="0">
                <a:latin typeface="Arial" charset="0"/>
              </a:rPr>
              <a:t> </a:t>
            </a:r>
            <a:r>
              <a:rPr lang="en-US" altLang="id-ID" dirty="0" err="1" smtClean="0">
                <a:latin typeface="Arial" charset="0"/>
              </a:rPr>
              <a:t>kontraindikasi</a:t>
            </a:r>
            <a:r>
              <a:rPr lang="en-US" altLang="id-ID" dirty="0" smtClean="0">
                <a:latin typeface="Arial" charset="0"/>
              </a:rPr>
              <a:t> </a:t>
            </a:r>
            <a:r>
              <a:rPr lang="en-US" altLang="id-ID" dirty="0" err="1" smtClean="0">
                <a:latin typeface="Arial" charset="0"/>
              </a:rPr>
              <a:t>dengan</a:t>
            </a:r>
            <a:r>
              <a:rPr lang="en-US" altLang="id-ID" dirty="0" smtClean="0">
                <a:latin typeface="Arial" charset="0"/>
              </a:rPr>
              <a:t> PI &amp; NNRTI</a:t>
            </a:r>
          </a:p>
          <a:p>
            <a:pPr marL="901700" lvl="1" indent="-379413">
              <a:spcBef>
                <a:spcPct val="0"/>
              </a:spcBef>
              <a:tabLst>
                <a:tab pos="901700" algn="l"/>
              </a:tabLst>
            </a:pPr>
            <a:r>
              <a:rPr lang="en-US" altLang="id-ID" dirty="0" smtClean="0">
                <a:latin typeface="Arial" charset="0"/>
              </a:rPr>
              <a:t>	</a:t>
            </a:r>
            <a:r>
              <a:rPr lang="en-US" altLang="id-ID" dirty="0" err="1" smtClean="0">
                <a:latin typeface="Arial" charset="0"/>
              </a:rPr>
              <a:t>pada</a:t>
            </a:r>
            <a:r>
              <a:rPr lang="en-US" altLang="id-ID" dirty="0" smtClean="0">
                <a:latin typeface="Arial" charset="0"/>
              </a:rPr>
              <a:t> </a:t>
            </a:r>
            <a:r>
              <a:rPr lang="en-US" altLang="id-ID" dirty="0" err="1" smtClean="0">
                <a:latin typeface="Arial" charset="0"/>
              </a:rPr>
              <a:t>kombinasi</a:t>
            </a:r>
            <a:r>
              <a:rPr lang="en-US" altLang="id-ID" dirty="0" smtClean="0">
                <a:latin typeface="Arial" charset="0"/>
              </a:rPr>
              <a:t> </a:t>
            </a:r>
            <a:r>
              <a:rPr lang="en-US" altLang="id-ID" dirty="0" err="1" smtClean="0">
                <a:latin typeface="Arial" charset="0"/>
              </a:rPr>
              <a:t>tertentu</a:t>
            </a:r>
            <a:r>
              <a:rPr lang="en-US" altLang="id-ID" dirty="0" smtClean="0">
                <a:latin typeface="Arial" charset="0"/>
              </a:rPr>
              <a:t> </a:t>
            </a:r>
            <a:r>
              <a:rPr lang="en-US" altLang="id-ID" dirty="0" err="1" smtClean="0">
                <a:latin typeface="Arial" charset="0"/>
              </a:rPr>
              <a:t>dapat</a:t>
            </a:r>
            <a:r>
              <a:rPr lang="en-US" altLang="id-ID" dirty="0" smtClean="0">
                <a:latin typeface="Arial" charset="0"/>
              </a:rPr>
              <a:t> </a:t>
            </a:r>
            <a:r>
              <a:rPr lang="en-US" altLang="id-ID" dirty="0" err="1" smtClean="0">
                <a:latin typeface="Arial" charset="0"/>
              </a:rPr>
              <a:t>dipakai</a:t>
            </a:r>
            <a:r>
              <a:rPr lang="en-US" altLang="id-ID" i="1" dirty="0" smtClean="0">
                <a:latin typeface="Arial" charset="0"/>
              </a:rPr>
              <a:t> </a:t>
            </a:r>
            <a:r>
              <a:rPr lang="en-US" altLang="id-ID" i="1" dirty="0" err="1" smtClean="0">
                <a:latin typeface="Arial" charset="0"/>
              </a:rPr>
              <a:t>tetapi</a:t>
            </a:r>
            <a:endParaRPr lang="en-US" altLang="id-ID" i="1" dirty="0" smtClean="0">
              <a:latin typeface="Arial" charset="0"/>
            </a:endParaRPr>
          </a:p>
          <a:p>
            <a:pPr marL="901700" lvl="1" indent="-379413">
              <a:spcBef>
                <a:spcPct val="0"/>
              </a:spcBef>
              <a:tabLst>
                <a:tab pos="901700" algn="l"/>
              </a:tabLst>
            </a:pPr>
            <a:r>
              <a:rPr lang="en-US" altLang="id-ID" i="1" dirty="0" smtClean="0">
                <a:latin typeface="Arial" charset="0"/>
              </a:rPr>
              <a:t>Ritonavir (100 mg) </a:t>
            </a:r>
            <a:r>
              <a:rPr lang="en-US" altLang="id-ID" i="1" dirty="0" err="1" smtClean="0">
                <a:latin typeface="Arial" charset="0"/>
              </a:rPr>
              <a:t>hanya</a:t>
            </a:r>
            <a:r>
              <a:rPr lang="en-US" altLang="id-ID" i="1" dirty="0" smtClean="0">
                <a:latin typeface="Arial" charset="0"/>
              </a:rPr>
              <a:t> </a:t>
            </a:r>
            <a:r>
              <a:rPr lang="en-US" altLang="id-ID" i="1" dirty="0" err="1" smtClean="0">
                <a:latin typeface="Arial" charset="0"/>
              </a:rPr>
              <a:t>menginhibisi</a:t>
            </a:r>
            <a:r>
              <a:rPr lang="en-US" altLang="id-ID" i="1" dirty="0" smtClean="0">
                <a:latin typeface="Arial" charset="0"/>
              </a:rPr>
              <a:t> </a:t>
            </a:r>
            <a:r>
              <a:rPr lang="en-US" altLang="id-ID" i="1" dirty="0" err="1" smtClean="0">
                <a:latin typeface="Arial" charset="0"/>
              </a:rPr>
              <a:t>sebagian</a:t>
            </a:r>
            <a:r>
              <a:rPr lang="en-US" altLang="id-ID" i="1" dirty="0" smtClean="0">
                <a:latin typeface="Arial" charset="0"/>
              </a:rPr>
              <a:t> </a:t>
            </a:r>
            <a:r>
              <a:rPr lang="en-US" altLang="id-ID" i="1" dirty="0" err="1" smtClean="0">
                <a:latin typeface="Arial" charset="0"/>
              </a:rPr>
              <a:t>metabolisme</a:t>
            </a:r>
            <a:r>
              <a:rPr lang="en-US" altLang="id-ID" i="1" dirty="0" smtClean="0">
                <a:latin typeface="Arial" charset="0"/>
              </a:rPr>
              <a:t> PI</a:t>
            </a:r>
            <a:endParaRPr lang="en-US" altLang="id-ID" i="1" dirty="0" smtClean="0">
              <a:latin typeface="Arial" charset="0"/>
            </a:endParaRPr>
          </a:p>
        </p:txBody>
      </p:sp>
    </p:spTree>
    <p:extLst>
      <p:ext uri="{BB962C8B-B14F-4D97-AF65-F5344CB8AC3E}">
        <p14:creationId xmlns:p14="http://schemas.microsoft.com/office/powerpoint/2010/main" val="129499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53440" y="152400"/>
            <a:ext cx="8138160" cy="914400"/>
          </a:xfrm>
        </p:spPr>
        <p:txBody>
          <a:bodyPr>
            <a:normAutofit/>
          </a:bodyPr>
          <a:lstStyle/>
          <a:p>
            <a:pPr eaLnBrk="1" hangingPunct="1"/>
            <a:r>
              <a:rPr lang="en-US" altLang="en-US" sz="4000" b="1" dirty="0" err="1" smtClean="0">
                <a:solidFill>
                  <a:srgbClr val="7030A0"/>
                </a:solidFill>
                <a:latin typeface="Arial" charset="0"/>
              </a:rPr>
              <a:t>Obat</a:t>
            </a:r>
            <a:r>
              <a:rPr lang="en-US" altLang="en-US" sz="4000" b="1" dirty="0" smtClean="0">
                <a:solidFill>
                  <a:srgbClr val="7030A0"/>
                </a:solidFill>
                <a:latin typeface="Arial" charset="0"/>
              </a:rPr>
              <a:t> anti-TB </a:t>
            </a:r>
            <a:r>
              <a:rPr lang="en-US" altLang="en-US" sz="4000" b="1" dirty="0" err="1" smtClean="0">
                <a:solidFill>
                  <a:srgbClr val="7030A0"/>
                </a:solidFill>
                <a:latin typeface="Arial" charset="0"/>
              </a:rPr>
              <a:t>dan</a:t>
            </a:r>
            <a:r>
              <a:rPr lang="en-US" altLang="en-US" sz="4000" b="1" dirty="0" smtClean="0">
                <a:solidFill>
                  <a:srgbClr val="7030A0"/>
                </a:solidFill>
                <a:latin typeface="Arial" charset="0"/>
              </a:rPr>
              <a:t> ART</a:t>
            </a:r>
            <a:endParaRPr lang="en-US" altLang="en-US" sz="2400" b="1" dirty="0" smtClean="0">
              <a:solidFill>
                <a:srgbClr val="7030A0"/>
              </a:solidFill>
              <a:latin typeface="Arial" charset="0"/>
            </a:endParaRPr>
          </a:p>
        </p:txBody>
      </p:sp>
      <p:sp>
        <p:nvSpPr>
          <p:cNvPr id="48131" name="Rectangle 3"/>
          <p:cNvSpPr>
            <a:spLocks noGrp="1" noChangeArrowheads="1"/>
          </p:cNvSpPr>
          <p:nvPr>
            <p:ph type="body" idx="1"/>
          </p:nvPr>
        </p:nvSpPr>
        <p:spPr>
          <a:xfrm>
            <a:off x="701040" y="1630680"/>
            <a:ext cx="8427720" cy="4541520"/>
          </a:xfrm>
        </p:spPr>
        <p:txBody>
          <a:bodyPr>
            <a:normAutofit/>
          </a:bodyPr>
          <a:lstStyle/>
          <a:p>
            <a:pPr lvl="1" indent="-742950" eaLnBrk="1" hangingPunct="1">
              <a:lnSpc>
                <a:spcPct val="90000"/>
              </a:lnSpc>
              <a:buFontTx/>
              <a:buNone/>
            </a:pPr>
            <a:r>
              <a:rPr lang="en-US" altLang="en-US" sz="2400" b="1" dirty="0" smtClean="0">
                <a:latin typeface="Arial" charset="0"/>
              </a:rPr>
              <a:t>Rifampicin</a:t>
            </a:r>
            <a:r>
              <a:rPr lang="en-US" altLang="en-US" sz="2400" dirty="0" smtClean="0">
                <a:latin typeface="Arial" charset="0"/>
              </a:rPr>
              <a:t> </a:t>
            </a:r>
          </a:p>
          <a:p>
            <a:pPr marL="365125" lvl="1" indent="-365125" eaLnBrk="1" hangingPunct="1">
              <a:lnSpc>
                <a:spcPct val="90000"/>
              </a:lnSpc>
            </a:pPr>
            <a:r>
              <a:rPr lang="en-US" altLang="en-US" sz="2400" dirty="0" err="1" smtClean="0">
                <a:latin typeface="Arial" charset="0"/>
              </a:rPr>
              <a:t>Adalah</a:t>
            </a:r>
            <a:r>
              <a:rPr lang="en-US" altLang="en-US" sz="2400" dirty="0" smtClean="0">
                <a:latin typeface="Arial" charset="0"/>
              </a:rPr>
              <a:t> </a:t>
            </a:r>
            <a:r>
              <a:rPr lang="en-US" altLang="en-US" sz="2400" dirty="0" err="1" smtClean="0">
                <a:latin typeface="Arial" charset="0"/>
              </a:rPr>
              <a:t>penginduksi</a:t>
            </a:r>
            <a:r>
              <a:rPr lang="en-US" altLang="en-US" sz="2400" dirty="0" smtClean="0">
                <a:latin typeface="Arial" charset="0"/>
              </a:rPr>
              <a:t> </a:t>
            </a:r>
            <a:r>
              <a:rPr lang="en-US" altLang="en-US" sz="2400" dirty="0" err="1" smtClean="0">
                <a:latin typeface="Arial" charset="0"/>
              </a:rPr>
              <a:t>kuat</a:t>
            </a:r>
            <a:r>
              <a:rPr lang="en-US" altLang="en-US" sz="2400" dirty="0" smtClean="0">
                <a:latin typeface="Arial" charset="0"/>
              </a:rPr>
              <a:t> P450 </a:t>
            </a:r>
            <a:r>
              <a:rPr lang="en-US" altLang="en-US" sz="2400" dirty="0" err="1" smtClean="0">
                <a:latin typeface="Arial" charset="0"/>
              </a:rPr>
              <a:t>dan</a:t>
            </a:r>
            <a:r>
              <a:rPr lang="en-US" altLang="en-US" sz="2400" dirty="0" smtClean="0">
                <a:latin typeface="Arial" charset="0"/>
              </a:rPr>
              <a:t> </a:t>
            </a:r>
            <a:r>
              <a:rPr lang="en-US" altLang="en-US" sz="2400" dirty="0" err="1" smtClean="0">
                <a:latin typeface="Arial" charset="0"/>
              </a:rPr>
              <a:t>menurunkan</a:t>
            </a:r>
            <a:r>
              <a:rPr lang="en-US" altLang="en-US" sz="2400" dirty="0" smtClean="0">
                <a:latin typeface="Arial" charset="0"/>
              </a:rPr>
              <a:t> </a:t>
            </a:r>
            <a:r>
              <a:rPr lang="en-US" altLang="en-US" sz="2400" dirty="0" err="1" smtClean="0">
                <a:latin typeface="Arial" charset="0"/>
              </a:rPr>
              <a:t>kadar</a:t>
            </a:r>
            <a:r>
              <a:rPr lang="en-US" altLang="en-US" sz="2400" dirty="0" smtClean="0">
                <a:latin typeface="Arial" charset="0"/>
              </a:rPr>
              <a:t> plasma NNRTI </a:t>
            </a:r>
            <a:r>
              <a:rPr lang="en-US" altLang="en-US" sz="2400" dirty="0" err="1" smtClean="0">
                <a:latin typeface="Arial" charset="0"/>
              </a:rPr>
              <a:t>dan</a:t>
            </a:r>
            <a:r>
              <a:rPr lang="en-US" altLang="en-US" sz="2400" dirty="0" smtClean="0">
                <a:latin typeface="Arial" charset="0"/>
              </a:rPr>
              <a:t> PI.  </a:t>
            </a:r>
          </a:p>
          <a:p>
            <a:pPr marL="365125" lvl="1" indent="-365125" eaLnBrk="1" hangingPunct="1">
              <a:lnSpc>
                <a:spcPct val="90000"/>
              </a:lnSpc>
            </a:pPr>
            <a:endParaRPr lang="en-US" altLang="en-US" sz="2400" dirty="0" smtClean="0">
              <a:latin typeface="Arial" charset="0"/>
            </a:endParaRPr>
          </a:p>
          <a:p>
            <a:pPr marL="365125" lvl="1" indent="-365125" eaLnBrk="1" hangingPunct="1">
              <a:lnSpc>
                <a:spcPct val="90000"/>
              </a:lnSpc>
            </a:pPr>
            <a:r>
              <a:rPr lang="en-GB" altLang="en-US" sz="2400" dirty="0" smtClean="0">
                <a:latin typeface="Arial" charset="0"/>
              </a:rPr>
              <a:t>Kadar </a:t>
            </a:r>
            <a:r>
              <a:rPr lang="en-GB" altLang="en-US" sz="2400" b="1" dirty="0" smtClean="0">
                <a:latin typeface="Arial" charset="0"/>
              </a:rPr>
              <a:t>NNRTI </a:t>
            </a:r>
            <a:r>
              <a:rPr lang="en-GB" altLang="en-US" sz="2400" b="1" dirty="0" smtClean="0">
                <a:latin typeface="Arial" charset="0"/>
                <a:sym typeface="Symbol" pitchFamily="18" charset="2"/>
              </a:rPr>
              <a:t></a:t>
            </a:r>
            <a:r>
              <a:rPr lang="en-GB" altLang="en-US" sz="2400" dirty="0" smtClean="0">
                <a:latin typeface="Arial" charset="0"/>
              </a:rPr>
              <a:t> 30-37%</a:t>
            </a:r>
            <a:r>
              <a:rPr lang="en-US" altLang="en-US" sz="2400" dirty="0" smtClean="0">
                <a:latin typeface="Arial" charset="0"/>
              </a:rPr>
              <a:t>;</a:t>
            </a:r>
            <a:r>
              <a:rPr lang="en-GB" altLang="en-US" sz="2400" dirty="0" smtClean="0">
                <a:latin typeface="Arial" charset="0"/>
              </a:rPr>
              <a:t> </a:t>
            </a:r>
            <a:r>
              <a:rPr lang="en-GB" altLang="en-US" sz="2400" dirty="0" err="1" smtClean="0">
                <a:latin typeface="Arial" charset="0"/>
              </a:rPr>
              <a:t>penurunan</a:t>
            </a:r>
            <a:r>
              <a:rPr lang="en-GB" altLang="en-US" sz="2400" dirty="0" smtClean="0">
                <a:latin typeface="Arial" charset="0"/>
              </a:rPr>
              <a:t> </a:t>
            </a:r>
            <a:r>
              <a:rPr lang="en-GB" altLang="en-US" sz="2400" dirty="0" err="1" smtClean="0">
                <a:latin typeface="Arial" charset="0"/>
              </a:rPr>
              <a:t>ini</a:t>
            </a:r>
            <a:r>
              <a:rPr lang="en-GB" altLang="en-US" sz="2400" dirty="0" smtClean="0">
                <a:latin typeface="Arial" charset="0"/>
              </a:rPr>
              <a:t> </a:t>
            </a:r>
            <a:r>
              <a:rPr lang="en-GB" altLang="en-US" sz="2400" dirty="0" err="1" smtClean="0">
                <a:latin typeface="Arial" charset="0"/>
              </a:rPr>
              <a:t>biasanya</a:t>
            </a:r>
            <a:r>
              <a:rPr lang="en-GB" altLang="en-US" sz="2400" dirty="0" smtClean="0">
                <a:latin typeface="Arial" charset="0"/>
              </a:rPr>
              <a:t> </a:t>
            </a:r>
            <a:r>
              <a:rPr lang="en-GB" altLang="en-US" sz="2400" dirty="0" err="1" smtClean="0">
                <a:latin typeface="Arial" charset="0"/>
              </a:rPr>
              <a:t>tidaklah</a:t>
            </a:r>
            <a:r>
              <a:rPr lang="en-GB" altLang="en-US" sz="2400" dirty="0" smtClean="0">
                <a:latin typeface="Arial" charset="0"/>
              </a:rPr>
              <a:t> </a:t>
            </a:r>
            <a:r>
              <a:rPr lang="en-GB" altLang="en-US" sz="2400" dirty="0" err="1" smtClean="0">
                <a:latin typeface="Arial" charset="0"/>
              </a:rPr>
              <a:t>signifikan</a:t>
            </a:r>
            <a:r>
              <a:rPr lang="en-GB" altLang="en-US" sz="2400" dirty="0" smtClean="0">
                <a:latin typeface="Arial" charset="0"/>
              </a:rPr>
              <a:t> </a:t>
            </a:r>
            <a:r>
              <a:rPr lang="en-GB" altLang="en-US" sz="2400" dirty="0" err="1" smtClean="0">
                <a:latin typeface="Arial" charset="0"/>
              </a:rPr>
              <a:t>secara</a:t>
            </a:r>
            <a:r>
              <a:rPr lang="en-GB" altLang="en-US" sz="2400" dirty="0" smtClean="0">
                <a:latin typeface="Arial" charset="0"/>
              </a:rPr>
              <a:t> </a:t>
            </a:r>
            <a:r>
              <a:rPr lang="en-GB" altLang="en-US" sz="2400" dirty="0" err="1" smtClean="0">
                <a:latin typeface="Arial" charset="0"/>
              </a:rPr>
              <a:t>klinis</a:t>
            </a:r>
            <a:r>
              <a:rPr lang="en-US" altLang="en-US" sz="2400" dirty="0" smtClean="0">
                <a:latin typeface="Arial" charset="0"/>
              </a:rPr>
              <a:t>.</a:t>
            </a:r>
          </a:p>
          <a:p>
            <a:pPr marL="365125" lvl="1" indent="-365125" eaLnBrk="1" hangingPunct="1">
              <a:lnSpc>
                <a:spcPct val="90000"/>
              </a:lnSpc>
              <a:buFontTx/>
              <a:buNone/>
            </a:pPr>
            <a:r>
              <a:rPr lang="id-ID" altLang="en-US" sz="2400" dirty="0" smtClean="0">
                <a:latin typeface="Arial" charset="0"/>
              </a:rPr>
              <a:t>	</a:t>
            </a:r>
            <a:r>
              <a:rPr lang="en-US" altLang="en-US" sz="2400" dirty="0" err="1" smtClean="0">
                <a:latin typeface="Arial" charset="0"/>
              </a:rPr>
              <a:t>Pada</a:t>
            </a:r>
            <a:r>
              <a:rPr lang="en-US" altLang="en-US" sz="2400" dirty="0" smtClean="0">
                <a:latin typeface="Arial" charset="0"/>
              </a:rPr>
              <a:t> </a:t>
            </a:r>
            <a:r>
              <a:rPr lang="en-US" altLang="en-US" sz="2400" dirty="0" err="1" smtClean="0">
                <a:latin typeface="Arial" charset="0"/>
              </a:rPr>
              <a:t>beberapa</a:t>
            </a:r>
            <a:r>
              <a:rPr lang="en-US" altLang="en-US" sz="2400" dirty="0" smtClean="0">
                <a:latin typeface="Arial" charset="0"/>
              </a:rPr>
              <a:t> </a:t>
            </a:r>
            <a:r>
              <a:rPr lang="en-US" altLang="en-US" sz="2400" dirty="0" err="1" smtClean="0">
                <a:latin typeface="Arial" charset="0"/>
              </a:rPr>
              <a:t>pasien</a:t>
            </a:r>
            <a:r>
              <a:rPr lang="en-US" altLang="en-US" sz="2400" dirty="0" smtClean="0">
                <a:latin typeface="Arial" charset="0"/>
              </a:rPr>
              <a:t>, </a:t>
            </a:r>
            <a:r>
              <a:rPr lang="en-US" altLang="en-US" sz="2400" dirty="0" err="1" smtClean="0">
                <a:latin typeface="Arial" charset="0"/>
              </a:rPr>
              <a:t>kadar</a:t>
            </a:r>
            <a:r>
              <a:rPr lang="en-US" altLang="en-US" sz="2400" dirty="0" smtClean="0">
                <a:latin typeface="Arial" charset="0"/>
              </a:rPr>
              <a:t>  NVP </a:t>
            </a:r>
            <a:r>
              <a:rPr lang="en-US" altLang="en-US" sz="2400" dirty="0" err="1" smtClean="0">
                <a:latin typeface="Arial" charset="0"/>
              </a:rPr>
              <a:t>atau</a:t>
            </a:r>
            <a:r>
              <a:rPr lang="en-US" altLang="en-US" sz="2400" dirty="0" smtClean="0">
                <a:latin typeface="Arial" charset="0"/>
              </a:rPr>
              <a:t> EFV </a:t>
            </a:r>
            <a:r>
              <a:rPr lang="en-US" altLang="en-US" sz="2400" dirty="0" smtClean="0">
                <a:latin typeface="Arial" charset="0"/>
                <a:sym typeface="Symbol" pitchFamily="18" charset="2"/>
              </a:rPr>
              <a:t></a:t>
            </a:r>
            <a:r>
              <a:rPr lang="en-US" altLang="en-US" sz="2400" dirty="0" smtClean="0">
                <a:latin typeface="Arial" charset="0"/>
              </a:rPr>
              <a:t> </a:t>
            </a:r>
            <a:r>
              <a:rPr lang="en-US" altLang="en-US" sz="2400" dirty="0" err="1" smtClean="0">
                <a:latin typeface="Arial" charset="0"/>
              </a:rPr>
              <a:t>dalam</a:t>
            </a:r>
            <a:r>
              <a:rPr lang="en-US" altLang="en-US" sz="2400" dirty="0" smtClean="0">
                <a:latin typeface="Arial" charset="0"/>
              </a:rPr>
              <a:t> </a:t>
            </a:r>
            <a:r>
              <a:rPr lang="en-US" altLang="en-US" sz="2400" dirty="0" err="1" smtClean="0">
                <a:latin typeface="Arial" charset="0"/>
              </a:rPr>
              <a:t>darah</a:t>
            </a:r>
            <a:r>
              <a:rPr lang="en-US" altLang="en-US" sz="2400" dirty="0" smtClean="0">
                <a:latin typeface="Arial" charset="0"/>
              </a:rPr>
              <a:t> </a:t>
            </a:r>
            <a:r>
              <a:rPr lang="en-US" altLang="en-US" sz="2400" dirty="0" smtClean="0">
                <a:latin typeface="Arial" charset="0"/>
                <a:sym typeface="Symbol" pitchFamily="18" charset="2"/>
              </a:rPr>
              <a:t> </a:t>
            </a:r>
            <a:r>
              <a:rPr lang="en-US" altLang="en-US" sz="2400" dirty="0" err="1" smtClean="0">
                <a:latin typeface="Arial" charset="0"/>
                <a:sym typeface="Symbol" pitchFamily="18" charset="2"/>
              </a:rPr>
              <a:t>gagal</a:t>
            </a:r>
            <a:r>
              <a:rPr lang="en-US" altLang="en-US" sz="2400" dirty="0" smtClean="0">
                <a:latin typeface="Arial" charset="0"/>
                <a:sym typeface="Symbol" pitchFamily="18" charset="2"/>
              </a:rPr>
              <a:t> </a:t>
            </a:r>
            <a:r>
              <a:rPr lang="en-US" altLang="en-US" sz="2400" dirty="0" err="1" smtClean="0">
                <a:latin typeface="Arial" charset="0"/>
                <a:sym typeface="Symbol" pitchFamily="18" charset="2"/>
              </a:rPr>
              <a:t>terapi</a:t>
            </a:r>
            <a:r>
              <a:rPr lang="en-US" altLang="en-US" sz="2400" dirty="0" smtClean="0">
                <a:latin typeface="Arial" charset="0"/>
              </a:rPr>
              <a:t> </a:t>
            </a:r>
          </a:p>
          <a:p>
            <a:pPr marL="365125" lvl="1" indent="-365125" eaLnBrk="1" hangingPunct="1">
              <a:lnSpc>
                <a:spcPct val="90000"/>
              </a:lnSpc>
              <a:buFontTx/>
              <a:buNone/>
            </a:pPr>
            <a:endParaRPr lang="en-US" altLang="en-US" sz="2400" dirty="0" smtClean="0">
              <a:latin typeface="Arial" charset="0"/>
            </a:endParaRPr>
          </a:p>
          <a:p>
            <a:pPr marL="365125" lvl="1" indent="-365125" eaLnBrk="1" hangingPunct="1">
              <a:lnSpc>
                <a:spcPct val="90000"/>
              </a:lnSpc>
            </a:pPr>
            <a:r>
              <a:rPr lang="en-GB" altLang="en-US" sz="2400" dirty="0" smtClean="0">
                <a:latin typeface="Arial" charset="0"/>
              </a:rPr>
              <a:t>Kadar </a:t>
            </a:r>
            <a:r>
              <a:rPr lang="en-GB" altLang="en-US" sz="2400" b="1" dirty="0" smtClean="0">
                <a:latin typeface="Arial" charset="0"/>
              </a:rPr>
              <a:t>PI </a:t>
            </a:r>
            <a:r>
              <a:rPr lang="en-GB" altLang="en-US" sz="2400" b="1" dirty="0" smtClean="0">
                <a:latin typeface="Arial" charset="0"/>
                <a:sym typeface="Symbol" pitchFamily="18" charset="2"/>
              </a:rPr>
              <a:t></a:t>
            </a:r>
            <a:r>
              <a:rPr lang="en-GB" altLang="en-US" sz="2400" dirty="0" smtClean="0">
                <a:latin typeface="Arial" charset="0"/>
              </a:rPr>
              <a:t> 90%, yang </a:t>
            </a:r>
            <a:r>
              <a:rPr lang="en-GB" altLang="en-US" sz="2400" dirty="0" err="1" smtClean="0">
                <a:latin typeface="Arial" charset="0"/>
              </a:rPr>
              <a:t>dapat</a:t>
            </a:r>
            <a:r>
              <a:rPr lang="en-GB" altLang="en-US" sz="2400" dirty="0" smtClean="0">
                <a:latin typeface="Arial" charset="0"/>
              </a:rPr>
              <a:t> </a:t>
            </a:r>
            <a:r>
              <a:rPr lang="en-GB" altLang="en-US" sz="2400" dirty="0" err="1" smtClean="0">
                <a:latin typeface="Arial" charset="0"/>
              </a:rPr>
              <a:t>berakibat</a:t>
            </a:r>
            <a:r>
              <a:rPr lang="en-GB" altLang="en-US" sz="2400" dirty="0" smtClean="0">
                <a:latin typeface="Arial" charset="0"/>
              </a:rPr>
              <a:t> </a:t>
            </a:r>
            <a:r>
              <a:rPr lang="en-GB" altLang="en-US" sz="2400" dirty="0" err="1" smtClean="0">
                <a:latin typeface="Arial" charset="0"/>
              </a:rPr>
              <a:t>signifikan</a:t>
            </a:r>
            <a:r>
              <a:rPr lang="en-GB" altLang="en-US" sz="2400" dirty="0" smtClean="0">
                <a:latin typeface="Arial" charset="0"/>
              </a:rPr>
              <a:t> </a:t>
            </a:r>
            <a:r>
              <a:rPr lang="en-GB" altLang="en-US" sz="2400" dirty="0" err="1" smtClean="0">
                <a:latin typeface="Arial" charset="0"/>
              </a:rPr>
              <a:t>secara</a:t>
            </a:r>
            <a:r>
              <a:rPr lang="en-GB" altLang="en-US" sz="2400" dirty="0" smtClean="0">
                <a:latin typeface="Arial" charset="0"/>
              </a:rPr>
              <a:t> </a:t>
            </a:r>
            <a:r>
              <a:rPr lang="en-GB" altLang="en-US" sz="2400" dirty="0" err="1" smtClean="0">
                <a:latin typeface="Arial" charset="0"/>
              </a:rPr>
              <a:t>klinis</a:t>
            </a:r>
            <a:r>
              <a:rPr lang="en-GB" altLang="en-US" sz="2400" dirty="0" smtClean="0">
                <a:latin typeface="Arial" charset="0"/>
              </a:rPr>
              <a:t>.</a:t>
            </a:r>
            <a:endParaRPr lang="en-US" altLang="en-US" sz="2400" b="1" dirty="0" smtClean="0">
              <a:latin typeface="Arial" charset="0"/>
            </a:endParaRPr>
          </a:p>
        </p:txBody>
      </p:sp>
    </p:spTree>
    <p:extLst>
      <p:ext uri="{BB962C8B-B14F-4D97-AF65-F5344CB8AC3E}">
        <p14:creationId xmlns:p14="http://schemas.microsoft.com/office/powerpoint/2010/main" val="363124580"/>
      </p:ext>
    </p:extLst>
  </p:cSld>
  <p:clrMapOvr>
    <a:masterClrMapping/>
  </p:clrMapOvr>
  <p:transition>
    <p:sndAc>
      <p:stSnd>
        <p:snd r:embed="rId3" name="PC Beep"/>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85800" y="68946"/>
            <a:ext cx="84763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id-ID" sz="3600" b="1" dirty="0" err="1">
                <a:solidFill>
                  <a:srgbClr val="7030A0"/>
                </a:solidFill>
              </a:rPr>
              <a:t>Intera</a:t>
            </a:r>
            <a:r>
              <a:rPr lang="id-ID" altLang="id-ID" sz="3600" b="1" dirty="0">
                <a:solidFill>
                  <a:srgbClr val="7030A0"/>
                </a:solidFill>
              </a:rPr>
              <a:t>ks</a:t>
            </a:r>
            <a:r>
              <a:rPr lang="en-US" altLang="id-ID" sz="3600" b="1" dirty="0" err="1">
                <a:solidFill>
                  <a:srgbClr val="7030A0"/>
                </a:solidFill>
              </a:rPr>
              <a:t>i</a:t>
            </a:r>
            <a:r>
              <a:rPr lang="en-US" altLang="id-ID" sz="3600" b="1" dirty="0">
                <a:solidFill>
                  <a:srgbClr val="7030A0"/>
                </a:solidFill>
              </a:rPr>
              <a:t> </a:t>
            </a:r>
            <a:r>
              <a:rPr lang="id-ID" altLang="id-ID" sz="3600" b="1" dirty="0">
                <a:solidFill>
                  <a:srgbClr val="7030A0"/>
                </a:solidFill>
              </a:rPr>
              <a:t>dgn Obat Disfungsi </a:t>
            </a:r>
            <a:r>
              <a:rPr lang="en-US" altLang="id-ID" sz="3600" b="1" dirty="0">
                <a:solidFill>
                  <a:srgbClr val="7030A0"/>
                </a:solidFill>
              </a:rPr>
              <a:t> Ere</a:t>
            </a:r>
            <a:r>
              <a:rPr lang="id-ID" altLang="id-ID" sz="3600" b="1" dirty="0">
                <a:solidFill>
                  <a:srgbClr val="7030A0"/>
                </a:solidFill>
              </a:rPr>
              <a:t>ks</a:t>
            </a:r>
            <a:r>
              <a:rPr lang="en-US" altLang="id-ID" sz="3600" b="1" dirty="0" err="1">
                <a:solidFill>
                  <a:srgbClr val="7030A0"/>
                </a:solidFill>
              </a:rPr>
              <a:t>i</a:t>
            </a:r>
            <a:endParaRPr lang="en-US" altLang="id-ID" sz="3600" b="1" dirty="0">
              <a:solidFill>
                <a:srgbClr val="7030A0"/>
              </a:solidFill>
            </a:endParaRPr>
          </a:p>
        </p:txBody>
      </p:sp>
      <p:sp>
        <p:nvSpPr>
          <p:cNvPr id="5" name="Rectangle 3"/>
          <p:cNvSpPr>
            <a:spLocks noChangeArrowheads="1"/>
          </p:cNvSpPr>
          <p:nvPr/>
        </p:nvSpPr>
        <p:spPr bwMode="auto">
          <a:xfrm>
            <a:off x="845457" y="1807029"/>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r>
              <a:rPr lang="id-ID" altLang="id-ID" dirty="0"/>
              <a:t>Kadarnya secara bermakna dinaikkan oleh </a:t>
            </a:r>
            <a:r>
              <a:rPr lang="en-US" altLang="id-ID" dirty="0"/>
              <a:t> PI </a:t>
            </a:r>
            <a:r>
              <a:rPr lang="id-ID" altLang="id-ID" dirty="0"/>
              <a:t>d</a:t>
            </a:r>
            <a:r>
              <a:rPr lang="en-US" altLang="id-ID" dirty="0"/>
              <a:t>an </a:t>
            </a:r>
            <a:r>
              <a:rPr lang="en-US" altLang="id-ID" dirty="0" err="1"/>
              <a:t>delavirdine</a:t>
            </a:r>
            <a:endParaRPr lang="en-US" altLang="id-ID" dirty="0"/>
          </a:p>
          <a:p>
            <a:pPr lvl="1" eaLnBrk="1" hangingPunct="1"/>
            <a:r>
              <a:rPr lang="en-US" altLang="id-ID" dirty="0"/>
              <a:t>Sildenafil (Viagra</a:t>
            </a:r>
            <a:r>
              <a:rPr lang="en-US" altLang="id-ID" baseline="30000" dirty="0">
                <a:cs typeface="Arial" charset="0"/>
              </a:rPr>
              <a:t>®</a:t>
            </a:r>
            <a:r>
              <a:rPr lang="en-US" altLang="id-ID" dirty="0"/>
              <a:t>): </a:t>
            </a:r>
            <a:r>
              <a:rPr lang="id-ID" altLang="id-ID" dirty="0"/>
              <a:t>dosis </a:t>
            </a:r>
            <a:r>
              <a:rPr lang="en-US" altLang="id-ID" dirty="0"/>
              <a:t>ma</a:t>
            </a:r>
            <a:r>
              <a:rPr lang="id-ID" altLang="id-ID" dirty="0"/>
              <a:t>ks</a:t>
            </a:r>
            <a:r>
              <a:rPr lang="en-US" altLang="id-ID" dirty="0"/>
              <a:t> 25 mg </a:t>
            </a:r>
            <a:r>
              <a:rPr lang="id-ID" altLang="id-ID" dirty="0"/>
              <a:t>dalam</a:t>
            </a:r>
            <a:r>
              <a:rPr lang="en-US" altLang="id-ID" dirty="0"/>
              <a:t> 48 </a:t>
            </a:r>
            <a:r>
              <a:rPr lang="id-ID" altLang="id-ID" dirty="0"/>
              <a:t>jam</a:t>
            </a:r>
            <a:endParaRPr lang="en-US" altLang="id-ID" dirty="0"/>
          </a:p>
          <a:p>
            <a:pPr lvl="1" eaLnBrk="1" hangingPunct="1"/>
            <a:r>
              <a:rPr lang="en-US" altLang="id-ID" dirty="0" err="1"/>
              <a:t>Vardenafil</a:t>
            </a:r>
            <a:r>
              <a:rPr lang="en-US" altLang="id-ID" dirty="0"/>
              <a:t> (Levitra</a:t>
            </a:r>
            <a:r>
              <a:rPr lang="en-US" altLang="id-ID" baseline="30000" dirty="0">
                <a:cs typeface="Arial" charset="0"/>
              </a:rPr>
              <a:t>®</a:t>
            </a:r>
            <a:r>
              <a:rPr lang="en-US" altLang="id-ID" dirty="0"/>
              <a:t>): </a:t>
            </a:r>
            <a:r>
              <a:rPr lang="id-ID" altLang="id-ID" dirty="0"/>
              <a:t>dosis </a:t>
            </a:r>
            <a:r>
              <a:rPr lang="en-US" altLang="id-ID" dirty="0"/>
              <a:t>ma</a:t>
            </a:r>
            <a:r>
              <a:rPr lang="id-ID" altLang="id-ID" dirty="0"/>
              <a:t>ks</a:t>
            </a:r>
            <a:r>
              <a:rPr lang="en-US" altLang="id-ID" dirty="0"/>
              <a:t> 2.5 mg </a:t>
            </a:r>
            <a:r>
              <a:rPr lang="id-ID" altLang="id-ID" dirty="0"/>
              <a:t>dalam</a:t>
            </a:r>
            <a:r>
              <a:rPr lang="en-US" altLang="id-ID" dirty="0"/>
              <a:t> 24 </a:t>
            </a:r>
            <a:r>
              <a:rPr lang="id-ID" altLang="id-ID" dirty="0"/>
              <a:t>jam</a:t>
            </a:r>
            <a:endParaRPr lang="en-US" altLang="id-ID" dirty="0"/>
          </a:p>
          <a:p>
            <a:pPr lvl="1" eaLnBrk="1" hangingPunct="1"/>
            <a:r>
              <a:rPr lang="en-US" altLang="id-ID" dirty="0" err="1"/>
              <a:t>Tadalafil</a:t>
            </a:r>
            <a:r>
              <a:rPr lang="en-US" altLang="id-ID" dirty="0"/>
              <a:t> (Cialis</a:t>
            </a:r>
            <a:r>
              <a:rPr lang="en-US" altLang="id-ID" baseline="30000" dirty="0">
                <a:cs typeface="Arial" charset="0"/>
              </a:rPr>
              <a:t>®</a:t>
            </a:r>
            <a:r>
              <a:rPr lang="en-US" altLang="id-ID" dirty="0"/>
              <a:t>): </a:t>
            </a:r>
            <a:r>
              <a:rPr lang="id-ID" altLang="id-ID" dirty="0"/>
              <a:t>dosis </a:t>
            </a:r>
            <a:r>
              <a:rPr lang="en-US" altLang="id-ID" dirty="0"/>
              <a:t>ma</a:t>
            </a:r>
            <a:r>
              <a:rPr lang="id-ID" altLang="id-ID" dirty="0"/>
              <a:t>ks</a:t>
            </a:r>
            <a:r>
              <a:rPr lang="en-US" altLang="id-ID" dirty="0"/>
              <a:t> 10 mg </a:t>
            </a:r>
            <a:r>
              <a:rPr lang="id-ID" altLang="id-ID" dirty="0"/>
              <a:t>dalam</a:t>
            </a:r>
            <a:r>
              <a:rPr lang="en-US" altLang="id-ID" dirty="0"/>
              <a:t> 72 </a:t>
            </a:r>
            <a:r>
              <a:rPr lang="id-ID" altLang="id-ID" dirty="0"/>
              <a:t>jam</a:t>
            </a:r>
            <a:endParaRPr lang="en-US" altLang="id-ID" dirty="0"/>
          </a:p>
        </p:txBody>
      </p:sp>
    </p:spTree>
    <p:extLst>
      <p:ext uri="{BB962C8B-B14F-4D97-AF65-F5344CB8AC3E}">
        <p14:creationId xmlns:p14="http://schemas.microsoft.com/office/powerpoint/2010/main" val="2513413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21768" y="51624"/>
            <a:ext cx="7772400" cy="1143000"/>
          </a:xfrm>
        </p:spPr>
        <p:txBody>
          <a:bodyPr>
            <a:normAutofit/>
          </a:bodyPr>
          <a:lstStyle/>
          <a:p>
            <a:pPr eaLnBrk="1" hangingPunct="1"/>
            <a:r>
              <a:rPr lang="en-GB" altLang="id-ID" sz="4000" b="1" dirty="0" err="1" smtClean="0">
                <a:solidFill>
                  <a:srgbClr val="7030A0"/>
                </a:solidFill>
                <a:latin typeface="Arial" charset="0"/>
              </a:rPr>
              <a:t>Metabolisme</a:t>
            </a:r>
            <a:r>
              <a:rPr lang="en-GB" altLang="id-ID" sz="4000" b="1" dirty="0" smtClean="0">
                <a:solidFill>
                  <a:srgbClr val="7030A0"/>
                </a:solidFill>
                <a:latin typeface="Arial" charset="0"/>
              </a:rPr>
              <a:t> NRTI</a:t>
            </a:r>
            <a:endParaRPr lang="en-US" altLang="id-ID" sz="4000" b="1" dirty="0" smtClean="0">
              <a:solidFill>
                <a:srgbClr val="7030A0"/>
              </a:solidFill>
              <a:latin typeface="Arial" charset="0"/>
            </a:endParaRPr>
          </a:p>
        </p:txBody>
      </p:sp>
      <p:sp>
        <p:nvSpPr>
          <p:cNvPr id="50179" name="Rectangle 3"/>
          <p:cNvSpPr>
            <a:spLocks noGrp="1" noChangeArrowheads="1"/>
          </p:cNvSpPr>
          <p:nvPr>
            <p:ph type="body" idx="1"/>
          </p:nvPr>
        </p:nvSpPr>
        <p:spPr>
          <a:xfrm>
            <a:off x="921768" y="1730477"/>
            <a:ext cx="7772400" cy="4572000"/>
          </a:xfrm>
        </p:spPr>
        <p:txBody>
          <a:bodyPr/>
          <a:lstStyle/>
          <a:p>
            <a:pPr eaLnBrk="1" hangingPunct="1"/>
            <a:r>
              <a:rPr lang="en-GB" altLang="id-ID" sz="2800" dirty="0" smtClean="0">
                <a:latin typeface="Arial" charset="0"/>
              </a:rPr>
              <a:t>NRTI </a:t>
            </a:r>
            <a:r>
              <a:rPr lang="en-GB" altLang="id-ID" sz="2800" dirty="0" err="1" smtClean="0">
                <a:latin typeface="Arial" charset="0"/>
              </a:rPr>
              <a:t>dieliminasi</a:t>
            </a:r>
            <a:r>
              <a:rPr lang="en-GB" altLang="id-ID" sz="2800" dirty="0" smtClean="0">
                <a:latin typeface="Arial" charset="0"/>
              </a:rPr>
              <a:t> </a:t>
            </a:r>
            <a:r>
              <a:rPr lang="en-GB" altLang="id-ID" sz="2800" dirty="0" err="1" smtClean="0">
                <a:latin typeface="Arial" charset="0"/>
              </a:rPr>
              <a:t>melalui</a:t>
            </a:r>
            <a:r>
              <a:rPr lang="en-GB" altLang="id-ID" sz="2800" dirty="0" smtClean="0">
                <a:latin typeface="Arial" charset="0"/>
              </a:rPr>
              <a:t> </a:t>
            </a:r>
            <a:r>
              <a:rPr lang="en-GB" altLang="id-ID" sz="2800" dirty="0" err="1" smtClean="0">
                <a:latin typeface="Arial" charset="0"/>
              </a:rPr>
              <a:t>ginjal</a:t>
            </a:r>
            <a:r>
              <a:rPr lang="en-GB" altLang="id-ID" sz="2800" dirty="0" smtClean="0">
                <a:latin typeface="Arial" charset="0"/>
              </a:rPr>
              <a:t>.</a:t>
            </a:r>
          </a:p>
          <a:p>
            <a:pPr eaLnBrk="1" hangingPunct="1"/>
            <a:endParaRPr lang="en-GB" altLang="id-ID" sz="2800" dirty="0" smtClean="0">
              <a:latin typeface="Arial" charset="0"/>
            </a:endParaRPr>
          </a:p>
          <a:p>
            <a:pPr eaLnBrk="1" hangingPunct="1"/>
            <a:r>
              <a:rPr lang="en-GB" altLang="id-ID" sz="2800" dirty="0" err="1" smtClean="0">
                <a:latin typeface="Arial" charset="0"/>
              </a:rPr>
              <a:t>Penyesuaian</a:t>
            </a:r>
            <a:r>
              <a:rPr lang="en-GB" altLang="id-ID" sz="2800" dirty="0" smtClean="0">
                <a:latin typeface="Arial" charset="0"/>
              </a:rPr>
              <a:t> </a:t>
            </a:r>
            <a:r>
              <a:rPr lang="en-GB" altLang="id-ID" sz="2800" dirty="0" err="1" smtClean="0">
                <a:latin typeface="Arial" charset="0"/>
              </a:rPr>
              <a:t>dosis</a:t>
            </a:r>
            <a:r>
              <a:rPr lang="en-GB" altLang="id-ID" sz="2800" dirty="0" smtClean="0">
                <a:latin typeface="Arial" charset="0"/>
              </a:rPr>
              <a:t> NRTI </a:t>
            </a:r>
            <a:r>
              <a:rPr lang="en-GB" altLang="id-ID" sz="2800" dirty="0" err="1" smtClean="0">
                <a:latin typeface="Arial" charset="0"/>
              </a:rPr>
              <a:t>diperlukan</a:t>
            </a:r>
            <a:r>
              <a:rPr lang="en-GB" altLang="id-ID" sz="2800" dirty="0" smtClean="0">
                <a:latin typeface="Arial" charset="0"/>
              </a:rPr>
              <a:t> </a:t>
            </a:r>
            <a:r>
              <a:rPr lang="en-GB" altLang="id-ID" sz="2800" dirty="0" err="1" smtClean="0">
                <a:latin typeface="Arial" charset="0"/>
              </a:rPr>
              <a:t>pada</a:t>
            </a:r>
            <a:r>
              <a:rPr lang="en-GB" altLang="id-ID" sz="2800" dirty="0" smtClean="0">
                <a:latin typeface="Arial" charset="0"/>
              </a:rPr>
              <a:t> </a:t>
            </a:r>
            <a:r>
              <a:rPr lang="en-GB" altLang="id-ID" sz="2800" dirty="0" err="1" smtClean="0">
                <a:latin typeface="Arial" charset="0"/>
              </a:rPr>
              <a:t>pasien</a:t>
            </a:r>
            <a:r>
              <a:rPr lang="en-GB" altLang="id-ID" sz="2800" dirty="0" smtClean="0">
                <a:latin typeface="Arial" charset="0"/>
              </a:rPr>
              <a:t> </a:t>
            </a:r>
            <a:r>
              <a:rPr lang="en-GB" altLang="id-ID" sz="2800" dirty="0" err="1" smtClean="0">
                <a:latin typeface="Arial" charset="0"/>
              </a:rPr>
              <a:t>dengan</a:t>
            </a:r>
            <a:r>
              <a:rPr lang="en-GB" altLang="id-ID" sz="2800" dirty="0" smtClean="0">
                <a:latin typeface="Arial" charset="0"/>
              </a:rPr>
              <a:t> </a:t>
            </a:r>
            <a:r>
              <a:rPr lang="en-GB" altLang="id-ID" sz="2800" dirty="0" err="1" smtClean="0">
                <a:latin typeface="Arial" charset="0"/>
              </a:rPr>
              <a:t>gagal</a:t>
            </a:r>
            <a:r>
              <a:rPr lang="en-GB" altLang="id-ID" sz="2800" dirty="0" smtClean="0">
                <a:latin typeface="Arial" charset="0"/>
              </a:rPr>
              <a:t> </a:t>
            </a:r>
            <a:r>
              <a:rPr lang="en-GB" altLang="id-ID" sz="2800" dirty="0" err="1" smtClean="0">
                <a:latin typeface="Arial" charset="0"/>
              </a:rPr>
              <a:t>ginjal</a:t>
            </a:r>
            <a:r>
              <a:rPr lang="en-GB" altLang="id-ID" sz="2800" dirty="0" smtClean="0">
                <a:latin typeface="Arial" charset="0"/>
              </a:rPr>
              <a:t>.</a:t>
            </a:r>
          </a:p>
          <a:p>
            <a:pPr eaLnBrk="1" hangingPunct="1"/>
            <a:endParaRPr lang="en-GB" altLang="id-ID" sz="2800" dirty="0" smtClean="0">
              <a:latin typeface="Arial" charset="0"/>
            </a:endParaRPr>
          </a:p>
          <a:p>
            <a:pPr eaLnBrk="1" hangingPunct="1"/>
            <a:r>
              <a:rPr lang="en-GB" altLang="id-ID" sz="2800" dirty="0" err="1" smtClean="0">
                <a:latin typeface="Arial" charset="0"/>
              </a:rPr>
              <a:t>Konsultasi</a:t>
            </a:r>
            <a:r>
              <a:rPr lang="en-GB" altLang="id-ID" sz="2800" dirty="0" smtClean="0">
                <a:latin typeface="Arial" charset="0"/>
              </a:rPr>
              <a:t> </a:t>
            </a:r>
            <a:r>
              <a:rPr lang="en-GB" altLang="id-ID" sz="2800" dirty="0" err="1" smtClean="0">
                <a:latin typeface="Arial" charset="0"/>
              </a:rPr>
              <a:t>dengan</a:t>
            </a:r>
            <a:r>
              <a:rPr lang="en-GB" altLang="id-ID" sz="2800" dirty="0" smtClean="0">
                <a:latin typeface="Arial" charset="0"/>
              </a:rPr>
              <a:t> </a:t>
            </a:r>
            <a:r>
              <a:rPr lang="en-GB" altLang="id-ID" sz="2800" dirty="0" err="1" smtClean="0">
                <a:latin typeface="Arial" charset="0"/>
              </a:rPr>
              <a:t>dokter</a:t>
            </a:r>
            <a:r>
              <a:rPr lang="en-GB" altLang="id-ID" sz="2800" dirty="0" smtClean="0">
                <a:latin typeface="Arial" charset="0"/>
              </a:rPr>
              <a:t> </a:t>
            </a:r>
            <a:r>
              <a:rPr lang="en-GB" altLang="id-ID" sz="2800" dirty="0" err="1" smtClean="0">
                <a:latin typeface="Arial" charset="0"/>
              </a:rPr>
              <a:t>ahli</a:t>
            </a:r>
            <a:r>
              <a:rPr lang="en-GB" altLang="id-ID" sz="2800" dirty="0" smtClean="0">
                <a:latin typeface="Arial" charset="0"/>
              </a:rPr>
              <a:t> </a:t>
            </a:r>
            <a:r>
              <a:rPr lang="en-GB" altLang="id-ID" sz="2800" dirty="0" err="1" smtClean="0">
                <a:latin typeface="Arial" charset="0"/>
              </a:rPr>
              <a:t>mengenai</a:t>
            </a:r>
            <a:r>
              <a:rPr lang="en-GB" altLang="id-ID" sz="2800" dirty="0" smtClean="0">
                <a:latin typeface="Arial" charset="0"/>
              </a:rPr>
              <a:t> </a:t>
            </a:r>
            <a:r>
              <a:rPr lang="en-GB" altLang="id-ID" sz="2800" dirty="0" err="1" smtClean="0">
                <a:latin typeface="Arial" charset="0"/>
              </a:rPr>
              <a:t>penyesuaian</a:t>
            </a:r>
            <a:r>
              <a:rPr lang="en-GB" altLang="id-ID" sz="2800" dirty="0" smtClean="0">
                <a:latin typeface="Arial" charset="0"/>
              </a:rPr>
              <a:t> </a:t>
            </a:r>
            <a:r>
              <a:rPr lang="en-GB" altLang="id-ID" sz="2800" dirty="0" err="1" smtClean="0">
                <a:latin typeface="Arial" charset="0"/>
              </a:rPr>
              <a:t>dosis</a:t>
            </a:r>
            <a:r>
              <a:rPr lang="en-GB" altLang="id-ID" sz="2800" dirty="0" smtClean="0">
                <a:latin typeface="Arial" charset="0"/>
              </a:rPr>
              <a:t>.</a:t>
            </a:r>
            <a:endParaRPr lang="en-US" altLang="id-ID" sz="2800" dirty="0" smtClean="0">
              <a:latin typeface="Arial" charset="0"/>
            </a:endParaRPr>
          </a:p>
        </p:txBody>
      </p:sp>
    </p:spTree>
    <p:extLst>
      <p:ext uri="{BB962C8B-B14F-4D97-AF65-F5344CB8AC3E}">
        <p14:creationId xmlns:p14="http://schemas.microsoft.com/office/powerpoint/2010/main" val="6353374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059426" y="228600"/>
            <a:ext cx="7772400" cy="838200"/>
          </a:xfrm>
        </p:spPr>
        <p:txBody>
          <a:bodyPr>
            <a:normAutofit fontScale="90000"/>
          </a:bodyPr>
          <a:lstStyle/>
          <a:p>
            <a:pPr eaLnBrk="1" hangingPunct="1"/>
            <a:r>
              <a:rPr lang="en-US" altLang="id-ID" sz="3600" b="1" dirty="0" err="1" smtClean="0">
                <a:solidFill>
                  <a:srgbClr val="7030A0"/>
                </a:solidFill>
                <a:latin typeface="Arial" charset="0"/>
              </a:rPr>
              <a:t>Obat</a:t>
            </a:r>
            <a:r>
              <a:rPr lang="en-US" altLang="id-ID" sz="3600" b="1" dirty="0" smtClean="0">
                <a:solidFill>
                  <a:srgbClr val="7030A0"/>
                </a:solidFill>
                <a:latin typeface="Arial" charset="0"/>
              </a:rPr>
              <a:t> yang </a:t>
            </a:r>
            <a:r>
              <a:rPr lang="en-US" altLang="id-ID" sz="3600" b="1" dirty="0" err="1" smtClean="0">
                <a:solidFill>
                  <a:srgbClr val="7030A0"/>
                </a:solidFill>
                <a:latin typeface="Arial" charset="0"/>
              </a:rPr>
              <a:t>berinteraksi</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dengan</a:t>
            </a:r>
            <a:r>
              <a:rPr lang="en-US" altLang="id-ID" sz="3600" b="1" dirty="0" smtClean="0">
                <a:solidFill>
                  <a:srgbClr val="7030A0"/>
                </a:solidFill>
                <a:latin typeface="Arial" charset="0"/>
              </a:rPr>
              <a:t> NVP</a:t>
            </a:r>
          </a:p>
        </p:txBody>
      </p:sp>
      <p:graphicFrame>
        <p:nvGraphicFramePr>
          <p:cNvPr id="5" name="Group 109"/>
          <p:cNvGraphicFramePr>
            <a:graphicFrameLocks noGrp="1"/>
          </p:cNvGraphicFramePr>
          <p:nvPr>
            <p:extLst>
              <p:ext uri="{D42A27DB-BD31-4B8C-83A1-F6EECF244321}">
                <p14:modId xmlns:p14="http://schemas.microsoft.com/office/powerpoint/2010/main" val="305121346"/>
              </p:ext>
            </p:extLst>
          </p:nvPr>
        </p:nvGraphicFramePr>
        <p:xfrm>
          <a:off x="811161" y="1651822"/>
          <a:ext cx="8332839" cy="4429447"/>
        </p:xfrm>
        <a:graphic>
          <a:graphicData uri="http://schemas.openxmlformats.org/drawingml/2006/table">
            <a:tbl>
              <a:tblPr/>
              <a:tblGrid>
                <a:gridCol w="2236839"/>
                <a:gridCol w="2362200"/>
                <a:gridCol w="3733800"/>
              </a:tblGrid>
              <a:tr h="19614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rgbClr val="002060"/>
                          </a:solidFill>
                          <a:effectLst/>
                          <a:latin typeface="Arial" charset="0"/>
                        </a:rPr>
                        <a:t>Obat</a:t>
                      </a:r>
                      <a:endParaRPr kumimoji="0" lang="en-US" sz="2400" b="1" i="0" u="none" strike="noStrike" cap="none" normalizeH="0" baseline="0" dirty="0" smtClean="0">
                        <a:ln>
                          <a:noFill/>
                        </a:ln>
                        <a:solidFill>
                          <a:srgbClr val="002060"/>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rPr>
                        <a:t>Interaksi dgnNVP </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rPr>
                        <a:t>Komentar</a:t>
                      </a:r>
                    </a:p>
                  </a:txBody>
                  <a:tcPr marT="45714" marB="45714"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r>
              <a:tr h="8432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Rifampicin</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NVP </a:t>
                      </a:r>
                      <a:r>
                        <a:rPr kumimoji="0" lang="en-US" sz="2400" b="0" i="0" u="none" strike="noStrike" cap="none" normalizeH="0" baseline="0" smtClean="0">
                          <a:ln>
                            <a:noFill/>
                          </a:ln>
                          <a:solidFill>
                            <a:schemeClr val="tx1"/>
                          </a:solidFill>
                          <a:effectLst/>
                          <a:latin typeface="Arial" charset="0"/>
                          <a:sym typeface="Symbol" pitchFamily="18" charset="2"/>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Tdk perlu penyesuaian dosis NVP</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4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002060"/>
                          </a:solidFill>
                          <a:effectLst/>
                          <a:latin typeface="Arial" charset="0"/>
                        </a:rPr>
                        <a:t>Pil</a:t>
                      </a:r>
                      <a:r>
                        <a:rPr kumimoji="0" lang="en-US" sz="2400" b="0" i="0" u="none" strike="noStrike" cap="none" normalizeH="0" baseline="0" dirty="0" smtClean="0">
                          <a:ln>
                            <a:noFill/>
                          </a:ln>
                          <a:solidFill>
                            <a:srgbClr val="002060"/>
                          </a:solidFill>
                          <a:effectLst/>
                          <a:latin typeface="Arial" charset="0"/>
                        </a:rPr>
                        <a:t> KB</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O/C </a:t>
                      </a:r>
                      <a:r>
                        <a:rPr kumimoji="0" lang="en-US" sz="2400" b="0" i="0" u="none" strike="noStrike" cap="none" normalizeH="0" baseline="0" smtClean="0">
                          <a:ln>
                            <a:noFill/>
                          </a:ln>
                          <a:solidFill>
                            <a:schemeClr val="tx1"/>
                          </a:solidFill>
                          <a:effectLst/>
                          <a:latin typeface="Arial" charset="0"/>
                          <a:sym typeface="Symbol" pitchFamily="18" charset="2"/>
                        </a:rPr>
                        <a:t></a:t>
                      </a:r>
                      <a:endParaRPr kumimoji="0" lang="en-US" sz="2400" b="0" i="0" u="none" strike="noStrike" cap="none" normalizeH="0" baseline="0" smtClean="0">
                        <a:ln>
                          <a:noFill/>
                        </a:ln>
                        <a:solidFill>
                          <a:schemeClr val="tx1"/>
                        </a:solidFill>
                        <a:effectLst/>
                        <a:latin typeface="Arial"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Pakai kontrasepsi alternatif atau tambahan</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69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rgbClr val="002060"/>
                          </a:solidFill>
                          <a:effectLst/>
                          <a:latin typeface="Arial" charset="0"/>
                        </a:rPr>
                        <a:t>Ketoconazol</a:t>
                      </a:r>
                      <a:endParaRPr kumimoji="0" lang="en-US" sz="2400" b="0" i="0" u="none" strike="noStrike" cap="none" normalizeH="0" baseline="0" dirty="0" smtClean="0">
                        <a:ln>
                          <a:noFill/>
                        </a:ln>
                        <a:solidFill>
                          <a:srgbClr val="002060"/>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sym typeface="Symbol" pitchFamily="18" charset="2"/>
                        </a:rPr>
                        <a:t>NVP ,  Keto </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Tidak direkomendasi, pakai obat anti jamur lain</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32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rgbClr val="002060"/>
                          </a:solidFill>
                          <a:effectLst/>
                          <a:latin typeface="Arial" charset="0"/>
                        </a:rPr>
                        <a:t>Ergotamine Compounds</a:t>
                      </a:r>
                      <a:endParaRPr kumimoji="0" lang="en-US" sz="2400" b="0" i="0" u="none" strike="noStrike" cap="none" normalizeH="0" baseline="0" dirty="0" smtClean="0">
                        <a:ln>
                          <a:noFill/>
                        </a:ln>
                        <a:solidFill>
                          <a:srgbClr val="002060"/>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sym typeface="Symbol" pitchFamily="18" charset="2"/>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KONTRAINDIKASI</a:t>
                      </a:r>
                      <a:endParaRPr kumimoji="0" lang="en-US" sz="2400" b="0" i="0" u="none" strike="noStrike" cap="none" normalizeH="0" baseline="0" dirty="0" smtClean="0">
                        <a:ln>
                          <a:noFill/>
                        </a:ln>
                        <a:solidFill>
                          <a:schemeClr val="tx1"/>
                        </a:solidFill>
                        <a:effectLst/>
                        <a:latin typeface="Arial"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59"/>
          <p:cNvSpPr txBox="1">
            <a:spLocks noChangeArrowheads="1"/>
          </p:cNvSpPr>
          <p:nvPr/>
        </p:nvSpPr>
        <p:spPr bwMode="auto">
          <a:xfrm>
            <a:off x="1584325" y="60610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400"/>
          </a:p>
        </p:txBody>
      </p:sp>
    </p:spTree>
    <p:extLst>
      <p:ext uri="{BB962C8B-B14F-4D97-AF65-F5344CB8AC3E}">
        <p14:creationId xmlns:p14="http://schemas.microsoft.com/office/powerpoint/2010/main" val="634514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a:xfrm>
            <a:off x="759540" y="4920"/>
            <a:ext cx="8229600" cy="1115957"/>
          </a:xfrm>
        </p:spPr>
        <p:txBody>
          <a:bodyPr>
            <a:normAutofit/>
          </a:bodyPr>
          <a:lstStyle/>
          <a:p>
            <a:pPr eaLnBrk="1" hangingPunct="1"/>
            <a:r>
              <a:rPr lang="en-US" altLang="id-ID" sz="3600" b="1" dirty="0" err="1" smtClean="0">
                <a:solidFill>
                  <a:srgbClr val="7030A0"/>
                </a:solidFill>
                <a:latin typeface="Arial" charset="0"/>
              </a:rPr>
              <a:t>Obat</a:t>
            </a:r>
            <a:r>
              <a:rPr lang="en-US" altLang="id-ID" sz="3600" b="1" dirty="0" smtClean="0">
                <a:solidFill>
                  <a:srgbClr val="7030A0"/>
                </a:solidFill>
                <a:latin typeface="Arial" charset="0"/>
              </a:rPr>
              <a:t> yang </a:t>
            </a:r>
            <a:r>
              <a:rPr lang="en-US" altLang="id-ID" sz="3600" b="1" dirty="0" err="1" smtClean="0">
                <a:solidFill>
                  <a:srgbClr val="7030A0"/>
                </a:solidFill>
                <a:latin typeface="Arial" charset="0"/>
              </a:rPr>
              <a:t>berinteraksi</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dengan</a:t>
            </a:r>
            <a:r>
              <a:rPr lang="en-US" altLang="id-ID" sz="3600" b="1" dirty="0" smtClean="0">
                <a:solidFill>
                  <a:srgbClr val="7030A0"/>
                </a:solidFill>
                <a:latin typeface="Arial" charset="0"/>
              </a:rPr>
              <a:t> EFV</a:t>
            </a:r>
            <a:r>
              <a:rPr lang="en-US" altLang="id-ID" sz="3600" b="1" dirty="0" smtClean="0">
                <a:solidFill>
                  <a:srgbClr val="7030A0"/>
                </a:solidFill>
              </a:rPr>
              <a:t> </a:t>
            </a:r>
          </a:p>
        </p:txBody>
      </p:sp>
      <p:graphicFrame>
        <p:nvGraphicFramePr>
          <p:cNvPr id="5" name="Group 1350"/>
          <p:cNvGraphicFramePr>
            <a:graphicFrameLocks noGrp="1"/>
          </p:cNvGraphicFramePr>
          <p:nvPr>
            <p:extLst>
              <p:ext uri="{D42A27DB-BD31-4B8C-83A1-F6EECF244321}">
                <p14:modId xmlns:p14="http://schemas.microsoft.com/office/powerpoint/2010/main" val="828449127"/>
              </p:ext>
            </p:extLst>
          </p:nvPr>
        </p:nvGraphicFramePr>
        <p:xfrm>
          <a:off x="759540" y="1752600"/>
          <a:ext cx="8155860" cy="3429000"/>
        </p:xfrm>
        <a:graphic>
          <a:graphicData uri="http://schemas.openxmlformats.org/drawingml/2006/table">
            <a:tbl>
              <a:tblPr/>
              <a:tblGrid>
                <a:gridCol w="2086112"/>
                <a:gridCol w="2273003"/>
                <a:gridCol w="3796745"/>
              </a:tblGrid>
              <a:tr h="901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2060"/>
                          </a:solidFill>
                          <a:effectLst/>
                          <a:latin typeface="Arial" charset="0"/>
                        </a:rPr>
                        <a:t>Drug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chemeClr val="tx1"/>
                          </a:solidFill>
                          <a:effectLst/>
                          <a:latin typeface="Arial" charset="0"/>
                        </a:rPr>
                        <a:t>Interaksi</a:t>
                      </a:r>
                      <a:r>
                        <a:rPr kumimoji="0" lang="en-US" sz="2400" b="1" i="0" u="none" strike="noStrike" cap="none" normalizeH="0" baseline="0" dirty="0" smtClean="0">
                          <a:ln>
                            <a:noFill/>
                          </a:ln>
                          <a:solidFill>
                            <a:schemeClr val="tx1"/>
                          </a:solidFill>
                          <a:effectLst/>
                          <a:latin typeface="Arial" charset="0"/>
                        </a:rPr>
                        <a:t> EFV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rPr>
                        <a:t>Komentar</a:t>
                      </a: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r>
              <a:tr h="993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Rifampicin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EFV </a:t>
                      </a:r>
                      <a:r>
                        <a:rPr kumimoji="0" lang="en-US" sz="2400" b="0" i="0" u="none" strike="noStrike" cap="none" normalizeH="0" baseline="0" smtClean="0">
                          <a:ln>
                            <a:noFill/>
                          </a:ln>
                          <a:solidFill>
                            <a:schemeClr val="tx1"/>
                          </a:solidFill>
                          <a:effectLst/>
                          <a:latin typeface="Arial" charset="0"/>
                          <a:sym typeface="Symbol"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EFV: </a:t>
                      </a:r>
                      <a:r>
                        <a:rPr kumimoji="0" lang="en-US" sz="2400" b="0" i="0" u="none" strike="noStrike" cap="none" normalizeH="0" baseline="0" dirty="0" err="1" smtClean="0">
                          <a:ln>
                            <a:noFill/>
                          </a:ln>
                          <a:solidFill>
                            <a:schemeClr val="tx1"/>
                          </a:solidFill>
                          <a:effectLst/>
                          <a:latin typeface="Arial" charset="0"/>
                        </a:rPr>
                        <a:t>dosis</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tdk</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perlu</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disesuaikan</a:t>
                      </a:r>
                      <a:endParaRPr kumimoji="0" lang="en-US" sz="2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3352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Ergotamine compounds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KONTRAINDIKASI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11198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11160" y="194187"/>
            <a:ext cx="8332839" cy="685800"/>
          </a:xfrm>
        </p:spPr>
        <p:txBody>
          <a:bodyPr/>
          <a:lstStyle/>
          <a:p>
            <a:pPr eaLnBrk="1" hangingPunct="1"/>
            <a:r>
              <a:rPr lang="en-US" altLang="id-ID" sz="3200" b="1" dirty="0" err="1" smtClean="0">
                <a:solidFill>
                  <a:srgbClr val="7030A0"/>
                </a:solidFill>
                <a:latin typeface="Arial" charset="0"/>
              </a:rPr>
              <a:t>Obat</a:t>
            </a:r>
            <a:r>
              <a:rPr lang="en-US" altLang="id-ID" sz="3200" b="1" dirty="0" smtClean="0">
                <a:solidFill>
                  <a:srgbClr val="7030A0"/>
                </a:solidFill>
                <a:latin typeface="Arial" charset="0"/>
              </a:rPr>
              <a:t> yang </a:t>
            </a:r>
            <a:r>
              <a:rPr lang="en-US" altLang="id-ID" sz="3200" b="1" dirty="0" err="1" smtClean="0">
                <a:solidFill>
                  <a:srgbClr val="7030A0"/>
                </a:solidFill>
                <a:latin typeface="Arial" charset="0"/>
              </a:rPr>
              <a:t>berinteraksi</a:t>
            </a:r>
            <a:r>
              <a:rPr lang="en-US" altLang="id-ID" sz="3200" b="1" dirty="0" smtClean="0">
                <a:solidFill>
                  <a:srgbClr val="7030A0"/>
                </a:solidFill>
                <a:latin typeface="Arial" charset="0"/>
              </a:rPr>
              <a:t> </a:t>
            </a:r>
            <a:r>
              <a:rPr lang="en-US" altLang="id-ID" sz="3200" b="1" dirty="0" err="1" smtClean="0">
                <a:solidFill>
                  <a:srgbClr val="7030A0"/>
                </a:solidFill>
                <a:latin typeface="Arial" charset="0"/>
              </a:rPr>
              <a:t>dengan</a:t>
            </a:r>
            <a:r>
              <a:rPr lang="en-US" altLang="id-ID" sz="3200" b="1" dirty="0" smtClean="0">
                <a:solidFill>
                  <a:srgbClr val="7030A0"/>
                </a:solidFill>
                <a:latin typeface="Arial" charset="0"/>
              </a:rPr>
              <a:t> PI </a:t>
            </a:r>
          </a:p>
        </p:txBody>
      </p:sp>
      <p:graphicFrame>
        <p:nvGraphicFramePr>
          <p:cNvPr id="5" name="Group 113"/>
          <p:cNvGraphicFramePr>
            <a:graphicFrameLocks noGrp="1"/>
          </p:cNvGraphicFramePr>
          <p:nvPr>
            <p:extLst>
              <p:ext uri="{D42A27DB-BD31-4B8C-83A1-F6EECF244321}">
                <p14:modId xmlns:p14="http://schemas.microsoft.com/office/powerpoint/2010/main" val="913248026"/>
              </p:ext>
            </p:extLst>
          </p:nvPr>
        </p:nvGraphicFramePr>
        <p:xfrm>
          <a:off x="737419" y="1143000"/>
          <a:ext cx="8406581" cy="5081335"/>
        </p:xfrm>
        <a:graphic>
          <a:graphicData uri="http://schemas.openxmlformats.org/drawingml/2006/table">
            <a:tbl>
              <a:tblPr/>
              <a:tblGrid>
                <a:gridCol w="2543780"/>
                <a:gridCol w="1854638"/>
                <a:gridCol w="4008163"/>
              </a:tblGrid>
              <a:tr h="5459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smtClean="0">
                          <a:ln>
                            <a:noFill/>
                          </a:ln>
                          <a:solidFill>
                            <a:srgbClr val="002060"/>
                          </a:solidFill>
                          <a:effectLst/>
                          <a:latin typeface="Arial" charset="0"/>
                        </a:rPr>
                        <a:t>Obat</a:t>
                      </a:r>
                      <a:endParaRPr kumimoji="0" lang="en-US" sz="2800" b="1" i="0" u="none" strike="noStrike" cap="none" normalizeH="0" baseline="0" dirty="0" smtClean="0">
                        <a:ln>
                          <a:noFill/>
                        </a:ln>
                        <a:solidFill>
                          <a:srgbClr val="002060"/>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rPr>
                        <a:t>Interaksi</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rPr>
                        <a:t>Komentar</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Rifampicin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sym typeface="Symbol" pitchFamily="18" charset="2"/>
                        </a:rPr>
                        <a:t>PI </a:t>
                      </a:r>
                      <a:r>
                        <a:rPr kumimoji="0" lang="en-US" sz="2400" b="1" i="0" u="none" strike="noStrike" cap="none" normalizeH="0" baseline="0" smtClean="0">
                          <a:ln>
                            <a:noFill/>
                          </a:ln>
                          <a:solidFill>
                            <a:schemeClr val="tx1"/>
                          </a:solidFill>
                          <a:effectLst/>
                          <a:latin typeface="Arial" charset="0"/>
                          <a:sym typeface="Symbol" pitchFamily="18" charset="2"/>
                        </a:rPr>
                        <a:t> </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Boosted RTV/SQV direkomendasi</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24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Ketoconazole</a:t>
                      </a:r>
                      <a:endParaRPr kumimoji="0" lang="en-US" sz="2400" b="1" i="0" u="none" strike="noStrike" cap="none" normalizeH="0" baseline="0" dirty="0" smtClean="0">
                        <a:ln>
                          <a:noFill/>
                        </a:ln>
                        <a:solidFill>
                          <a:srgbClr val="002060"/>
                        </a:solidFill>
                        <a:effectLst/>
                        <a:latin typeface="Arial" charset="0"/>
                        <a:sym typeface="Symbol" pitchFamily="18" charset="2"/>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sym typeface="Symbol" pitchFamily="18" charset="2"/>
                        </a:rPr>
                        <a:t>RTN: Keto 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sym typeface="Symbol" pitchFamily="18" charset="2"/>
                        </a:rPr>
                        <a:t>IDV:  IDV </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Tdk boleh melewati dosis Keto 200 mg/d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Dosis IDV disesuaikan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NFV tdk perlu disesuaikan</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6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Oral </a:t>
                      </a:r>
                      <a:r>
                        <a:rPr kumimoji="0" lang="en-US" sz="2400" b="0" i="0" u="none" strike="noStrike" cap="none" normalizeH="0" baseline="0" dirty="0" err="1" smtClean="0">
                          <a:ln>
                            <a:noFill/>
                          </a:ln>
                          <a:solidFill>
                            <a:srgbClr val="002060"/>
                          </a:solidFill>
                          <a:effectLst/>
                          <a:latin typeface="Arial" charset="0"/>
                        </a:rPr>
                        <a:t>Kontrasepsi</a:t>
                      </a:r>
                      <a:endParaRPr kumimoji="0" lang="en-US" sz="2400" b="0" i="0" u="none" strike="noStrike" cap="none" normalizeH="0" baseline="0" dirty="0" smtClean="0">
                        <a:ln>
                          <a:noFill/>
                        </a:ln>
                        <a:solidFill>
                          <a:srgbClr val="002060"/>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O/C </a:t>
                      </a:r>
                      <a:r>
                        <a:rPr kumimoji="0" lang="en-US" sz="2400" b="1" i="0" u="none" strike="noStrike" cap="none" normalizeH="0" baseline="0" smtClean="0">
                          <a:ln>
                            <a:noFill/>
                          </a:ln>
                          <a:solidFill>
                            <a:schemeClr val="tx1"/>
                          </a:solidFill>
                          <a:effectLst/>
                          <a:latin typeface="Arial" charset="0"/>
                          <a:sym typeface="Symbol" pitchFamily="18" charset="2"/>
                        </a:rPr>
                        <a:t></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sym typeface="Symbol" pitchFamily="18" charset="2"/>
                        </a:rPr>
                        <a:t>RT</a:t>
                      </a:r>
                      <a:r>
                        <a:rPr kumimoji="0" lang="id-ID" sz="2000" b="0" i="0" u="none" strike="noStrike" cap="none" normalizeH="0" baseline="0" dirty="0" smtClean="0">
                          <a:ln>
                            <a:noFill/>
                          </a:ln>
                          <a:solidFill>
                            <a:schemeClr val="tx1"/>
                          </a:solidFill>
                          <a:effectLst/>
                          <a:latin typeface="Arial" charset="0"/>
                          <a:sym typeface="Symbol" pitchFamily="18" charset="2"/>
                        </a:rPr>
                        <a:t>V</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smtClean="0">
                          <a:ln>
                            <a:noFill/>
                          </a:ln>
                          <a:solidFill>
                            <a:schemeClr val="tx1"/>
                          </a:solidFill>
                          <a:effectLst/>
                          <a:latin typeface="Arial" charset="0"/>
                          <a:sym typeface="Symbol" pitchFamily="18" charset="2"/>
                        </a:rPr>
                        <a:t>NFV: </a:t>
                      </a:r>
                      <a:r>
                        <a:rPr kumimoji="0" lang="en-US" sz="2000" b="0" i="0" u="none" strike="noStrike" cap="none" normalizeH="0" baseline="0" dirty="0" err="1" smtClean="0">
                          <a:ln>
                            <a:noFill/>
                          </a:ln>
                          <a:solidFill>
                            <a:schemeClr val="tx1"/>
                          </a:solidFill>
                          <a:effectLst/>
                          <a:latin typeface="Arial" charset="0"/>
                          <a:sym typeface="Symbol" pitchFamily="18" charset="2"/>
                        </a:rPr>
                        <a:t>pakai</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alternatif</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atau</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tambahan</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kontrasepsi</a:t>
                      </a:r>
                      <a:endParaRPr kumimoji="0" lang="en-US" sz="2000" b="0" i="0" u="none" strike="noStrike" cap="none" normalizeH="0" baseline="0" dirty="0" smtClean="0">
                        <a:ln>
                          <a:noFill/>
                        </a:ln>
                        <a:solidFill>
                          <a:schemeClr val="tx1"/>
                        </a:solidFill>
                        <a:effectLst/>
                        <a:latin typeface="Arial" charset="0"/>
                        <a:sym typeface="Symbol" pitchFamily="18" charset="2"/>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sym typeface="Symbol" pitchFamily="18" charset="2"/>
                        </a:rPr>
                        <a:t>IDV: </a:t>
                      </a:r>
                      <a:r>
                        <a:rPr kumimoji="0" lang="en-US" sz="2000" b="0" i="0" u="none" strike="noStrike" cap="none" normalizeH="0" baseline="0" dirty="0" err="1" smtClean="0">
                          <a:ln>
                            <a:noFill/>
                          </a:ln>
                          <a:solidFill>
                            <a:schemeClr val="tx1"/>
                          </a:solidFill>
                          <a:effectLst/>
                          <a:latin typeface="Arial" charset="0"/>
                          <a:sym typeface="Symbol" pitchFamily="18" charset="2"/>
                        </a:rPr>
                        <a:t>tdk</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perlu</a:t>
                      </a:r>
                      <a:r>
                        <a:rPr kumimoji="0" lang="en-US" sz="2000" b="0" i="0" u="none" strike="noStrike" cap="none" normalizeH="0" baseline="0" dirty="0" smtClean="0">
                          <a:ln>
                            <a:noFill/>
                          </a:ln>
                          <a:solidFill>
                            <a:schemeClr val="tx1"/>
                          </a:solidFill>
                          <a:effectLst/>
                          <a:latin typeface="Arial" charset="0"/>
                          <a:sym typeface="Symbol" pitchFamily="18" charset="2"/>
                        </a:rPr>
                        <a:t> </a:t>
                      </a:r>
                      <a:r>
                        <a:rPr kumimoji="0" lang="en-US" sz="2000" b="0" i="0" u="none" strike="noStrike" cap="none" normalizeH="0" baseline="0" dirty="0" err="1" smtClean="0">
                          <a:ln>
                            <a:noFill/>
                          </a:ln>
                          <a:solidFill>
                            <a:schemeClr val="tx1"/>
                          </a:solidFill>
                          <a:effectLst/>
                          <a:latin typeface="Arial" charset="0"/>
                          <a:sym typeface="Symbol" pitchFamily="18" charset="2"/>
                        </a:rPr>
                        <a:t>disesuaikan</a:t>
                      </a:r>
                      <a:endParaRPr kumimoji="0" lang="en-US" sz="2000" b="0" i="0" u="none" strike="noStrike" cap="none" normalizeH="0" baseline="0" dirty="0" smtClean="0">
                        <a:ln>
                          <a:noFill/>
                        </a:ln>
                        <a:solidFill>
                          <a:schemeClr val="tx1"/>
                        </a:solidFill>
                        <a:effectLst/>
                        <a:latin typeface="Arial" charset="0"/>
                        <a:sym typeface="Symbol" pitchFamily="18" charset="2"/>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3488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Ergotamine Compounds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2060"/>
                          </a:solidFill>
                          <a:effectLst/>
                          <a:latin typeface="Arial" charset="0"/>
                        </a:rPr>
                        <a:t>St John’s </a:t>
                      </a:r>
                      <a:r>
                        <a:rPr kumimoji="0" lang="en-US" sz="2400" b="0" i="0" u="none" strike="noStrike" cap="none" normalizeH="0" baseline="0" dirty="0" err="1" smtClean="0">
                          <a:ln>
                            <a:noFill/>
                          </a:ln>
                          <a:solidFill>
                            <a:srgbClr val="002060"/>
                          </a:solidFill>
                          <a:effectLst/>
                          <a:latin typeface="Arial" charset="0"/>
                        </a:rPr>
                        <a:t>Wort</a:t>
                      </a:r>
                      <a:endParaRPr kumimoji="0" lang="en-US" sz="2400" b="0" i="0" u="none" strike="noStrike" cap="none" normalizeH="0" baseline="0" dirty="0" smtClean="0">
                        <a:ln>
                          <a:noFill/>
                        </a:ln>
                        <a:solidFill>
                          <a:srgbClr val="002060"/>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rgbClr val="002060"/>
                          </a:solidFill>
                          <a:effectLst/>
                          <a:latin typeface="Arial" charset="0"/>
                        </a:rPr>
                        <a:t>Lovastatin, Simvastatin,  *</a:t>
                      </a:r>
                      <a:endParaRPr kumimoji="0" lang="en-US" sz="2400" b="0" i="0" u="none" strike="noStrike" cap="none" normalizeH="0" baseline="0" dirty="0" smtClean="0">
                        <a:ln>
                          <a:noFill/>
                        </a:ln>
                        <a:solidFill>
                          <a:srgbClr val="002060"/>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sym typeface="Symbol" pitchFamily="18" charset="2"/>
                        </a:rPr>
                        <a:t>KONTRAINDIKASI</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06"/>
          <p:cNvSpPr txBox="1">
            <a:spLocks noChangeArrowheads="1"/>
          </p:cNvSpPr>
          <p:nvPr/>
        </p:nvSpPr>
        <p:spPr bwMode="auto">
          <a:xfrm>
            <a:off x="786576" y="6351636"/>
            <a:ext cx="7848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GB" altLang="id-ID" sz="2000" dirty="0">
                <a:solidFill>
                  <a:srgbClr val="002060"/>
                </a:solidFill>
                <a:latin typeface="Arial" charset="0"/>
              </a:rPr>
              <a:t>*Pravastatin </a:t>
            </a:r>
            <a:r>
              <a:rPr lang="en-GB" altLang="id-ID" sz="2000" dirty="0" err="1">
                <a:solidFill>
                  <a:srgbClr val="002060"/>
                </a:solidFill>
                <a:latin typeface="Arial" charset="0"/>
              </a:rPr>
              <a:t>dapat</a:t>
            </a:r>
            <a:r>
              <a:rPr lang="en-GB" altLang="id-ID" sz="2000" dirty="0">
                <a:solidFill>
                  <a:srgbClr val="002060"/>
                </a:solidFill>
                <a:latin typeface="Arial" charset="0"/>
              </a:rPr>
              <a:t> </a:t>
            </a:r>
            <a:r>
              <a:rPr lang="en-GB" altLang="id-ID" sz="2000" dirty="0" err="1">
                <a:solidFill>
                  <a:srgbClr val="002060"/>
                </a:solidFill>
                <a:latin typeface="Arial" charset="0"/>
              </a:rPr>
              <a:t>aman</a:t>
            </a:r>
            <a:r>
              <a:rPr lang="en-GB" altLang="id-ID" sz="2000" dirty="0">
                <a:solidFill>
                  <a:srgbClr val="002060"/>
                </a:solidFill>
                <a:latin typeface="Arial" charset="0"/>
              </a:rPr>
              <a:t> </a:t>
            </a:r>
            <a:r>
              <a:rPr lang="en-GB" altLang="id-ID" sz="2000" dirty="0" err="1">
                <a:solidFill>
                  <a:srgbClr val="002060"/>
                </a:solidFill>
                <a:latin typeface="Arial" charset="0"/>
              </a:rPr>
              <a:t>digunakan</a:t>
            </a:r>
            <a:r>
              <a:rPr lang="en-GB" altLang="id-ID" sz="2000" dirty="0">
                <a:solidFill>
                  <a:srgbClr val="002060"/>
                </a:solidFill>
                <a:latin typeface="Arial" charset="0"/>
              </a:rPr>
              <a:t> </a:t>
            </a:r>
            <a:r>
              <a:rPr lang="en-GB" altLang="id-ID" sz="2000" dirty="0" err="1">
                <a:solidFill>
                  <a:srgbClr val="002060"/>
                </a:solidFill>
                <a:latin typeface="Arial" charset="0"/>
              </a:rPr>
              <a:t>bersama</a:t>
            </a:r>
            <a:r>
              <a:rPr lang="en-GB" altLang="id-ID" sz="2000" dirty="0">
                <a:solidFill>
                  <a:srgbClr val="002060"/>
                </a:solidFill>
                <a:latin typeface="Arial" charset="0"/>
              </a:rPr>
              <a:t> </a:t>
            </a:r>
            <a:r>
              <a:rPr lang="en-GB" altLang="id-ID" sz="2000" dirty="0" err="1">
                <a:solidFill>
                  <a:srgbClr val="002060"/>
                </a:solidFill>
                <a:latin typeface="Arial" charset="0"/>
              </a:rPr>
              <a:t>dengan</a:t>
            </a:r>
            <a:r>
              <a:rPr lang="en-GB" altLang="id-ID" sz="2000" dirty="0">
                <a:solidFill>
                  <a:srgbClr val="002060"/>
                </a:solidFill>
                <a:latin typeface="Arial" charset="0"/>
              </a:rPr>
              <a:t> PI</a:t>
            </a:r>
            <a:endParaRPr lang="en-US" altLang="id-ID" sz="2000" dirty="0">
              <a:solidFill>
                <a:srgbClr val="002060"/>
              </a:solidFill>
              <a:latin typeface="Arial" charset="0"/>
            </a:endParaRPr>
          </a:p>
        </p:txBody>
      </p:sp>
    </p:spTree>
    <p:extLst>
      <p:ext uri="{BB962C8B-B14F-4D97-AF65-F5344CB8AC3E}">
        <p14:creationId xmlns:p14="http://schemas.microsoft.com/office/powerpoint/2010/main" val="1105748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50"/>
          <p:cNvSpPr>
            <a:spLocks noChangeArrowheads="1"/>
          </p:cNvSpPr>
          <p:nvPr/>
        </p:nvSpPr>
        <p:spPr bwMode="auto">
          <a:xfrm>
            <a:off x="1090613" y="44450"/>
            <a:ext cx="69627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2600" b="1">
                <a:cs typeface="Times New Roman" pitchFamily="18" charset="0"/>
              </a:rPr>
              <a:t>Interaksi obat yg relevan untuk PI dan NNRTI</a:t>
            </a:r>
            <a:endParaRPr lang="en-GB" altLang="id-ID" sz="2400"/>
          </a:p>
        </p:txBody>
      </p:sp>
      <p:grpSp>
        <p:nvGrpSpPr>
          <p:cNvPr id="54275" name="Group 151"/>
          <p:cNvGrpSpPr>
            <a:grpSpLocks/>
          </p:cNvGrpSpPr>
          <p:nvPr/>
        </p:nvGrpSpPr>
        <p:grpSpPr bwMode="auto">
          <a:xfrm>
            <a:off x="0" y="685800"/>
            <a:ext cx="9144000" cy="6172200"/>
            <a:chOff x="-3" y="506"/>
            <a:chExt cx="6000" cy="4912"/>
          </a:xfrm>
        </p:grpSpPr>
        <p:grpSp>
          <p:nvGrpSpPr>
            <p:cNvPr id="54276" name="Group 152"/>
            <p:cNvGrpSpPr>
              <a:grpSpLocks/>
            </p:cNvGrpSpPr>
            <p:nvPr/>
          </p:nvGrpSpPr>
          <p:grpSpPr bwMode="auto">
            <a:xfrm>
              <a:off x="0" y="509"/>
              <a:ext cx="5994" cy="4906"/>
              <a:chOff x="0" y="509"/>
              <a:chExt cx="5994" cy="4906"/>
            </a:xfrm>
          </p:grpSpPr>
          <p:grpSp>
            <p:nvGrpSpPr>
              <p:cNvPr id="54278" name="Group 153"/>
              <p:cNvGrpSpPr>
                <a:grpSpLocks/>
              </p:cNvGrpSpPr>
              <p:nvPr/>
            </p:nvGrpSpPr>
            <p:grpSpPr bwMode="auto">
              <a:xfrm>
                <a:off x="0" y="509"/>
                <a:ext cx="935" cy="422"/>
                <a:chOff x="0" y="509"/>
                <a:chExt cx="935" cy="422"/>
              </a:xfrm>
            </p:grpSpPr>
            <p:sp>
              <p:nvSpPr>
                <p:cNvPr id="54420" name="Rectangle 154"/>
                <p:cNvSpPr>
                  <a:spLocks noChangeArrowheads="1"/>
                </p:cNvSpPr>
                <p:nvPr/>
              </p:nvSpPr>
              <p:spPr bwMode="auto">
                <a:xfrm>
                  <a:off x="28" y="509"/>
                  <a:ext cx="879"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421" name="Rectangle 155"/>
                <p:cNvSpPr>
                  <a:spLocks noChangeArrowheads="1"/>
                </p:cNvSpPr>
                <p:nvPr/>
              </p:nvSpPr>
              <p:spPr bwMode="auto">
                <a:xfrm>
                  <a:off x="0" y="509"/>
                  <a:ext cx="935"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79" name="Group 156"/>
              <p:cNvGrpSpPr>
                <a:grpSpLocks/>
              </p:cNvGrpSpPr>
              <p:nvPr/>
            </p:nvGrpSpPr>
            <p:grpSpPr bwMode="auto">
              <a:xfrm>
                <a:off x="935" y="509"/>
                <a:ext cx="1063" cy="422"/>
                <a:chOff x="935" y="509"/>
                <a:chExt cx="1063" cy="422"/>
              </a:xfrm>
            </p:grpSpPr>
            <p:sp>
              <p:nvSpPr>
                <p:cNvPr id="54418" name="Rectangle 157"/>
                <p:cNvSpPr>
                  <a:spLocks noChangeArrowheads="1"/>
                </p:cNvSpPr>
                <p:nvPr/>
              </p:nvSpPr>
              <p:spPr bwMode="auto">
                <a:xfrm>
                  <a:off x="963" y="509"/>
                  <a:ext cx="1007"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NVP</a:t>
                  </a:r>
                  <a:endParaRPr lang="en-GB" altLang="id-ID" sz="1200"/>
                </a:p>
              </p:txBody>
            </p:sp>
            <p:sp>
              <p:nvSpPr>
                <p:cNvPr id="54419" name="Rectangle 158"/>
                <p:cNvSpPr>
                  <a:spLocks noChangeArrowheads="1"/>
                </p:cNvSpPr>
                <p:nvPr/>
              </p:nvSpPr>
              <p:spPr bwMode="auto">
                <a:xfrm>
                  <a:off x="935" y="509"/>
                  <a:ext cx="1063"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0" name="Group 159"/>
              <p:cNvGrpSpPr>
                <a:grpSpLocks/>
              </p:cNvGrpSpPr>
              <p:nvPr/>
            </p:nvGrpSpPr>
            <p:grpSpPr bwMode="auto">
              <a:xfrm>
                <a:off x="1998" y="509"/>
                <a:ext cx="999" cy="422"/>
                <a:chOff x="1998" y="509"/>
                <a:chExt cx="999" cy="422"/>
              </a:xfrm>
            </p:grpSpPr>
            <p:sp>
              <p:nvSpPr>
                <p:cNvPr id="54416" name="Rectangle 160"/>
                <p:cNvSpPr>
                  <a:spLocks noChangeArrowheads="1"/>
                </p:cNvSpPr>
                <p:nvPr/>
              </p:nvSpPr>
              <p:spPr bwMode="auto">
                <a:xfrm>
                  <a:off x="2026" y="509"/>
                  <a:ext cx="943"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EFV</a:t>
                  </a:r>
                  <a:endParaRPr lang="en-GB" altLang="id-ID" sz="1200"/>
                </a:p>
              </p:txBody>
            </p:sp>
            <p:sp>
              <p:nvSpPr>
                <p:cNvPr id="54417" name="Rectangle 161"/>
                <p:cNvSpPr>
                  <a:spLocks noChangeArrowheads="1"/>
                </p:cNvSpPr>
                <p:nvPr/>
              </p:nvSpPr>
              <p:spPr bwMode="auto">
                <a:xfrm>
                  <a:off x="1998" y="509"/>
                  <a:ext cx="999"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1" name="Group 162"/>
              <p:cNvGrpSpPr>
                <a:grpSpLocks/>
              </p:cNvGrpSpPr>
              <p:nvPr/>
            </p:nvGrpSpPr>
            <p:grpSpPr bwMode="auto">
              <a:xfrm>
                <a:off x="2997" y="509"/>
                <a:ext cx="999" cy="422"/>
                <a:chOff x="2997" y="509"/>
                <a:chExt cx="999" cy="422"/>
              </a:xfrm>
            </p:grpSpPr>
            <p:sp>
              <p:nvSpPr>
                <p:cNvPr id="54414" name="Rectangle 163"/>
                <p:cNvSpPr>
                  <a:spLocks noChangeArrowheads="1"/>
                </p:cNvSpPr>
                <p:nvPr/>
              </p:nvSpPr>
              <p:spPr bwMode="auto">
                <a:xfrm>
                  <a:off x="3025" y="509"/>
                  <a:ext cx="943"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LPV/r</a:t>
                  </a:r>
                  <a:endParaRPr lang="en-GB" altLang="id-ID" sz="1200"/>
                </a:p>
              </p:txBody>
            </p:sp>
            <p:sp>
              <p:nvSpPr>
                <p:cNvPr id="54415" name="Rectangle 164"/>
                <p:cNvSpPr>
                  <a:spLocks noChangeArrowheads="1"/>
                </p:cNvSpPr>
                <p:nvPr/>
              </p:nvSpPr>
              <p:spPr bwMode="auto">
                <a:xfrm>
                  <a:off x="2997" y="509"/>
                  <a:ext cx="999"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2" name="Group 165"/>
              <p:cNvGrpSpPr>
                <a:grpSpLocks/>
              </p:cNvGrpSpPr>
              <p:nvPr/>
            </p:nvGrpSpPr>
            <p:grpSpPr bwMode="auto">
              <a:xfrm>
                <a:off x="3996" y="509"/>
                <a:ext cx="999" cy="422"/>
                <a:chOff x="3996" y="509"/>
                <a:chExt cx="999" cy="422"/>
              </a:xfrm>
            </p:grpSpPr>
            <p:sp>
              <p:nvSpPr>
                <p:cNvPr id="54412" name="Rectangle 166"/>
                <p:cNvSpPr>
                  <a:spLocks noChangeArrowheads="1"/>
                </p:cNvSpPr>
                <p:nvPr/>
              </p:nvSpPr>
              <p:spPr bwMode="auto">
                <a:xfrm>
                  <a:off x="4024" y="509"/>
                  <a:ext cx="943"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NFV</a:t>
                  </a:r>
                  <a:endParaRPr lang="en-GB" altLang="id-ID" sz="1200"/>
                </a:p>
              </p:txBody>
            </p:sp>
            <p:sp>
              <p:nvSpPr>
                <p:cNvPr id="54413" name="Rectangle 167"/>
                <p:cNvSpPr>
                  <a:spLocks noChangeArrowheads="1"/>
                </p:cNvSpPr>
                <p:nvPr/>
              </p:nvSpPr>
              <p:spPr bwMode="auto">
                <a:xfrm>
                  <a:off x="3996" y="509"/>
                  <a:ext cx="999"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3" name="Group 168"/>
              <p:cNvGrpSpPr>
                <a:grpSpLocks/>
              </p:cNvGrpSpPr>
              <p:nvPr/>
            </p:nvGrpSpPr>
            <p:grpSpPr bwMode="auto">
              <a:xfrm>
                <a:off x="4995" y="509"/>
                <a:ext cx="999" cy="422"/>
                <a:chOff x="4995" y="509"/>
                <a:chExt cx="999" cy="422"/>
              </a:xfrm>
            </p:grpSpPr>
            <p:sp>
              <p:nvSpPr>
                <p:cNvPr id="54410" name="Rectangle 169"/>
                <p:cNvSpPr>
                  <a:spLocks noChangeArrowheads="1"/>
                </p:cNvSpPr>
                <p:nvPr/>
              </p:nvSpPr>
              <p:spPr bwMode="auto">
                <a:xfrm>
                  <a:off x="5023" y="509"/>
                  <a:ext cx="943"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IDV</a:t>
                  </a:r>
                  <a:endParaRPr lang="en-GB" altLang="id-ID" sz="1200"/>
                </a:p>
              </p:txBody>
            </p:sp>
            <p:sp>
              <p:nvSpPr>
                <p:cNvPr id="54411" name="Rectangle 170"/>
                <p:cNvSpPr>
                  <a:spLocks noChangeArrowheads="1"/>
                </p:cNvSpPr>
                <p:nvPr/>
              </p:nvSpPr>
              <p:spPr bwMode="auto">
                <a:xfrm>
                  <a:off x="4995" y="509"/>
                  <a:ext cx="999" cy="42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4" name="Group 171"/>
              <p:cNvGrpSpPr>
                <a:grpSpLocks/>
              </p:cNvGrpSpPr>
              <p:nvPr/>
            </p:nvGrpSpPr>
            <p:grpSpPr bwMode="auto">
              <a:xfrm>
                <a:off x="0" y="931"/>
                <a:ext cx="935" cy="594"/>
                <a:chOff x="0" y="931"/>
                <a:chExt cx="935" cy="594"/>
              </a:xfrm>
            </p:grpSpPr>
            <p:sp>
              <p:nvSpPr>
                <p:cNvPr id="54408" name="Rectangle 172"/>
                <p:cNvSpPr>
                  <a:spLocks noChangeArrowheads="1"/>
                </p:cNvSpPr>
                <p:nvPr/>
              </p:nvSpPr>
              <p:spPr bwMode="auto">
                <a:xfrm>
                  <a:off x="28" y="931"/>
                  <a:ext cx="879"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Ketoconazole</a:t>
                  </a:r>
                  <a:endParaRPr lang="en-GB" altLang="id-ID" sz="1200"/>
                </a:p>
              </p:txBody>
            </p:sp>
            <p:sp>
              <p:nvSpPr>
                <p:cNvPr id="54409" name="Rectangle 173"/>
                <p:cNvSpPr>
                  <a:spLocks noChangeArrowheads="1"/>
                </p:cNvSpPr>
                <p:nvPr/>
              </p:nvSpPr>
              <p:spPr bwMode="auto">
                <a:xfrm>
                  <a:off x="0" y="931"/>
                  <a:ext cx="935"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5" name="Group 174"/>
              <p:cNvGrpSpPr>
                <a:grpSpLocks/>
              </p:cNvGrpSpPr>
              <p:nvPr/>
            </p:nvGrpSpPr>
            <p:grpSpPr bwMode="auto">
              <a:xfrm>
                <a:off x="935" y="931"/>
                <a:ext cx="1063" cy="594"/>
                <a:chOff x="935" y="931"/>
                <a:chExt cx="1063" cy="594"/>
              </a:xfrm>
            </p:grpSpPr>
            <p:sp>
              <p:nvSpPr>
                <p:cNvPr id="54406" name="Rectangle 175"/>
                <p:cNvSpPr>
                  <a:spLocks noChangeArrowheads="1"/>
                </p:cNvSpPr>
                <p:nvPr/>
              </p:nvSpPr>
              <p:spPr bwMode="auto">
                <a:xfrm>
                  <a:off x="963" y="931"/>
                  <a:ext cx="1007"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Keto </a:t>
                  </a:r>
                  <a:r>
                    <a:rPr lang="en-GB" altLang="id-ID" sz="1200">
                      <a:cs typeface="Times New Roman" pitchFamily="18" charset="0"/>
                      <a:sym typeface="Wingdings" pitchFamily="2" charset="2"/>
                    </a:rPr>
                    <a:t></a:t>
                  </a:r>
                  <a:r>
                    <a:rPr lang="en-GB" altLang="id-ID" sz="1200">
                      <a:cs typeface="Times New Roman" pitchFamily="18" charset="0"/>
                    </a:rPr>
                    <a:t>63%; tdk dianjurkan;</a:t>
                  </a:r>
                  <a:r>
                    <a:rPr lang="en-GB" altLang="id-ID" sz="1200">
                      <a:cs typeface="Times New Roman" pitchFamily="18" charset="0"/>
                      <a:sym typeface="Wingdings" pitchFamily="2" charset="2"/>
                    </a:rPr>
                    <a:t>  Fluco OK</a:t>
                  </a:r>
                </a:p>
              </p:txBody>
            </p:sp>
            <p:sp>
              <p:nvSpPr>
                <p:cNvPr id="54407" name="Rectangle 176"/>
                <p:cNvSpPr>
                  <a:spLocks noChangeArrowheads="1"/>
                </p:cNvSpPr>
                <p:nvPr/>
              </p:nvSpPr>
              <p:spPr bwMode="auto">
                <a:xfrm>
                  <a:off x="935" y="931"/>
                  <a:ext cx="1063"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6" name="Group 177"/>
              <p:cNvGrpSpPr>
                <a:grpSpLocks/>
              </p:cNvGrpSpPr>
              <p:nvPr/>
            </p:nvGrpSpPr>
            <p:grpSpPr bwMode="auto">
              <a:xfrm>
                <a:off x="1998" y="931"/>
                <a:ext cx="999" cy="594"/>
                <a:chOff x="1998" y="931"/>
                <a:chExt cx="999" cy="594"/>
              </a:xfrm>
            </p:grpSpPr>
            <p:sp>
              <p:nvSpPr>
                <p:cNvPr id="54404" name="Rectangle 178"/>
                <p:cNvSpPr>
                  <a:spLocks noChangeArrowheads="1"/>
                </p:cNvSpPr>
                <p:nvPr/>
              </p:nvSpPr>
              <p:spPr bwMode="auto">
                <a:xfrm>
                  <a:off x="2026" y="931"/>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Tdk ada penelitian</a:t>
                  </a:r>
                  <a:endParaRPr lang="en-GB" altLang="id-ID" sz="1200"/>
                </a:p>
              </p:txBody>
            </p:sp>
            <p:sp>
              <p:nvSpPr>
                <p:cNvPr id="54405" name="Rectangle 179"/>
                <p:cNvSpPr>
                  <a:spLocks noChangeArrowheads="1"/>
                </p:cNvSpPr>
                <p:nvPr/>
              </p:nvSpPr>
              <p:spPr bwMode="auto">
                <a:xfrm>
                  <a:off x="1998" y="931"/>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7" name="Group 180"/>
              <p:cNvGrpSpPr>
                <a:grpSpLocks/>
              </p:cNvGrpSpPr>
              <p:nvPr/>
            </p:nvGrpSpPr>
            <p:grpSpPr bwMode="auto">
              <a:xfrm>
                <a:off x="2997" y="931"/>
                <a:ext cx="999" cy="594"/>
                <a:chOff x="2997" y="931"/>
                <a:chExt cx="999" cy="594"/>
              </a:xfrm>
            </p:grpSpPr>
            <p:sp>
              <p:nvSpPr>
                <p:cNvPr id="54402" name="Rectangle 181"/>
                <p:cNvSpPr>
                  <a:spLocks noChangeArrowheads="1"/>
                </p:cNvSpPr>
                <p:nvPr/>
              </p:nvSpPr>
              <p:spPr bwMode="auto">
                <a:xfrm>
                  <a:off x="3025" y="931"/>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LPV </a:t>
                  </a:r>
                  <a:r>
                    <a:rPr lang="en-GB" altLang="id-ID" sz="1200">
                      <a:cs typeface="Times New Roman" pitchFamily="18" charset="0"/>
                      <a:sym typeface="Wingdings" pitchFamily="2" charset="2"/>
                    </a:rPr>
                    <a:t></a:t>
                  </a:r>
                  <a:r>
                    <a:rPr lang="en-GB" altLang="id-ID" sz="1200">
                      <a:cs typeface="Times New Roman" pitchFamily="18" charset="0"/>
                    </a:rPr>
                    <a:t>13%;</a:t>
                  </a:r>
                  <a:r>
                    <a:rPr lang="en-GB" altLang="id-ID" sz="1200">
                      <a:cs typeface="Times New Roman" pitchFamily="18" charset="0"/>
                      <a:sym typeface="Wingdings" pitchFamily="2" charset="2"/>
                    </a:rPr>
                    <a:t>  Keto </a:t>
                  </a:r>
                  <a:r>
                    <a:rPr lang="en-GB" altLang="id-ID" sz="1200">
                      <a:cs typeface="Times New Roman" pitchFamily="18" charset="0"/>
                    </a:rPr>
                    <a:t> x3; no recommendation</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403" name="Rectangle 182"/>
                <p:cNvSpPr>
                  <a:spLocks noChangeArrowheads="1"/>
                </p:cNvSpPr>
                <p:nvPr/>
              </p:nvSpPr>
              <p:spPr bwMode="auto">
                <a:xfrm>
                  <a:off x="2997" y="931"/>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8" name="Group 183"/>
              <p:cNvGrpSpPr>
                <a:grpSpLocks/>
              </p:cNvGrpSpPr>
              <p:nvPr/>
            </p:nvGrpSpPr>
            <p:grpSpPr bwMode="auto">
              <a:xfrm>
                <a:off x="3996" y="931"/>
                <a:ext cx="999" cy="594"/>
                <a:chOff x="3996" y="931"/>
                <a:chExt cx="999" cy="594"/>
              </a:xfrm>
            </p:grpSpPr>
            <p:sp>
              <p:nvSpPr>
                <p:cNvPr id="54400" name="Rectangle 184"/>
                <p:cNvSpPr>
                  <a:spLocks noChangeArrowheads="1"/>
                </p:cNvSpPr>
                <p:nvPr/>
              </p:nvSpPr>
              <p:spPr bwMode="auto">
                <a:xfrm>
                  <a:off x="4024" y="931"/>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No dose adjustment</a:t>
                  </a:r>
                </a:p>
                <a:p>
                  <a:pPr>
                    <a:spcBef>
                      <a:spcPct val="0"/>
                    </a:spcBef>
                    <a:buFontTx/>
                    <a:buNone/>
                  </a:pPr>
                  <a:endParaRPr lang="en-GB" altLang="id-ID" sz="1200"/>
                </a:p>
              </p:txBody>
            </p:sp>
            <p:sp>
              <p:nvSpPr>
                <p:cNvPr id="54401" name="Rectangle 185"/>
                <p:cNvSpPr>
                  <a:spLocks noChangeArrowheads="1"/>
                </p:cNvSpPr>
                <p:nvPr/>
              </p:nvSpPr>
              <p:spPr bwMode="auto">
                <a:xfrm>
                  <a:off x="3996" y="931"/>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89" name="Group 186"/>
              <p:cNvGrpSpPr>
                <a:grpSpLocks/>
              </p:cNvGrpSpPr>
              <p:nvPr/>
            </p:nvGrpSpPr>
            <p:grpSpPr bwMode="auto">
              <a:xfrm>
                <a:off x="4995" y="931"/>
                <a:ext cx="999" cy="594"/>
                <a:chOff x="4995" y="931"/>
                <a:chExt cx="999" cy="594"/>
              </a:xfrm>
            </p:grpSpPr>
            <p:sp>
              <p:nvSpPr>
                <p:cNvPr id="54398" name="Rectangle 187"/>
                <p:cNvSpPr>
                  <a:spLocks noChangeArrowheads="1"/>
                </p:cNvSpPr>
                <p:nvPr/>
              </p:nvSpPr>
              <p:spPr bwMode="auto">
                <a:xfrm>
                  <a:off x="5023" y="931"/>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IDV </a:t>
                  </a:r>
                  <a:r>
                    <a:rPr lang="en-GB" altLang="id-ID" sz="1200">
                      <a:cs typeface="Times New Roman" pitchFamily="18" charset="0"/>
                      <a:sym typeface="Wingdings" pitchFamily="2" charset="2"/>
                    </a:rPr>
                    <a:t></a:t>
                  </a:r>
                  <a:r>
                    <a:rPr lang="en-GB" altLang="id-ID" sz="1200">
                      <a:cs typeface="Times New Roman" pitchFamily="18" charset="0"/>
                    </a:rPr>
                    <a:t>68%; </a:t>
                  </a:r>
                  <a:endParaRPr lang="en-GB" altLang="id-ID" sz="1200">
                    <a:cs typeface="Times New Roman" pitchFamily="18" charset="0"/>
                    <a:sym typeface="Wingdings" pitchFamily="2" charset="2"/>
                  </a:endParaRPr>
                </a:p>
                <a:p>
                  <a:pPr>
                    <a:spcBef>
                      <a:spcPct val="0"/>
                    </a:spcBef>
                    <a:buFontTx/>
                    <a:buNone/>
                  </a:pPr>
                  <a:r>
                    <a:rPr lang="en-GB" altLang="id-ID" sz="1200">
                      <a:cs typeface="Times New Roman" pitchFamily="18" charset="0"/>
                      <a:sym typeface="Wingdings" pitchFamily="2" charset="2"/>
                    </a:rPr>
                    <a:t>Reduce IDV to 600 tid (?800 bid)</a:t>
                  </a:r>
                </a:p>
                <a:p>
                  <a:pPr>
                    <a:spcBef>
                      <a:spcPct val="0"/>
                    </a:spcBef>
                    <a:buFontTx/>
                    <a:buNone/>
                  </a:pPr>
                  <a:endParaRPr lang="en-GB" altLang="id-ID" sz="1200">
                    <a:cs typeface="Times New Roman" pitchFamily="18" charset="0"/>
                    <a:sym typeface="Wingdings" pitchFamily="2" charset="2"/>
                  </a:endParaRPr>
                </a:p>
              </p:txBody>
            </p:sp>
            <p:sp>
              <p:nvSpPr>
                <p:cNvPr id="54399" name="Rectangle 188"/>
                <p:cNvSpPr>
                  <a:spLocks noChangeArrowheads="1"/>
                </p:cNvSpPr>
                <p:nvPr/>
              </p:nvSpPr>
              <p:spPr bwMode="auto">
                <a:xfrm>
                  <a:off x="4995" y="931"/>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0" name="Group 189"/>
              <p:cNvGrpSpPr>
                <a:grpSpLocks/>
              </p:cNvGrpSpPr>
              <p:nvPr/>
            </p:nvGrpSpPr>
            <p:grpSpPr bwMode="auto">
              <a:xfrm>
                <a:off x="0" y="1525"/>
                <a:ext cx="935" cy="862"/>
                <a:chOff x="0" y="1525"/>
                <a:chExt cx="935" cy="862"/>
              </a:xfrm>
            </p:grpSpPr>
            <p:sp>
              <p:nvSpPr>
                <p:cNvPr id="54396" name="Rectangle 190"/>
                <p:cNvSpPr>
                  <a:spLocks noChangeArrowheads="1"/>
                </p:cNvSpPr>
                <p:nvPr/>
              </p:nvSpPr>
              <p:spPr bwMode="auto">
                <a:xfrm>
                  <a:off x="28" y="1525"/>
                  <a:ext cx="879"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Rifampicin</a:t>
                  </a:r>
                  <a:endParaRPr lang="en-GB" altLang="id-ID" sz="1200"/>
                </a:p>
              </p:txBody>
            </p:sp>
            <p:sp>
              <p:nvSpPr>
                <p:cNvPr id="54397" name="Rectangle 191"/>
                <p:cNvSpPr>
                  <a:spLocks noChangeArrowheads="1"/>
                </p:cNvSpPr>
                <p:nvPr/>
              </p:nvSpPr>
              <p:spPr bwMode="auto">
                <a:xfrm>
                  <a:off x="0" y="1525"/>
                  <a:ext cx="935"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1" name="Group 192"/>
              <p:cNvGrpSpPr>
                <a:grpSpLocks/>
              </p:cNvGrpSpPr>
              <p:nvPr/>
            </p:nvGrpSpPr>
            <p:grpSpPr bwMode="auto">
              <a:xfrm>
                <a:off x="935" y="1525"/>
                <a:ext cx="1063" cy="862"/>
                <a:chOff x="935" y="1525"/>
                <a:chExt cx="1063" cy="862"/>
              </a:xfrm>
            </p:grpSpPr>
            <p:sp>
              <p:nvSpPr>
                <p:cNvPr id="54394" name="Rectangle 193"/>
                <p:cNvSpPr>
                  <a:spLocks noChangeArrowheads="1"/>
                </p:cNvSpPr>
                <p:nvPr/>
              </p:nvSpPr>
              <p:spPr bwMode="auto">
                <a:xfrm>
                  <a:off x="963" y="1525"/>
                  <a:ext cx="1007"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NVP </a:t>
                  </a:r>
                  <a:r>
                    <a:rPr lang="en-GB" altLang="id-ID" sz="1200">
                      <a:cs typeface="Times New Roman" pitchFamily="18" charset="0"/>
                      <a:sym typeface="Wingdings" pitchFamily="2" charset="2"/>
                    </a:rPr>
                    <a:t></a:t>
                  </a:r>
                  <a:r>
                    <a:rPr lang="en-GB" altLang="id-ID" sz="1200">
                      <a:cs typeface="Times New Roman" pitchFamily="18" charset="0"/>
                    </a:rPr>
                    <a:t>37% ; tdk dianjurkan kecuali jika tdk ada pilihan lain ; </a:t>
                  </a:r>
                  <a:r>
                    <a:rPr lang="en-GB" altLang="id-ID" sz="1200">
                      <a:cs typeface="Times New Roman" pitchFamily="18" charset="0"/>
                      <a:sym typeface="Wingdings" pitchFamily="2" charset="2"/>
                    </a:rPr>
                    <a:t> </a:t>
                  </a:r>
                  <a:r>
                    <a:rPr lang="en-GB" altLang="id-ID" sz="1200">
                      <a:cs typeface="Times New Roman" pitchFamily="18" charset="0"/>
                    </a:rPr>
                    <a:t>hepatotoksisitas !</a:t>
                  </a:r>
                  <a:endParaRPr lang="en-GB" altLang="id-ID" sz="1200">
                    <a:cs typeface="Times New Roman" pitchFamily="18" charset="0"/>
                    <a:sym typeface="Wingdings" pitchFamily="2" charset="2"/>
                  </a:endParaRPr>
                </a:p>
              </p:txBody>
            </p:sp>
            <p:sp>
              <p:nvSpPr>
                <p:cNvPr id="54395" name="Rectangle 194"/>
                <p:cNvSpPr>
                  <a:spLocks noChangeArrowheads="1"/>
                </p:cNvSpPr>
                <p:nvPr/>
              </p:nvSpPr>
              <p:spPr bwMode="auto">
                <a:xfrm>
                  <a:off x="935" y="1525"/>
                  <a:ext cx="1063"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2" name="Group 195"/>
              <p:cNvGrpSpPr>
                <a:grpSpLocks/>
              </p:cNvGrpSpPr>
              <p:nvPr/>
            </p:nvGrpSpPr>
            <p:grpSpPr bwMode="auto">
              <a:xfrm>
                <a:off x="1998" y="1525"/>
                <a:ext cx="999" cy="862"/>
                <a:chOff x="1998" y="1525"/>
                <a:chExt cx="999" cy="862"/>
              </a:xfrm>
            </p:grpSpPr>
            <p:sp>
              <p:nvSpPr>
                <p:cNvPr id="54392" name="Rectangle 196"/>
                <p:cNvSpPr>
                  <a:spLocks noChangeArrowheads="1"/>
                </p:cNvSpPr>
                <p:nvPr/>
              </p:nvSpPr>
              <p:spPr bwMode="auto">
                <a:xfrm>
                  <a:off x="2026" y="1525"/>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EFV </a:t>
                  </a:r>
                  <a:r>
                    <a:rPr lang="en-GB" altLang="id-ID" sz="1200">
                      <a:cs typeface="Times New Roman" pitchFamily="18" charset="0"/>
                      <a:sym typeface="Wingdings" pitchFamily="2" charset="2"/>
                    </a:rPr>
                    <a:t></a:t>
                  </a:r>
                  <a:r>
                    <a:rPr lang="en-GB" altLang="id-ID" sz="1200">
                      <a:cs typeface="Times New Roman" pitchFamily="18" charset="0"/>
                    </a:rPr>
                    <a:t>25%; no dose adjustment 5Bartlett); or </a:t>
                  </a:r>
                  <a:r>
                    <a:rPr lang="en-GB" altLang="id-ID" sz="1200">
                      <a:cs typeface="Times New Roman" pitchFamily="18" charset="0"/>
                      <a:sym typeface="Wingdings" pitchFamily="2" charset="2"/>
                    </a:rPr>
                    <a:t></a:t>
                  </a:r>
                  <a:r>
                    <a:rPr lang="en-GB" altLang="id-ID" sz="1200">
                      <a:cs typeface="Times New Roman" pitchFamily="18" charset="0"/>
                    </a:rPr>
                    <a:t>EFV to 800 mg/d (WHO?)</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93" name="Rectangle 197"/>
                <p:cNvSpPr>
                  <a:spLocks noChangeArrowheads="1"/>
                </p:cNvSpPr>
                <p:nvPr/>
              </p:nvSpPr>
              <p:spPr bwMode="auto">
                <a:xfrm>
                  <a:off x="1998" y="1525"/>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3" name="Group 198"/>
              <p:cNvGrpSpPr>
                <a:grpSpLocks/>
              </p:cNvGrpSpPr>
              <p:nvPr/>
            </p:nvGrpSpPr>
            <p:grpSpPr bwMode="auto">
              <a:xfrm>
                <a:off x="2997" y="1525"/>
                <a:ext cx="999" cy="862"/>
                <a:chOff x="2997" y="1525"/>
                <a:chExt cx="999" cy="862"/>
              </a:xfrm>
            </p:grpSpPr>
            <p:sp>
              <p:nvSpPr>
                <p:cNvPr id="54390" name="Rectangle 199"/>
                <p:cNvSpPr>
                  <a:spLocks noChangeArrowheads="1"/>
                </p:cNvSpPr>
                <p:nvPr/>
              </p:nvSpPr>
              <p:spPr bwMode="auto">
                <a:xfrm>
                  <a:off x="3025" y="1525"/>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LPV </a:t>
                  </a:r>
                  <a:r>
                    <a:rPr lang="en-GB" altLang="id-ID" sz="1200">
                      <a:cs typeface="Times New Roman" pitchFamily="18" charset="0"/>
                      <a:sym typeface="Wingdings" pitchFamily="2" charset="2"/>
                    </a:rPr>
                    <a:t></a:t>
                  </a:r>
                  <a:r>
                    <a:rPr lang="en-GB" altLang="id-ID" sz="1200">
                      <a:cs typeface="Times New Roman" pitchFamily="18" charset="0"/>
                    </a:rPr>
                    <a:t>75%; do not co-administer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91" name="Rectangle 200"/>
                <p:cNvSpPr>
                  <a:spLocks noChangeArrowheads="1"/>
                </p:cNvSpPr>
                <p:nvPr/>
              </p:nvSpPr>
              <p:spPr bwMode="auto">
                <a:xfrm>
                  <a:off x="2997" y="1525"/>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4" name="Group 201"/>
              <p:cNvGrpSpPr>
                <a:grpSpLocks/>
              </p:cNvGrpSpPr>
              <p:nvPr/>
            </p:nvGrpSpPr>
            <p:grpSpPr bwMode="auto">
              <a:xfrm>
                <a:off x="3996" y="1525"/>
                <a:ext cx="999" cy="862"/>
                <a:chOff x="3996" y="1525"/>
                <a:chExt cx="999" cy="862"/>
              </a:xfrm>
            </p:grpSpPr>
            <p:sp>
              <p:nvSpPr>
                <p:cNvPr id="54388" name="Rectangle 202"/>
                <p:cNvSpPr>
                  <a:spLocks noChangeArrowheads="1"/>
                </p:cNvSpPr>
                <p:nvPr/>
              </p:nvSpPr>
              <p:spPr bwMode="auto">
                <a:xfrm>
                  <a:off x="4024" y="1525"/>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NFV </a:t>
                  </a:r>
                  <a:r>
                    <a:rPr lang="en-GB" altLang="id-ID" sz="1200">
                      <a:cs typeface="Times New Roman" pitchFamily="18" charset="0"/>
                      <a:sym typeface="Wingdings" pitchFamily="2" charset="2"/>
                    </a:rPr>
                    <a:t></a:t>
                  </a:r>
                  <a:r>
                    <a:rPr lang="en-GB" altLang="id-ID" sz="1200">
                      <a:cs typeface="Times New Roman" pitchFamily="18" charset="0"/>
                    </a:rPr>
                    <a:t>80%; do not co-administer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89" name="Rectangle 203"/>
                <p:cNvSpPr>
                  <a:spLocks noChangeArrowheads="1"/>
                </p:cNvSpPr>
                <p:nvPr/>
              </p:nvSpPr>
              <p:spPr bwMode="auto">
                <a:xfrm>
                  <a:off x="3996" y="1525"/>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5" name="Group 204"/>
              <p:cNvGrpSpPr>
                <a:grpSpLocks/>
              </p:cNvGrpSpPr>
              <p:nvPr/>
            </p:nvGrpSpPr>
            <p:grpSpPr bwMode="auto">
              <a:xfrm>
                <a:off x="4995" y="1525"/>
                <a:ext cx="999" cy="862"/>
                <a:chOff x="4995" y="1525"/>
                <a:chExt cx="999" cy="862"/>
              </a:xfrm>
            </p:grpSpPr>
            <p:sp>
              <p:nvSpPr>
                <p:cNvPr id="54386" name="Rectangle 205"/>
                <p:cNvSpPr>
                  <a:spLocks noChangeArrowheads="1"/>
                </p:cNvSpPr>
                <p:nvPr/>
              </p:nvSpPr>
              <p:spPr bwMode="auto">
                <a:xfrm>
                  <a:off x="5023" y="1525"/>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IDV</a:t>
                  </a:r>
                  <a:r>
                    <a:rPr lang="en-GB" altLang="id-ID" sz="1200">
                      <a:cs typeface="Times New Roman" pitchFamily="18" charset="0"/>
                      <a:sym typeface="Wingdings" pitchFamily="2" charset="2"/>
                    </a:rPr>
                    <a:t></a:t>
                  </a:r>
                  <a:r>
                    <a:rPr lang="en-GB" altLang="id-ID" sz="1200">
                      <a:cs typeface="Times New Roman" pitchFamily="18" charset="0"/>
                    </a:rPr>
                    <a:t>89%; do not co-administer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87" name="Rectangle 206"/>
                <p:cNvSpPr>
                  <a:spLocks noChangeArrowheads="1"/>
                </p:cNvSpPr>
                <p:nvPr/>
              </p:nvSpPr>
              <p:spPr bwMode="auto">
                <a:xfrm>
                  <a:off x="4995" y="1525"/>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6" name="Group 207"/>
              <p:cNvGrpSpPr>
                <a:grpSpLocks/>
              </p:cNvGrpSpPr>
              <p:nvPr/>
            </p:nvGrpSpPr>
            <p:grpSpPr bwMode="auto">
              <a:xfrm>
                <a:off x="0" y="2387"/>
                <a:ext cx="935" cy="862"/>
                <a:chOff x="0" y="2387"/>
                <a:chExt cx="935" cy="862"/>
              </a:xfrm>
            </p:grpSpPr>
            <p:sp>
              <p:nvSpPr>
                <p:cNvPr id="54384" name="Rectangle 208"/>
                <p:cNvSpPr>
                  <a:spLocks noChangeArrowheads="1"/>
                </p:cNvSpPr>
                <p:nvPr/>
              </p:nvSpPr>
              <p:spPr bwMode="auto">
                <a:xfrm>
                  <a:off x="28" y="2387"/>
                  <a:ext cx="879"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Rifabutin</a:t>
                  </a:r>
                  <a:endParaRPr lang="en-GB" altLang="id-ID" sz="1200"/>
                </a:p>
              </p:txBody>
            </p:sp>
            <p:sp>
              <p:nvSpPr>
                <p:cNvPr id="54385" name="Rectangle 209"/>
                <p:cNvSpPr>
                  <a:spLocks noChangeArrowheads="1"/>
                </p:cNvSpPr>
                <p:nvPr/>
              </p:nvSpPr>
              <p:spPr bwMode="auto">
                <a:xfrm>
                  <a:off x="0" y="2387"/>
                  <a:ext cx="935"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7" name="Group 210"/>
              <p:cNvGrpSpPr>
                <a:grpSpLocks/>
              </p:cNvGrpSpPr>
              <p:nvPr/>
            </p:nvGrpSpPr>
            <p:grpSpPr bwMode="auto">
              <a:xfrm>
                <a:off x="935" y="2387"/>
                <a:ext cx="1063" cy="862"/>
                <a:chOff x="935" y="2387"/>
                <a:chExt cx="1063" cy="862"/>
              </a:xfrm>
            </p:grpSpPr>
            <p:sp>
              <p:nvSpPr>
                <p:cNvPr id="54382" name="Rectangle 211"/>
                <p:cNvSpPr>
                  <a:spLocks noChangeArrowheads="1"/>
                </p:cNvSpPr>
                <p:nvPr/>
              </p:nvSpPr>
              <p:spPr bwMode="auto">
                <a:xfrm>
                  <a:off x="963" y="2387"/>
                  <a:ext cx="1007"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Sedikit interaksi; co-use is ok</a:t>
                  </a:r>
                  <a:endParaRPr lang="en-GB" altLang="id-ID" sz="1200"/>
                </a:p>
              </p:txBody>
            </p:sp>
            <p:sp>
              <p:nvSpPr>
                <p:cNvPr id="54383" name="Rectangle 212"/>
                <p:cNvSpPr>
                  <a:spLocks noChangeArrowheads="1"/>
                </p:cNvSpPr>
                <p:nvPr/>
              </p:nvSpPr>
              <p:spPr bwMode="auto">
                <a:xfrm>
                  <a:off x="935" y="2387"/>
                  <a:ext cx="1063"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8" name="Group 213"/>
              <p:cNvGrpSpPr>
                <a:grpSpLocks/>
              </p:cNvGrpSpPr>
              <p:nvPr/>
            </p:nvGrpSpPr>
            <p:grpSpPr bwMode="auto">
              <a:xfrm>
                <a:off x="1998" y="2387"/>
                <a:ext cx="999" cy="862"/>
                <a:chOff x="1998" y="2387"/>
                <a:chExt cx="999" cy="862"/>
              </a:xfrm>
            </p:grpSpPr>
            <p:sp>
              <p:nvSpPr>
                <p:cNvPr id="54380" name="Rectangle 214"/>
                <p:cNvSpPr>
                  <a:spLocks noChangeArrowheads="1"/>
                </p:cNvSpPr>
                <p:nvPr/>
              </p:nvSpPr>
              <p:spPr bwMode="auto">
                <a:xfrm>
                  <a:off x="2026" y="2387"/>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RFB </a:t>
                  </a:r>
                  <a:r>
                    <a:rPr lang="en-GB" altLang="id-ID" sz="1200">
                      <a:cs typeface="Times New Roman" pitchFamily="18" charset="0"/>
                      <a:sym typeface="Wingdings" pitchFamily="2" charset="2"/>
                    </a:rPr>
                    <a:t></a:t>
                  </a:r>
                  <a:r>
                    <a:rPr lang="en-GB" altLang="id-ID" sz="1200">
                      <a:cs typeface="Times New Roman" pitchFamily="18" charset="0"/>
                    </a:rPr>
                    <a:t>35%; raise dose to 450-600)</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81" name="Rectangle 215"/>
                <p:cNvSpPr>
                  <a:spLocks noChangeArrowheads="1"/>
                </p:cNvSpPr>
                <p:nvPr/>
              </p:nvSpPr>
              <p:spPr bwMode="auto">
                <a:xfrm>
                  <a:off x="1998" y="2387"/>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299" name="Group 216"/>
              <p:cNvGrpSpPr>
                <a:grpSpLocks/>
              </p:cNvGrpSpPr>
              <p:nvPr/>
            </p:nvGrpSpPr>
            <p:grpSpPr bwMode="auto">
              <a:xfrm>
                <a:off x="2997" y="2387"/>
                <a:ext cx="999" cy="862"/>
                <a:chOff x="2997" y="2387"/>
                <a:chExt cx="999" cy="862"/>
              </a:xfrm>
            </p:grpSpPr>
            <p:sp>
              <p:nvSpPr>
                <p:cNvPr id="54378" name="Rectangle 217"/>
                <p:cNvSpPr>
                  <a:spLocks noChangeArrowheads="1"/>
                </p:cNvSpPr>
                <p:nvPr/>
              </p:nvSpPr>
              <p:spPr bwMode="auto">
                <a:xfrm>
                  <a:off x="3025" y="2387"/>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RFB </a:t>
                  </a:r>
                  <a:r>
                    <a:rPr lang="en-GB" altLang="id-ID" sz="1200">
                      <a:cs typeface="Times New Roman" pitchFamily="18" charset="0"/>
                      <a:sym typeface="Wingdings" pitchFamily="2" charset="2"/>
                    </a:rPr>
                    <a:t></a:t>
                  </a:r>
                  <a:r>
                    <a:rPr lang="en-GB" altLang="id-ID" sz="1200">
                      <a:cs typeface="Times New Roman" pitchFamily="18" charset="0"/>
                    </a:rPr>
                    <a:t>x3; reduce RFB to 150 mg/d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79" name="Rectangle 218"/>
                <p:cNvSpPr>
                  <a:spLocks noChangeArrowheads="1"/>
                </p:cNvSpPr>
                <p:nvPr/>
              </p:nvSpPr>
              <p:spPr bwMode="auto">
                <a:xfrm>
                  <a:off x="2997" y="2387"/>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0" name="Group 219"/>
              <p:cNvGrpSpPr>
                <a:grpSpLocks/>
              </p:cNvGrpSpPr>
              <p:nvPr/>
            </p:nvGrpSpPr>
            <p:grpSpPr bwMode="auto">
              <a:xfrm>
                <a:off x="3996" y="2387"/>
                <a:ext cx="999" cy="862"/>
                <a:chOff x="3996" y="2387"/>
                <a:chExt cx="999" cy="862"/>
              </a:xfrm>
            </p:grpSpPr>
            <p:sp>
              <p:nvSpPr>
                <p:cNvPr id="54376" name="Rectangle 220"/>
                <p:cNvSpPr>
                  <a:spLocks noChangeArrowheads="1"/>
                </p:cNvSpPr>
                <p:nvPr/>
              </p:nvSpPr>
              <p:spPr bwMode="auto">
                <a:xfrm>
                  <a:off x="4024" y="2387"/>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NFV </a:t>
                  </a:r>
                  <a:r>
                    <a:rPr lang="en-GB" altLang="id-ID" sz="1200">
                      <a:cs typeface="Times New Roman" pitchFamily="18" charset="0"/>
                      <a:sym typeface="Wingdings" pitchFamily="2" charset="2"/>
                    </a:rPr>
                    <a:t></a:t>
                  </a:r>
                  <a:r>
                    <a:rPr lang="en-GB" altLang="id-ID" sz="1200">
                      <a:cs typeface="Times New Roman" pitchFamily="18" charset="0"/>
                    </a:rPr>
                    <a:t>32%; RFB </a:t>
                  </a:r>
                  <a:r>
                    <a:rPr lang="en-GB" altLang="id-ID" sz="1200">
                      <a:cs typeface="Times New Roman" pitchFamily="18" charset="0"/>
                      <a:sym typeface="Wingdings" pitchFamily="2" charset="2"/>
                    </a:rPr>
                    <a:t></a:t>
                  </a:r>
                  <a:r>
                    <a:rPr lang="en-GB" altLang="id-ID" sz="1200">
                      <a:cs typeface="Times New Roman" pitchFamily="18" charset="0"/>
                    </a:rPr>
                    <a:t>x2; reduce RFB to 150 mg/d; increase NFV to 1000 TID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77" name="Rectangle 221"/>
                <p:cNvSpPr>
                  <a:spLocks noChangeArrowheads="1"/>
                </p:cNvSpPr>
                <p:nvPr/>
              </p:nvSpPr>
              <p:spPr bwMode="auto">
                <a:xfrm>
                  <a:off x="3996" y="2387"/>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1" name="Group 222"/>
              <p:cNvGrpSpPr>
                <a:grpSpLocks/>
              </p:cNvGrpSpPr>
              <p:nvPr/>
            </p:nvGrpSpPr>
            <p:grpSpPr bwMode="auto">
              <a:xfrm>
                <a:off x="4995" y="2387"/>
                <a:ext cx="999" cy="862"/>
                <a:chOff x="4995" y="2387"/>
                <a:chExt cx="999" cy="862"/>
              </a:xfrm>
            </p:grpSpPr>
            <p:sp>
              <p:nvSpPr>
                <p:cNvPr id="54374" name="Rectangle 223"/>
                <p:cNvSpPr>
                  <a:spLocks noChangeArrowheads="1"/>
                </p:cNvSpPr>
                <p:nvPr/>
              </p:nvSpPr>
              <p:spPr bwMode="auto">
                <a:xfrm>
                  <a:off x="5023" y="2387"/>
                  <a:ext cx="943"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IDV </a:t>
                  </a:r>
                  <a:r>
                    <a:rPr lang="en-GB" altLang="id-ID" sz="1200">
                      <a:cs typeface="Times New Roman" pitchFamily="18" charset="0"/>
                      <a:sym typeface="Wingdings" pitchFamily="2" charset="2"/>
                    </a:rPr>
                    <a:t></a:t>
                  </a:r>
                  <a:r>
                    <a:rPr lang="en-GB" altLang="id-ID" sz="1200">
                      <a:cs typeface="Times New Roman" pitchFamily="18" charset="0"/>
                    </a:rPr>
                    <a:t>32%; RFB </a:t>
                  </a:r>
                  <a:r>
                    <a:rPr lang="en-GB" altLang="id-ID" sz="1200">
                      <a:cs typeface="Times New Roman" pitchFamily="18" charset="0"/>
                      <a:sym typeface="Wingdings" pitchFamily="2" charset="2"/>
                    </a:rPr>
                    <a:t></a:t>
                  </a:r>
                  <a:r>
                    <a:rPr lang="en-GB" altLang="id-ID" sz="1200">
                      <a:cs typeface="Times New Roman" pitchFamily="18" charset="0"/>
                    </a:rPr>
                    <a:t>x2; reduce RFB to 150 mg/d; increase IDV to 1000 TID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75" name="Rectangle 224"/>
                <p:cNvSpPr>
                  <a:spLocks noChangeArrowheads="1"/>
                </p:cNvSpPr>
                <p:nvPr/>
              </p:nvSpPr>
              <p:spPr bwMode="auto">
                <a:xfrm>
                  <a:off x="4995" y="2387"/>
                  <a:ext cx="999" cy="86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2" name="Group 225"/>
              <p:cNvGrpSpPr>
                <a:grpSpLocks/>
              </p:cNvGrpSpPr>
              <p:nvPr/>
            </p:nvGrpSpPr>
            <p:grpSpPr bwMode="auto">
              <a:xfrm>
                <a:off x="0" y="3249"/>
                <a:ext cx="935" cy="594"/>
                <a:chOff x="0" y="3249"/>
                <a:chExt cx="935" cy="594"/>
              </a:xfrm>
            </p:grpSpPr>
            <p:sp>
              <p:nvSpPr>
                <p:cNvPr id="54372" name="Rectangle 226"/>
                <p:cNvSpPr>
                  <a:spLocks noChangeArrowheads="1"/>
                </p:cNvSpPr>
                <p:nvPr/>
              </p:nvSpPr>
              <p:spPr bwMode="auto">
                <a:xfrm>
                  <a:off x="28" y="3249"/>
                  <a:ext cx="879"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Kontrasepsi oral</a:t>
                  </a:r>
                  <a:endParaRPr lang="en-GB" altLang="id-ID" sz="1200"/>
                </a:p>
              </p:txBody>
            </p:sp>
            <p:sp>
              <p:nvSpPr>
                <p:cNvPr id="54373" name="Rectangle 227"/>
                <p:cNvSpPr>
                  <a:spLocks noChangeArrowheads="1"/>
                </p:cNvSpPr>
                <p:nvPr/>
              </p:nvSpPr>
              <p:spPr bwMode="auto">
                <a:xfrm>
                  <a:off x="0" y="3249"/>
                  <a:ext cx="935"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3" name="Group 228"/>
              <p:cNvGrpSpPr>
                <a:grpSpLocks/>
              </p:cNvGrpSpPr>
              <p:nvPr/>
            </p:nvGrpSpPr>
            <p:grpSpPr bwMode="auto">
              <a:xfrm>
                <a:off x="935" y="3249"/>
                <a:ext cx="1063" cy="594"/>
                <a:chOff x="935" y="3249"/>
                <a:chExt cx="1063" cy="594"/>
              </a:xfrm>
            </p:grpSpPr>
            <p:sp>
              <p:nvSpPr>
                <p:cNvPr id="54370" name="Rectangle 229"/>
                <p:cNvSpPr>
                  <a:spLocks noChangeArrowheads="1"/>
                </p:cNvSpPr>
                <p:nvPr/>
              </p:nvSpPr>
              <p:spPr bwMode="auto">
                <a:xfrm>
                  <a:off x="963" y="3249"/>
                  <a:ext cx="1007"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Estradiol </a:t>
                  </a:r>
                  <a:r>
                    <a:rPr lang="en-GB" altLang="id-ID" sz="1200">
                      <a:cs typeface="Times New Roman" pitchFamily="18" charset="0"/>
                      <a:sym typeface="Wingdings" pitchFamily="2" charset="2"/>
                    </a:rPr>
                    <a:t></a:t>
                  </a:r>
                  <a:r>
                    <a:rPr lang="en-GB" altLang="id-ID" sz="1200">
                      <a:cs typeface="Times New Roman" pitchFamily="18" charset="0"/>
                    </a:rPr>
                    <a:t>20%; gunakan metoda alterantif / tambahan</a:t>
                  </a:r>
                  <a:endParaRPr lang="en-GB" altLang="id-ID" sz="1200">
                    <a:cs typeface="Times New Roman" pitchFamily="18" charset="0"/>
                    <a:sym typeface="Wingdings" pitchFamily="2" charset="2"/>
                  </a:endParaRPr>
                </a:p>
              </p:txBody>
            </p:sp>
            <p:sp>
              <p:nvSpPr>
                <p:cNvPr id="54371" name="Rectangle 230"/>
                <p:cNvSpPr>
                  <a:spLocks noChangeArrowheads="1"/>
                </p:cNvSpPr>
                <p:nvPr/>
              </p:nvSpPr>
              <p:spPr bwMode="auto">
                <a:xfrm>
                  <a:off x="935" y="3249"/>
                  <a:ext cx="1063"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4" name="Group 231"/>
              <p:cNvGrpSpPr>
                <a:grpSpLocks/>
              </p:cNvGrpSpPr>
              <p:nvPr/>
            </p:nvGrpSpPr>
            <p:grpSpPr bwMode="auto">
              <a:xfrm>
                <a:off x="1998" y="3249"/>
                <a:ext cx="999" cy="594"/>
                <a:chOff x="1998" y="3249"/>
                <a:chExt cx="999" cy="594"/>
              </a:xfrm>
            </p:grpSpPr>
            <p:sp>
              <p:nvSpPr>
                <p:cNvPr id="54368" name="Rectangle 232"/>
                <p:cNvSpPr>
                  <a:spLocks noChangeArrowheads="1"/>
                </p:cNvSpPr>
                <p:nvPr/>
              </p:nvSpPr>
              <p:spPr bwMode="auto">
                <a:xfrm>
                  <a:off x="2026" y="3249"/>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Estradiol </a:t>
                  </a:r>
                  <a:r>
                    <a:rPr lang="en-GB" altLang="id-ID" sz="1200">
                      <a:cs typeface="Times New Roman" pitchFamily="18" charset="0"/>
                      <a:sym typeface="Wingdings" pitchFamily="2" charset="2"/>
                    </a:rPr>
                    <a:t></a:t>
                  </a:r>
                  <a:r>
                    <a:rPr lang="en-GB" altLang="id-ID" sz="1200">
                      <a:cs typeface="Times New Roman" pitchFamily="18" charset="0"/>
                    </a:rPr>
                    <a:t>37 %; gunakan metoda alterantif / tambahan</a:t>
                  </a:r>
                  <a:endParaRPr lang="en-GB" altLang="id-ID" sz="1200">
                    <a:cs typeface="Times New Roman" pitchFamily="18" charset="0"/>
                    <a:sym typeface="Wingdings" pitchFamily="2" charset="2"/>
                  </a:endParaRPr>
                </a:p>
              </p:txBody>
            </p:sp>
            <p:sp>
              <p:nvSpPr>
                <p:cNvPr id="54369" name="Rectangle 233"/>
                <p:cNvSpPr>
                  <a:spLocks noChangeArrowheads="1"/>
                </p:cNvSpPr>
                <p:nvPr/>
              </p:nvSpPr>
              <p:spPr bwMode="auto">
                <a:xfrm>
                  <a:off x="1998" y="3249"/>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5" name="Group 234"/>
              <p:cNvGrpSpPr>
                <a:grpSpLocks/>
              </p:cNvGrpSpPr>
              <p:nvPr/>
            </p:nvGrpSpPr>
            <p:grpSpPr bwMode="auto">
              <a:xfrm>
                <a:off x="2997" y="3249"/>
                <a:ext cx="999" cy="594"/>
                <a:chOff x="2997" y="3249"/>
                <a:chExt cx="999" cy="594"/>
              </a:xfrm>
            </p:grpSpPr>
            <p:sp>
              <p:nvSpPr>
                <p:cNvPr id="54366" name="Rectangle 235"/>
                <p:cNvSpPr>
                  <a:spLocks noChangeArrowheads="1"/>
                </p:cNvSpPr>
                <p:nvPr/>
              </p:nvSpPr>
              <p:spPr bwMode="auto">
                <a:xfrm>
                  <a:off x="3025" y="3249"/>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Estradiol </a:t>
                  </a:r>
                  <a:r>
                    <a:rPr lang="en-GB" altLang="id-ID" sz="1200">
                      <a:cs typeface="Times New Roman" pitchFamily="18" charset="0"/>
                      <a:sym typeface="Wingdings" pitchFamily="2" charset="2"/>
                    </a:rPr>
                    <a:t></a:t>
                  </a:r>
                  <a:r>
                    <a:rPr lang="en-GB" altLang="id-ID" sz="1200">
                      <a:cs typeface="Times New Roman" pitchFamily="18" charset="0"/>
                    </a:rPr>
                    <a:t> 42%; use alterantive / additional method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67" name="Rectangle 236"/>
                <p:cNvSpPr>
                  <a:spLocks noChangeArrowheads="1"/>
                </p:cNvSpPr>
                <p:nvPr/>
              </p:nvSpPr>
              <p:spPr bwMode="auto">
                <a:xfrm>
                  <a:off x="2997" y="3249"/>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6" name="Group 237"/>
              <p:cNvGrpSpPr>
                <a:grpSpLocks/>
              </p:cNvGrpSpPr>
              <p:nvPr/>
            </p:nvGrpSpPr>
            <p:grpSpPr bwMode="auto">
              <a:xfrm>
                <a:off x="3996" y="3249"/>
                <a:ext cx="999" cy="594"/>
                <a:chOff x="3996" y="3249"/>
                <a:chExt cx="999" cy="594"/>
              </a:xfrm>
            </p:grpSpPr>
            <p:sp>
              <p:nvSpPr>
                <p:cNvPr id="54364" name="Rectangle 238"/>
                <p:cNvSpPr>
                  <a:spLocks noChangeArrowheads="1"/>
                </p:cNvSpPr>
                <p:nvPr/>
              </p:nvSpPr>
              <p:spPr bwMode="auto">
                <a:xfrm>
                  <a:off x="4024" y="3249"/>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Estradiol </a:t>
                  </a:r>
                  <a:r>
                    <a:rPr lang="en-GB" altLang="id-ID" sz="1200">
                      <a:cs typeface="Times New Roman" pitchFamily="18" charset="0"/>
                      <a:sym typeface="Wingdings" pitchFamily="2" charset="2"/>
                    </a:rPr>
                    <a:t></a:t>
                  </a:r>
                  <a:r>
                    <a:rPr lang="en-GB" altLang="id-ID" sz="1200">
                      <a:cs typeface="Times New Roman" pitchFamily="18" charset="0"/>
                    </a:rPr>
                    <a:t>47 %; use alterantive / additional method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65" name="Rectangle 239"/>
                <p:cNvSpPr>
                  <a:spLocks noChangeArrowheads="1"/>
                </p:cNvSpPr>
                <p:nvPr/>
              </p:nvSpPr>
              <p:spPr bwMode="auto">
                <a:xfrm>
                  <a:off x="3996" y="3249"/>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7" name="Group 240"/>
              <p:cNvGrpSpPr>
                <a:grpSpLocks/>
              </p:cNvGrpSpPr>
              <p:nvPr/>
            </p:nvGrpSpPr>
            <p:grpSpPr bwMode="auto">
              <a:xfrm>
                <a:off x="4995" y="3249"/>
                <a:ext cx="999" cy="594"/>
                <a:chOff x="4995" y="3249"/>
                <a:chExt cx="999" cy="594"/>
              </a:xfrm>
            </p:grpSpPr>
            <p:sp>
              <p:nvSpPr>
                <p:cNvPr id="54362" name="Rectangle 241"/>
                <p:cNvSpPr>
                  <a:spLocks noChangeArrowheads="1"/>
                </p:cNvSpPr>
                <p:nvPr/>
              </p:nvSpPr>
              <p:spPr bwMode="auto">
                <a:xfrm>
                  <a:off x="5023" y="3249"/>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Estradiol </a:t>
                  </a:r>
                  <a:r>
                    <a:rPr lang="en-GB" altLang="id-ID" sz="1200">
                      <a:cs typeface="Times New Roman" pitchFamily="18" charset="0"/>
                      <a:sym typeface="Wingdings" pitchFamily="2" charset="2"/>
                    </a:rPr>
                    <a:t></a:t>
                  </a:r>
                  <a:r>
                    <a:rPr lang="en-GB" altLang="id-ID" sz="1200">
                      <a:cs typeface="Times New Roman" pitchFamily="18" charset="0"/>
                    </a:rPr>
                    <a:t> 37 %; use alterantive / additional method</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63" name="Rectangle 242"/>
                <p:cNvSpPr>
                  <a:spLocks noChangeArrowheads="1"/>
                </p:cNvSpPr>
                <p:nvPr/>
              </p:nvSpPr>
              <p:spPr bwMode="auto">
                <a:xfrm>
                  <a:off x="4995" y="3249"/>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8" name="Group 243"/>
              <p:cNvGrpSpPr>
                <a:grpSpLocks/>
              </p:cNvGrpSpPr>
              <p:nvPr/>
            </p:nvGrpSpPr>
            <p:grpSpPr bwMode="auto">
              <a:xfrm>
                <a:off x="0" y="3843"/>
                <a:ext cx="935" cy="594"/>
                <a:chOff x="0" y="3843"/>
                <a:chExt cx="935" cy="594"/>
              </a:xfrm>
            </p:grpSpPr>
            <p:sp>
              <p:nvSpPr>
                <p:cNvPr id="54360" name="Rectangle 244"/>
                <p:cNvSpPr>
                  <a:spLocks noChangeArrowheads="1"/>
                </p:cNvSpPr>
                <p:nvPr/>
              </p:nvSpPr>
              <p:spPr bwMode="auto">
                <a:xfrm>
                  <a:off x="28" y="3843"/>
                  <a:ext cx="879"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Clarithromycine</a:t>
                  </a:r>
                </a:p>
                <a:p>
                  <a:pPr>
                    <a:spcBef>
                      <a:spcPct val="0"/>
                    </a:spcBef>
                    <a:buFontTx/>
                    <a:buNone/>
                  </a:pPr>
                  <a:endParaRPr lang="en-GB" altLang="id-ID" sz="1200"/>
                </a:p>
              </p:txBody>
            </p:sp>
            <p:sp>
              <p:nvSpPr>
                <p:cNvPr id="54361" name="Rectangle 245"/>
                <p:cNvSpPr>
                  <a:spLocks noChangeArrowheads="1"/>
                </p:cNvSpPr>
                <p:nvPr/>
              </p:nvSpPr>
              <p:spPr bwMode="auto">
                <a:xfrm>
                  <a:off x="0" y="3843"/>
                  <a:ext cx="935"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09" name="Group 246"/>
              <p:cNvGrpSpPr>
                <a:grpSpLocks/>
              </p:cNvGrpSpPr>
              <p:nvPr/>
            </p:nvGrpSpPr>
            <p:grpSpPr bwMode="auto">
              <a:xfrm>
                <a:off x="935" y="3843"/>
                <a:ext cx="1063" cy="594"/>
                <a:chOff x="935" y="3843"/>
                <a:chExt cx="1063" cy="594"/>
              </a:xfrm>
            </p:grpSpPr>
            <p:sp>
              <p:nvSpPr>
                <p:cNvPr id="54358" name="Rectangle 247"/>
                <p:cNvSpPr>
                  <a:spLocks noChangeArrowheads="1"/>
                </p:cNvSpPr>
                <p:nvPr/>
              </p:nvSpPr>
              <p:spPr bwMode="auto">
                <a:xfrm>
                  <a:off x="963" y="3843"/>
                  <a:ext cx="1007"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NVP </a:t>
                  </a:r>
                  <a:r>
                    <a:rPr lang="en-GB" altLang="id-ID" sz="1200">
                      <a:cs typeface="Times New Roman" pitchFamily="18" charset="0"/>
                      <a:sym typeface="Wingdings" pitchFamily="2" charset="2"/>
                    </a:rPr>
                    <a:t></a:t>
                  </a:r>
                  <a:r>
                    <a:rPr lang="en-GB" altLang="id-ID" sz="1200">
                      <a:cs typeface="Times New Roman" pitchFamily="18" charset="0"/>
                    </a:rPr>
                    <a:t>26%; Clari </a:t>
                  </a:r>
                  <a:r>
                    <a:rPr lang="en-GB" altLang="id-ID" sz="1200">
                      <a:cs typeface="Times New Roman" pitchFamily="18" charset="0"/>
                      <a:sym typeface="Wingdings" pitchFamily="2" charset="2"/>
                    </a:rPr>
                    <a:t></a:t>
                  </a:r>
                  <a:r>
                    <a:rPr lang="en-GB" altLang="id-ID" sz="1200">
                      <a:cs typeface="Times New Roman" pitchFamily="18" charset="0"/>
                    </a:rPr>
                    <a:t>30%; gunakan dosis  standar</a:t>
                  </a:r>
                  <a:endParaRPr lang="en-GB" altLang="id-ID" sz="1200">
                    <a:cs typeface="Times New Roman" pitchFamily="18" charset="0"/>
                    <a:sym typeface="Wingdings" pitchFamily="2" charset="2"/>
                  </a:endParaRPr>
                </a:p>
              </p:txBody>
            </p:sp>
            <p:sp>
              <p:nvSpPr>
                <p:cNvPr id="54359" name="Rectangle 248"/>
                <p:cNvSpPr>
                  <a:spLocks noChangeArrowheads="1"/>
                </p:cNvSpPr>
                <p:nvPr/>
              </p:nvSpPr>
              <p:spPr bwMode="auto">
                <a:xfrm>
                  <a:off x="935" y="3843"/>
                  <a:ext cx="1063"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0" name="Group 249"/>
              <p:cNvGrpSpPr>
                <a:grpSpLocks/>
              </p:cNvGrpSpPr>
              <p:nvPr/>
            </p:nvGrpSpPr>
            <p:grpSpPr bwMode="auto">
              <a:xfrm>
                <a:off x="1998" y="3843"/>
                <a:ext cx="999" cy="594"/>
                <a:chOff x="1998" y="3843"/>
                <a:chExt cx="999" cy="594"/>
              </a:xfrm>
            </p:grpSpPr>
            <p:sp>
              <p:nvSpPr>
                <p:cNvPr id="54356" name="Rectangle 250"/>
                <p:cNvSpPr>
                  <a:spLocks noChangeArrowheads="1"/>
                </p:cNvSpPr>
                <p:nvPr/>
              </p:nvSpPr>
              <p:spPr bwMode="auto">
                <a:xfrm>
                  <a:off x="2026" y="3843"/>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Clari </a:t>
                  </a:r>
                  <a:r>
                    <a:rPr lang="en-GB" altLang="id-ID" sz="1200">
                      <a:cs typeface="Times New Roman" pitchFamily="18" charset="0"/>
                      <a:sym typeface="Wingdings" pitchFamily="2" charset="2"/>
                    </a:rPr>
                    <a:t></a:t>
                  </a:r>
                  <a:r>
                    <a:rPr lang="en-GB" altLang="id-ID" sz="1200">
                      <a:cs typeface="Times New Roman" pitchFamily="18" charset="0"/>
                    </a:rPr>
                    <a:t>39%; gunakan alternatif</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57" name="Rectangle 251"/>
                <p:cNvSpPr>
                  <a:spLocks noChangeArrowheads="1"/>
                </p:cNvSpPr>
                <p:nvPr/>
              </p:nvSpPr>
              <p:spPr bwMode="auto">
                <a:xfrm>
                  <a:off x="1998" y="3843"/>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1" name="Group 252"/>
              <p:cNvGrpSpPr>
                <a:grpSpLocks/>
              </p:cNvGrpSpPr>
              <p:nvPr/>
            </p:nvGrpSpPr>
            <p:grpSpPr bwMode="auto">
              <a:xfrm>
                <a:off x="2997" y="3843"/>
                <a:ext cx="999" cy="594"/>
                <a:chOff x="2997" y="3843"/>
                <a:chExt cx="999" cy="594"/>
              </a:xfrm>
            </p:grpSpPr>
            <p:sp>
              <p:nvSpPr>
                <p:cNvPr id="54354" name="Rectangle 253"/>
                <p:cNvSpPr>
                  <a:spLocks noChangeArrowheads="1"/>
                </p:cNvSpPr>
                <p:nvPr/>
              </p:nvSpPr>
              <p:spPr bwMode="auto">
                <a:xfrm>
                  <a:off x="3025" y="3843"/>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No data</a:t>
                  </a:r>
                </a:p>
                <a:p>
                  <a:pPr>
                    <a:spcBef>
                      <a:spcPct val="0"/>
                    </a:spcBef>
                    <a:buFontTx/>
                    <a:buNone/>
                  </a:pPr>
                  <a:endParaRPr lang="en-GB" altLang="id-ID" sz="1200"/>
                </a:p>
              </p:txBody>
            </p:sp>
            <p:sp>
              <p:nvSpPr>
                <p:cNvPr id="54355" name="Rectangle 254"/>
                <p:cNvSpPr>
                  <a:spLocks noChangeArrowheads="1"/>
                </p:cNvSpPr>
                <p:nvPr/>
              </p:nvSpPr>
              <p:spPr bwMode="auto">
                <a:xfrm>
                  <a:off x="2997" y="3843"/>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2" name="Group 255"/>
              <p:cNvGrpSpPr>
                <a:grpSpLocks/>
              </p:cNvGrpSpPr>
              <p:nvPr/>
            </p:nvGrpSpPr>
            <p:grpSpPr bwMode="auto">
              <a:xfrm>
                <a:off x="3996" y="3843"/>
                <a:ext cx="999" cy="594"/>
                <a:chOff x="3996" y="3843"/>
                <a:chExt cx="999" cy="594"/>
              </a:xfrm>
            </p:grpSpPr>
            <p:sp>
              <p:nvSpPr>
                <p:cNvPr id="54352" name="Rectangle 256"/>
                <p:cNvSpPr>
                  <a:spLocks noChangeArrowheads="1"/>
                </p:cNvSpPr>
                <p:nvPr/>
              </p:nvSpPr>
              <p:spPr bwMode="auto">
                <a:xfrm>
                  <a:off x="4024" y="3843"/>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No data </a:t>
                  </a:r>
                </a:p>
                <a:p>
                  <a:pPr>
                    <a:spcBef>
                      <a:spcPct val="0"/>
                    </a:spcBef>
                    <a:buFontTx/>
                    <a:buNone/>
                  </a:pPr>
                  <a:endParaRPr lang="en-GB" altLang="id-ID" sz="1200"/>
                </a:p>
              </p:txBody>
            </p:sp>
            <p:sp>
              <p:nvSpPr>
                <p:cNvPr id="54353" name="Rectangle 257"/>
                <p:cNvSpPr>
                  <a:spLocks noChangeArrowheads="1"/>
                </p:cNvSpPr>
                <p:nvPr/>
              </p:nvSpPr>
              <p:spPr bwMode="auto">
                <a:xfrm>
                  <a:off x="3996" y="3843"/>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3" name="Group 258"/>
              <p:cNvGrpSpPr>
                <a:grpSpLocks/>
              </p:cNvGrpSpPr>
              <p:nvPr/>
            </p:nvGrpSpPr>
            <p:grpSpPr bwMode="auto">
              <a:xfrm>
                <a:off x="4995" y="3843"/>
                <a:ext cx="999" cy="594"/>
                <a:chOff x="4995" y="3843"/>
                <a:chExt cx="999" cy="594"/>
              </a:xfrm>
            </p:grpSpPr>
            <p:sp>
              <p:nvSpPr>
                <p:cNvPr id="54350" name="Rectangle 259"/>
                <p:cNvSpPr>
                  <a:spLocks noChangeArrowheads="1"/>
                </p:cNvSpPr>
                <p:nvPr/>
              </p:nvSpPr>
              <p:spPr bwMode="auto">
                <a:xfrm>
                  <a:off x="5023" y="3843"/>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Clari </a:t>
                  </a:r>
                  <a:r>
                    <a:rPr lang="en-GB" altLang="id-ID" sz="1200">
                      <a:cs typeface="Times New Roman" pitchFamily="18" charset="0"/>
                      <a:sym typeface="Wingdings" pitchFamily="2" charset="2"/>
                    </a:rPr>
                    <a:t></a:t>
                  </a:r>
                  <a:r>
                    <a:rPr lang="en-GB" altLang="id-ID" sz="1200">
                      <a:cs typeface="Times New Roman" pitchFamily="18" charset="0"/>
                    </a:rPr>
                    <a:t>52%; no change</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51" name="Rectangle 260"/>
                <p:cNvSpPr>
                  <a:spLocks noChangeArrowheads="1"/>
                </p:cNvSpPr>
                <p:nvPr/>
              </p:nvSpPr>
              <p:spPr bwMode="auto">
                <a:xfrm>
                  <a:off x="4995" y="3843"/>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4" name="Group 261"/>
              <p:cNvGrpSpPr>
                <a:grpSpLocks/>
              </p:cNvGrpSpPr>
              <p:nvPr/>
            </p:nvGrpSpPr>
            <p:grpSpPr bwMode="auto">
              <a:xfrm>
                <a:off x="0" y="4437"/>
                <a:ext cx="935" cy="594"/>
                <a:chOff x="0" y="4437"/>
                <a:chExt cx="935" cy="594"/>
              </a:xfrm>
            </p:grpSpPr>
            <p:sp>
              <p:nvSpPr>
                <p:cNvPr id="54348" name="Rectangle 262"/>
                <p:cNvSpPr>
                  <a:spLocks noChangeArrowheads="1"/>
                </p:cNvSpPr>
                <p:nvPr/>
              </p:nvSpPr>
              <p:spPr bwMode="auto">
                <a:xfrm>
                  <a:off x="28" y="4437"/>
                  <a:ext cx="879"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Anticonvulsan</a:t>
                  </a:r>
                  <a:endParaRPr lang="en-GB" altLang="id-ID" sz="1200"/>
                </a:p>
              </p:txBody>
            </p:sp>
            <p:sp>
              <p:nvSpPr>
                <p:cNvPr id="54349" name="Rectangle 263"/>
                <p:cNvSpPr>
                  <a:spLocks noChangeArrowheads="1"/>
                </p:cNvSpPr>
                <p:nvPr/>
              </p:nvSpPr>
              <p:spPr bwMode="auto">
                <a:xfrm>
                  <a:off x="0" y="4437"/>
                  <a:ext cx="935"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5" name="Group 264"/>
              <p:cNvGrpSpPr>
                <a:grpSpLocks/>
              </p:cNvGrpSpPr>
              <p:nvPr/>
            </p:nvGrpSpPr>
            <p:grpSpPr bwMode="auto">
              <a:xfrm>
                <a:off x="935" y="4437"/>
                <a:ext cx="1063" cy="594"/>
                <a:chOff x="935" y="4437"/>
                <a:chExt cx="1063" cy="594"/>
              </a:xfrm>
            </p:grpSpPr>
            <p:sp>
              <p:nvSpPr>
                <p:cNvPr id="54346" name="Rectangle 265"/>
                <p:cNvSpPr>
                  <a:spLocks noChangeArrowheads="1"/>
                </p:cNvSpPr>
                <p:nvPr/>
              </p:nvSpPr>
              <p:spPr bwMode="auto">
                <a:xfrm>
                  <a:off x="963" y="4437"/>
                  <a:ext cx="1007"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tak diketahui</a:t>
                  </a:r>
                  <a:endParaRPr lang="en-GB" altLang="id-ID" sz="1200"/>
                </a:p>
              </p:txBody>
            </p:sp>
            <p:sp>
              <p:nvSpPr>
                <p:cNvPr id="54347" name="Rectangle 266"/>
                <p:cNvSpPr>
                  <a:spLocks noChangeArrowheads="1"/>
                </p:cNvSpPr>
                <p:nvPr/>
              </p:nvSpPr>
              <p:spPr bwMode="auto">
                <a:xfrm>
                  <a:off x="935" y="4437"/>
                  <a:ext cx="1063"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6" name="Group 267"/>
              <p:cNvGrpSpPr>
                <a:grpSpLocks/>
              </p:cNvGrpSpPr>
              <p:nvPr/>
            </p:nvGrpSpPr>
            <p:grpSpPr bwMode="auto">
              <a:xfrm>
                <a:off x="1998" y="4437"/>
                <a:ext cx="999" cy="594"/>
                <a:chOff x="1998" y="4437"/>
                <a:chExt cx="999" cy="594"/>
              </a:xfrm>
            </p:grpSpPr>
            <p:sp>
              <p:nvSpPr>
                <p:cNvPr id="54344" name="Rectangle 268"/>
                <p:cNvSpPr>
                  <a:spLocks noChangeArrowheads="1"/>
                </p:cNvSpPr>
                <p:nvPr/>
              </p:nvSpPr>
              <p:spPr bwMode="auto">
                <a:xfrm>
                  <a:off x="2026" y="4437"/>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latin typeface="Arial" charset="0"/>
                    </a:rPr>
                    <a:t>tak diketahui</a:t>
                  </a:r>
                  <a:endParaRPr lang="en-GB" altLang="id-ID" sz="1200"/>
                </a:p>
              </p:txBody>
            </p:sp>
            <p:sp>
              <p:nvSpPr>
                <p:cNvPr id="54345" name="Rectangle 269"/>
                <p:cNvSpPr>
                  <a:spLocks noChangeArrowheads="1"/>
                </p:cNvSpPr>
                <p:nvPr/>
              </p:nvSpPr>
              <p:spPr bwMode="auto">
                <a:xfrm>
                  <a:off x="1998" y="4437"/>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7" name="Group 270"/>
              <p:cNvGrpSpPr>
                <a:grpSpLocks/>
              </p:cNvGrpSpPr>
              <p:nvPr/>
            </p:nvGrpSpPr>
            <p:grpSpPr bwMode="auto">
              <a:xfrm>
                <a:off x="2997" y="4437"/>
                <a:ext cx="999" cy="594"/>
                <a:chOff x="2997" y="4437"/>
                <a:chExt cx="999" cy="594"/>
              </a:xfrm>
            </p:grpSpPr>
            <p:sp>
              <p:nvSpPr>
                <p:cNvPr id="54342" name="Rectangle 271"/>
                <p:cNvSpPr>
                  <a:spLocks noChangeArrowheads="1"/>
                </p:cNvSpPr>
                <p:nvPr/>
              </p:nvSpPr>
              <p:spPr bwMode="auto">
                <a:xfrm>
                  <a:off x="3025" y="4437"/>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May </a:t>
                  </a:r>
                  <a:r>
                    <a:rPr lang="en-GB" altLang="id-ID" sz="1200">
                      <a:cs typeface="Times New Roman" pitchFamily="18" charset="0"/>
                      <a:sym typeface="Wingdings" pitchFamily="2" charset="2"/>
                    </a:rPr>
                    <a:t></a:t>
                  </a:r>
                  <a:r>
                    <a:rPr lang="en-GB" altLang="id-ID" sz="1200">
                      <a:cs typeface="Times New Roman" pitchFamily="18" charset="0"/>
                    </a:rPr>
                    <a:t> PI levels considerably; monitor….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43" name="Rectangle 272"/>
                <p:cNvSpPr>
                  <a:spLocks noChangeArrowheads="1"/>
                </p:cNvSpPr>
                <p:nvPr/>
              </p:nvSpPr>
              <p:spPr bwMode="auto">
                <a:xfrm>
                  <a:off x="2997" y="4437"/>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8" name="Group 273"/>
              <p:cNvGrpSpPr>
                <a:grpSpLocks/>
              </p:cNvGrpSpPr>
              <p:nvPr/>
            </p:nvGrpSpPr>
            <p:grpSpPr bwMode="auto">
              <a:xfrm>
                <a:off x="3996" y="4437"/>
                <a:ext cx="999" cy="594"/>
                <a:chOff x="3996" y="4437"/>
                <a:chExt cx="999" cy="594"/>
              </a:xfrm>
            </p:grpSpPr>
            <p:sp>
              <p:nvSpPr>
                <p:cNvPr id="54340" name="Rectangle 274"/>
                <p:cNvSpPr>
                  <a:spLocks noChangeArrowheads="1"/>
                </p:cNvSpPr>
                <p:nvPr/>
              </p:nvSpPr>
              <p:spPr bwMode="auto">
                <a:xfrm>
                  <a:off x="4024" y="4437"/>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May </a:t>
                  </a:r>
                  <a:r>
                    <a:rPr lang="en-GB" altLang="id-ID" sz="1200">
                      <a:cs typeface="Times New Roman" pitchFamily="18" charset="0"/>
                      <a:sym typeface="Wingdings" pitchFamily="2" charset="2"/>
                    </a:rPr>
                    <a:t></a:t>
                  </a:r>
                  <a:r>
                    <a:rPr lang="en-GB" altLang="id-ID" sz="1200">
                      <a:cs typeface="Times New Roman" pitchFamily="18" charset="0"/>
                    </a:rPr>
                    <a:t> PI levels considerably; monitor….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41" name="Rectangle 275"/>
                <p:cNvSpPr>
                  <a:spLocks noChangeArrowheads="1"/>
                </p:cNvSpPr>
                <p:nvPr/>
              </p:nvSpPr>
              <p:spPr bwMode="auto">
                <a:xfrm>
                  <a:off x="3996" y="4437"/>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19" name="Group 276"/>
              <p:cNvGrpSpPr>
                <a:grpSpLocks/>
              </p:cNvGrpSpPr>
              <p:nvPr/>
            </p:nvGrpSpPr>
            <p:grpSpPr bwMode="auto">
              <a:xfrm>
                <a:off x="4995" y="4437"/>
                <a:ext cx="999" cy="594"/>
                <a:chOff x="4995" y="4437"/>
                <a:chExt cx="999" cy="594"/>
              </a:xfrm>
            </p:grpSpPr>
            <p:sp>
              <p:nvSpPr>
                <p:cNvPr id="54338" name="Rectangle 277"/>
                <p:cNvSpPr>
                  <a:spLocks noChangeArrowheads="1"/>
                </p:cNvSpPr>
                <p:nvPr/>
              </p:nvSpPr>
              <p:spPr bwMode="auto">
                <a:xfrm>
                  <a:off x="5023" y="4437"/>
                  <a:ext cx="943"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May </a:t>
                  </a:r>
                  <a:r>
                    <a:rPr lang="en-GB" altLang="id-ID" sz="1200">
                      <a:cs typeface="Times New Roman" pitchFamily="18" charset="0"/>
                      <a:sym typeface="Wingdings" pitchFamily="2" charset="2"/>
                    </a:rPr>
                    <a:t></a:t>
                  </a:r>
                  <a:r>
                    <a:rPr lang="en-GB" altLang="id-ID" sz="1200">
                      <a:cs typeface="Times New Roman" pitchFamily="18" charset="0"/>
                    </a:rPr>
                    <a:t> PI levels considerably; monitor….</a:t>
                  </a:r>
                  <a:endParaRPr lang="en-GB" altLang="id-ID" sz="1200">
                    <a:cs typeface="Times New Roman" pitchFamily="18" charset="0"/>
                    <a:sym typeface="Wingdings" pitchFamily="2" charset="2"/>
                  </a:endParaRPr>
                </a:p>
                <a:p>
                  <a:pPr>
                    <a:spcBef>
                      <a:spcPct val="0"/>
                    </a:spcBef>
                    <a:buFontTx/>
                    <a:buNone/>
                  </a:pPr>
                  <a:endParaRPr lang="en-GB" altLang="id-ID" sz="1200">
                    <a:cs typeface="Times New Roman" pitchFamily="18" charset="0"/>
                    <a:sym typeface="Wingdings" pitchFamily="2" charset="2"/>
                  </a:endParaRPr>
                </a:p>
              </p:txBody>
            </p:sp>
            <p:sp>
              <p:nvSpPr>
                <p:cNvPr id="54339" name="Rectangle 278"/>
                <p:cNvSpPr>
                  <a:spLocks noChangeArrowheads="1"/>
                </p:cNvSpPr>
                <p:nvPr/>
              </p:nvSpPr>
              <p:spPr bwMode="auto">
                <a:xfrm>
                  <a:off x="4995" y="4437"/>
                  <a:ext cx="999" cy="5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0" name="Group 279"/>
              <p:cNvGrpSpPr>
                <a:grpSpLocks/>
              </p:cNvGrpSpPr>
              <p:nvPr/>
            </p:nvGrpSpPr>
            <p:grpSpPr bwMode="auto">
              <a:xfrm>
                <a:off x="0" y="5031"/>
                <a:ext cx="935" cy="384"/>
                <a:chOff x="0" y="5031"/>
                <a:chExt cx="935" cy="384"/>
              </a:xfrm>
            </p:grpSpPr>
            <p:sp>
              <p:nvSpPr>
                <p:cNvPr id="54336" name="Rectangle 280"/>
                <p:cNvSpPr>
                  <a:spLocks noChangeArrowheads="1"/>
                </p:cNvSpPr>
                <p:nvPr/>
              </p:nvSpPr>
              <p:spPr bwMode="auto">
                <a:xfrm>
                  <a:off x="28" y="5031"/>
                  <a:ext cx="87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37" name="Rectangle 281"/>
                <p:cNvSpPr>
                  <a:spLocks noChangeArrowheads="1"/>
                </p:cNvSpPr>
                <p:nvPr/>
              </p:nvSpPr>
              <p:spPr bwMode="auto">
                <a:xfrm>
                  <a:off x="0" y="5031"/>
                  <a:ext cx="935"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1" name="Group 282"/>
              <p:cNvGrpSpPr>
                <a:grpSpLocks/>
              </p:cNvGrpSpPr>
              <p:nvPr/>
            </p:nvGrpSpPr>
            <p:grpSpPr bwMode="auto">
              <a:xfrm>
                <a:off x="935" y="5031"/>
                <a:ext cx="1063" cy="384"/>
                <a:chOff x="935" y="5031"/>
                <a:chExt cx="1063" cy="384"/>
              </a:xfrm>
            </p:grpSpPr>
            <p:sp>
              <p:nvSpPr>
                <p:cNvPr id="54334" name="Rectangle 283"/>
                <p:cNvSpPr>
                  <a:spLocks noChangeArrowheads="1"/>
                </p:cNvSpPr>
                <p:nvPr/>
              </p:nvSpPr>
              <p:spPr bwMode="auto">
                <a:xfrm>
                  <a:off x="963" y="5031"/>
                  <a:ext cx="100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35" name="Rectangle 284"/>
                <p:cNvSpPr>
                  <a:spLocks noChangeArrowheads="1"/>
                </p:cNvSpPr>
                <p:nvPr/>
              </p:nvSpPr>
              <p:spPr bwMode="auto">
                <a:xfrm>
                  <a:off x="935" y="5031"/>
                  <a:ext cx="1063"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2" name="Group 285"/>
              <p:cNvGrpSpPr>
                <a:grpSpLocks/>
              </p:cNvGrpSpPr>
              <p:nvPr/>
            </p:nvGrpSpPr>
            <p:grpSpPr bwMode="auto">
              <a:xfrm>
                <a:off x="1998" y="5031"/>
                <a:ext cx="999" cy="384"/>
                <a:chOff x="1998" y="5031"/>
                <a:chExt cx="999" cy="384"/>
              </a:xfrm>
            </p:grpSpPr>
            <p:sp>
              <p:nvSpPr>
                <p:cNvPr id="54332" name="Rectangle 286"/>
                <p:cNvSpPr>
                  <a:spLocks noChangeArrowheads="1"/>
                </p:cNvSpPr>
                <p:nvPr/>
              </p:nvSpPr>
              <p:spPr bwMode="auto">
                <a:xfrm>
                  <a:off x="2026" y="5031"/>
                  <a:ext cx="943"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33" name="Rectangle 287"/>
                <p:cNvSpPr>
                  <a:spLocks noChangeArrowheads="1"/>
                </p:cNvSpPr>
                <p:nvPr/>
              </p:nvSpPr>
              <p:spPr bwMode="auto">
                <a:xfrm>
                  <a:off x="1998" y="5031"/>
                  <a:ext cx="999"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3" name="Group 288"/>
              <p:cNvGrpSpPr>
                <a:grpSpLocks/>
              </p:cNvGrpSpPr>
              <p:nvPr/>
            </p:nvGrpSpPr>
            <p:grpSpPr bwMode="auto">
              <a:xfrm>
                <a:off x="2997" y="5031"/>
                <a:ext cx="999" cy="384"/>
                <a:chOff x="2997" y="5031"/>
                <a:chExt cx="999" cy="384"/>
              </a:xfrm>
            </p:grpSpPr>
            <p:sp>
              <p:nvSpPr>
                <p:cNvPr id="54330" name="Rectangle 289"/>
                <p:cNvSpPr>
                  <a:spLocks noChangeArrowheads="1"/>
                </p:cNvSpPr>
                <p:nvPr/>
              </p:nvSpPr>
              <p:spPr bwMode="auto">
                <a:xfrm>
                  <a:off x="3025" y="5031"/>
                  <a:ext cx="943"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31" name="Rectangle 290"/>
                <p:cNvSpPr>
                  <a:spLocks noChangeArrowheads="1"/>
                </p:cNvSpPr>
                <p:nvPr/>
              </p:nvSpPr>
              <p:spPr bwMode="auto">
                <a:xfrm>
                  <a:off x="2997" y="5031"/>
                  <a:ext cx="999"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4" name="Group 291"/>
              <p:cNvGrpSpPr>
                <a:grpSpLocks/>
              </p:cNvGrpSpPr>
              <p:nvPr/>
            </p:nvGrpSpPr>
            <p:grpSpPr bwMode="auto">
              <a:xfrm>
                <a:off x="3996" y="5031"/>
                <a:ext cx="999" cy="384"/>
                <a:chOff x="3996" y="5031"/>
                <a:chExt cx="999" cy="384"/>
              </a:xfrm>
            </p:grpSpPr>
            <p:sp>
              <p:nvSpPr>
                <p:cNvPr id="54328" name="Rectangle 292"/>
                <p:cNvSpPr>
                  <a:spLocks noChangeArrowheads="1"/>
                </p:cNvSpPr>
                <p:nvPr/>
              </p:nvSpPr>
              <p:spPr bwMode="auto">
                <a:xfrm>
                  <a:off x="4024" y="5031"/>
                  <a:ext cx="943"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29" name="Rectangle 293"/>
                <p:cNvSpPr>
                  <a:spLocks noChangeArrowheads="1"/>
                </p:cNvSpPr>
                <p:nvPr/>
              </p:nvSpPr>
              <p:spPr bwMode="auto">
                <a:xfrm>
                  <a:off x="3996" y="5031"/>
                  <a:ext cx="999"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nvGrpSpPr>
              <p:cNvPr id="54325" name="Group 294"/>
              <p:cNvGrpSpPr>
                <a:grpSpLocks/>
              </p:cNvGrpSpPr>
              <p:nvPr/>
            </p:nvGrpSpPr>
            <p:grpSpPr bwMode="auto">
              <a:xfrm>
                <a:off x="4995" y="5031"/>
                <a:ext cx="999" cy="384"/>
                <a:chOff x="4995" y="5031"/>
                <a:chExt cx="999" cy="384"/>
              </a:xfrm>
            </p:grpSpPr>
            <p:sp>
              <p:nvSpPr>
                <p:cNvPr id="54326" name="Rectangle 295"/>
                <p:cNvSpPr>
                  <a:spLocks noChangeArrowheads="1"/>
                </p:cNvSpPr>
                <p:nvPr/>
              </p:nvSpPr>
              <p:spPr bwMode="auto">
                <a:xfrm>
                  <a:off x="5023" y="5031"/>
                  <a:ext cx="943"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id-ID" sz="1200">
                      <a:cs typeface="Times New Roman" pitchFamily="18" charset="0"/>
                    </a:rPr>
                    <a:t> </a:t>
                  </a:r>
                </a:p>
                <a:p>
                  <a:pPr>
                    <a:spcBef>
                      <a:spcPct val="0"/>
                    </a:spcBef>
                    <a:buFontTx/>
                    <a:buNone/>
                  </a:pPr>
                  <a:endParaRPr lang="en-GB" altLang="id-ID" sz="1200"/>
                </a:p>
              </p:txBody>
            </p:sp>
            <p:sp>
              <p:nvSpPr>
                <p:cNvPr id="54327" name="Rectangle 296"/>
                <p:cNvSpPr>
                  <a:spLocks noChangeArrowheads="1"/>
                </p:cNvSpPr>
                <p:nvPr/>
              </p:nvSpPr>
              <p:spPr bwMode="auto">
                <a:xfrm>
                  <a:off x="4995" y="5031"/>
                  <a:ext cx="999" cy="38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grpSp>
        <p:sp>
          <p:nvSpPr>
            <p:cNvPr id="54277" name="Rectangle 297"/>
            <p:cNvSpPr>
              <a:spLocks noChangeArrowheads="1"/>
            </p:cNvSpPr>
            <p:nvPr/>
          </p:nvSpPr>
          <p:spPr bwMode="auto">
            <a:xfrm>
              <a:off x="-3" y="506"/>
              <a:ext cx="6000" cy="4912"/>
            </a:xfrm>
            <a:prstGeom prst="rect">
              <a:avLst/>
            </a:prstGeom>
            <a:noFill/>
            <a:ln w="11112">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grpSp>
    </p:spTree>
    <p:extLst>
      <p:ext uri="{BB962C8B-B14F-4D97-AF65-F5344CB8AC3E}">
        <p14:creationId xmlns:p14="http://schemas.microsoft.com/office/powerpoint/2010/main" val="39205307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52400" y="0"/>
            <a:ext cx="9144000"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GB" altLang="id-ID" sz="2400" b="1"/>
              <a:t>Substantial pharmacokinetic drug-drug interactions for drugs used in the treatment of opportunistic infections </a:t>
            </a:r>
            <a:r>
              <a:rPr lang="en-GB" altLang="id-ID" sz="2400"/>
              <a:t>(partially modified MMWR, December 17, 2004)</a:t>
            </a:r>
          </a:p>
          <a:p>
            <a:pPr eaLnBrk="1" hangingPunct="1">
              <a:spcBef>
                <a:spcPct val="0"/>
              </a:spcBef>
              <a:buFontTx/>
              <a:buNone/>
            </a:pPr>
            <a:endParaRPr lang="en-GB" altLang="id-ID" sz="2400"/>
          </a:p>
        </p:txBody>
      </p:sp>
      <p:pic>
        <p:nvPicPr>
          <p:cNvPr id="552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393825"/>
            <a:ext cx="8829675" cy="546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4704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6650"/>
            <a:ext cx="91440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6434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2"/>
          <p:cNvGrpSpPr>
            <a:grpSpLocks/>
          </p:cNvGrpSpPr>
          <p:nvPr/>
        </p:nvGrpSpPr>
        <p:grpSpPr bwMode="auto">
          <a:xfrm>
            <a:off x="115888" y="593725"/>
            <a:ext cx="8974137" cy="5902325"/>
            <a:chOff x="22" y="482"/>
            <a:chExt cx="5653" cy="3718"/>
          </a:xfrm>
        </p:grpSpPr>
        <p:pic>
          <p:nvPicPr>
            <p:cNvPr id="5734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 y="482"/>
              <a:ext cx="5653" cy="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 y="1434"/>
              <a:ext cx="5639" cy="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347" name="Oval 5"/>
          <p:cNvSpPr>
            <a:spLocks noChangeArrowheads="1"/>
          </p:cNvSpPr>
          <p:nvPr/>
        </p:nvSpPr>
        <p:spPr bwMode="auto">
          <a:xfrm>
            <a:off x="115888" y="304800"/>
            <a:ext cx="1296987" cy="792163"/>
          </a:xfrm>
          <a:prstGeom prst="ellipse">
            <a:avLst/>
          </a:prstGeom>
          <a:noFill/>
          <a:ln w="381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GB" altLang="id-ID" sz="2800">
              <a:latin typeface="Arial" charset="0"/>
            </a:endParaRPr>
          </a:p>
        </p:txBody>
      </p:sp>
    </p:spTree>
    <p:extLst>
      <p:ext uri="{BB962C8B-B14F-4D97-AF65-F5344CB8AC3E}">
        <p14:creationId xmlns:p14="http://schemas.microsoft.com/office/powerpoint/2010/main" val="32196281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ctrTitle"/>
          </p:nvPr>
        </p:nvSpPr>
        <p:spPr>
          <a:xfrm>
            <a:off x="874486" y="1625600"/>
            <a:ext cx="7162800" cy="1828800"/>
          </a:xfrm>
        </p:spPr>
        <p:txBody>
          <a:bodyPr/>
          <a:lstStyle/>
          <a:p>
            <a:pPr eaLnBrk="1" hangingPunct="1"/>
            <a:r>
              <a:rPr lang="en-US" altLang="en-US" sz="4600" b="1" dirty="0" err="1" smtClean="0">
                <a:solidFill>
                  <a:srgbClr val="7030A0"/>
                </a:solidFill>
                <a:latin typeface="Arial" charset="0"/>
              </a:rPr>
              <a:t>Interaksi</a:t>
            </a:r>
            <a:r>
              <a:rPr lang="en-US" altLang="en-US" sz="4600" b="1" dirty="0" smtClean="0">
                <a:solidFill>
                  <a:srgbClr val="7030A0"/>
                </a:solidFill>
                <a:latin typeface="Arial" charset="0"/>
              </a:rPr>
              <a:t> </a:t>
            </a:r>
            <a:r>
              <a:rPr lang="en-US" altLang="en-US" sz="4600" b="1" dirty="0" err="1" smtClean="0">
                <a:solidFill>
                  <a:srgbClr val="7030A0"/>
                </a:solidFill>
                <a:latin typeface="Arial" charset="0"/>
              </a:rPr>
              <a:t>antar</a:t>
            </a:r>
            <a:r>
              <a:rPr lang="en-US" altLang="en-US" sz="4600" b="1" dirty="0" smtClean="0">
                <a:solidFill>
                  <a:srgbClr val="7030A0"/>
                </a:solidFill>
                <a:latin typeface="Arial" charset="0"/>
              </a:rPr>
              <a:t> </a:t>
            </a:r>
            <a:r>
              <a:rPr lang="en-US" altLang="en-US" sz="4600" b="1" dirty="0" err="1" smtClean="0">
                <a:solidFill>
                  <a:srgbClr val="7030A0"/>
                </a:solidFill>
                <a:latin typeface="Arial" charset="0"/>
              </a:rPr>
              <a:t>obat</a:t>
            </a:r>
            <a:r>
              <a:rPr lang="en-US" altLang="en-US" sz="4600" b="1" dirty="0" smtClean="0">
                <a:solidFill>
                  <a:srgbClr val="7030A0"/>
                </a:solidFill>
                <a:latin typeface="Arial" charset="0"/>
              </a:rPr>
              <a:t> ART</a:t>
            </a:r>
            <a:endParaRPr lang="en-US" altLang="id-ID" sz="4600" b="1" dirty="0" smtClean="0">
              <a:solidFill>
                <a:srgbClr val="7030A0"/>
              </a:solidFill>
              <a:latin typeface="Arial" charset="0"/>
            </a:endParaRPr>
          </a:p>
        </p:txBody>
      </p:sp>
    </p:spTree>
    <p:extLst>
      <p:ext uri="{BB962C8B-B14F-4D97-AF65-F5344CB8AC3E}">
        <p14:creationId xmlns:p14="http://schemas.microsoft.com/office/powerpoint/2010/main" val="12113202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56343" y="130630"/>
            <a:ext cx="8113486" cy="1143000"/>
          </a:xfrm>
        </p:spPr>
        <p:txBody>
          <a:bodyPr/>
          <a:lstStyle/>
          <a:p>
            <a:pPr eaLnBrk="1" hangingPunct="1"/>
            <a:r>
              <a:rPr lang="en-US" altLang="id-ID" sz="4000" b="1" dirty="0" err="1" smtClean="0">
                <a:solidFill>
                  <a:srgbClr val="7030A0"/>
                </a:solidFill>
                <a:latin typeface="Arial" charset="0"/>
              </a:rPr>
              <a:t>Interaksi</a:t>
            </a:r>
            <a:r>
              <a:rPr lang="en-US" altLang="id-ID" sz="4000" b="1" dirty="0" smtClean="0">
                <a:solidFill>
                  <a:srgbClr val="7030A0"/>
                </a:solidFill>
                <a:latin typeface="Arial" charset="0"/>
              </a:rPr>
              <a:t> </a:t>
            </a:r>
            <a:r>
              <a:rPr lang="en-US" altLang="id-ID" sz="4000" b="1" dirty="0" err="1" smtClean="0">
                <a:solidFill>
                  <a:srgbClr val="7030A0"/>
                </a:solidFill>
                <a:latin typeface="Arial" charset="0"/>
              </a:rPr>
              <a:t>antar</a:t>
            </a:r>
            <a:r>
              <a:rPr lang="en-US" altLang="id-ID" sz="4000" b="1" dirty="0" smtClean="0">
                <a:solidFill>
                  <a:srgbClr val="7030A0"/>
                </a:solidFill>
                <a:latin typeface="Arial" charset="0"/>
              </a:rPr>
              <a:t> </a:t>
            </a:r>
            <a:r>
              <a:rPr lang="en-US" altLang="id-ID" sz="4000" b="1" dirty="0" err="1" smtClean="0">
                <a:solidFill>
                  <a:srgbClr val="7030A0"/>
                </a:solidFill>
                <a:latin typeface="Arial" charset="0"/>
              </a:rPr>
              <a:t>obat</a:t>
            </a:r>
            <a:r>
              <a:rPr lang="en-US" altLang="id-ID" sz="4000" b="1" dirty="0" smtClean="0">
                <a:solidFill>
                  <a:srgbClr val="7030A0"/>
                </a:solidFill>
                <a:latin typeface="Arial" charset="0"/>
              </a:rPr>
              <a:t> ART</a:t>
            </a:r>
          </a:p>
        </p:txBody>
      </p:sp>
      <p:graphicFrame>
        <p:nvGraphicFramePr>
          <p:cNvPr id="5" name="Group 72"/>
          <p:cNvGraphicFramePr>
            <a:graphicFrameLocks noGrp="1"/>
          </p:cNvGraphicFramePr>
          <p:nvPr>
            <p:extLst>
              <p:ext uri="{D42A27DB-BD31-4B8C-83A1-F6EECF244321}">
                <p14:modId xmlns:p14="http://schemas.microsoft.com/office/powerpoint/2010/main" val="3039467955"/>
              </p:ext>
            </p:extLst>
          </p:nvPr>
        </p:nvGraphicFramePr>
        <p:xfrm>
          <a:off x="798282" y="1716318"/>
          <a:ext cx="8215086" cy="4327543"/>
        </p:xfrm>
        <a:graphic>
          <a:graphicData uri="http://schemas.openxmlformats.org/drawingml/2006/table">
            <a:tbl>
              <a:tblPr/>
              <a:tblGrid>
                <a:gridCol w="3109686"/>
                <a:gridCol w="5105400"/>
              </a:tblGrid>
              <a:tr h="6094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smtClean="0">
                          <a:ln>
                            <a:noFill/>
                          </a:ln>
                          <a:solidFill>
                            <a:schemeClr val="tx1"/>
                          </a:solidFill>
                          <a:effectLst/>
                          <a:latin typeface="Arial" charset="0"/>
                        </a:rPr>
                        <a:t>Kombinasi</a:t>
                      </a:r>
                      <a:r>
                        <a:rPr kumimoji="0" lang="en-US" sz="2800" b="1" i="0" u="none" strike="noStrike" cap="none" normalizeH="0" baseline="0" dirty="0" smtClean="0">
                          <a:ln>
                            <a:noFill/>
                          </a:ln>
                          <a:solidFill>
                            <a:schemeClr val="tx1"/>
                          </a:solidFill>
                          <a:effectLst/>
                          <a:latin typeface="Arial" charset="0"/>
                        </a:rPr>
                        <a:t> </a:t>
                      </a:r>
                      <a:r>
                        <a:rPr kumimoji="0" lang="en-US" sz="2800" b="1" i="0" u="none" strike="noStrike" cap="none" normalizeH="0" baseline="0" dirty="0" err="1" smtClean="0">
                          <a:ln>
                            <a:noFill/>
                          </a:ln>
                          <a:solidFill>
                            <a:schemeClr val="tx1"/>
                          </a:solidFill>
                          <a:effectLst/>
                          <a:latin typeface="Arial" charset="0"/>
                        </a:rPr>
                        <a:t>obat</a:t>
                      </a:r>
                      <a:endParaRPr kumimoji="0" lang="en-US" sz="2800" b="1" i="0" u="none" strike="noStrike" cap="none" normalizeH="0" baseline="0" dirty="0" smtClean="0">
                        <a:ln>
                          <a:noFill/>
                        </a:ln>
                        <a:solidFill>
                          <a:schemeClr val="tx1"/>
                        </a:solidFill>
                        <a:effectLst/>
                        <a:latin typeface="Arial"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smtClean="0">
                          <a:ln>
                            <a:noFill/>
                          </a:ln>
                          <a:solidFill>
                            <a:schemeClr val="tx1"/>
                          </a:solidFill>
                          <a:effectLst/>
                          <a:latin typeface="Arial" charset="0"/>
                        </a:rPr>
                        <a:t>Komentar</a:t>
                      </a:r>
                      <a:endParaRPr kumimoji="0" lang="en-US" sz="2800" b="1" i="0" u="none" strike="noStrike" cap="none" normalizeH="0" baseline="0" dirty="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4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Kombinasi NRTI</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hlink"/>
                          </a:solidFill>
                          <a:effectLst/>
                          <a:latin typeface="Arial" charset="0"/>
                        </a:rPr>
                        <a:t>Tdk boleh kombinasi AZT dan d4T</a:t>
                      </a:r>
                      <a:endParaRPr kumimoji="0" lang="en-US" sz="2800" b="0" i="0" u="none" strike="noStrike" cap="none" normalizeH="0" baseline="0" smtClean="0">
                        <a:ln>
                          <a:noFill/>
                        </a:ln>
                        <a:solidFill>
                          <a:schemeClr val="hlink"/>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2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NRTI + NNRTI</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Interaksi tdk signifikan</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4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NRTI + PI</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ddI + NFV atau IDV: lingkungan absorpsi optimal berbeda</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Kombinasi PI</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chemeClr val="tx1"/>
                          </a:solidFill>
                          <a:effectLst/>
                          <a:latin typeface="Arial" charset="0"/>
                        </a:rPr>
                        <a:t>Kemungkinan</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terjadi</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peningkatan</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secara</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farmakologis</a:t>
                      </a:r>
                      <a:endParaRPr kumimoji="0" lang="en-US" sz="2400" b="0" i="0" u="none" strike="noStrike" cap="none" normalizeH="0" baseline="0" dirty="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270352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129495"/>
            <a:ext cx="8229600" cy="1143000"/>
          </a:xfrm>
        </p:spPr>
        <p:txBody>
          <a:bodyPr/>
          <a:lstStyle/>
          <a:p>
            <a:pPr eaLnBrk="1" hangingPunct="1"/>
            <a:r>
              <a:rPr lang="en-US" altLang="en-US" b="1" dirty="0" smtClean="0">
                <a:solidFill>
                  <a:srgbClr val="7030A0"/>
                </a:solidFill>
                <a:latin typeface="Arial" charset="0"/>
              </a:rPr>
              <a:t>PI boosting</a:t>
            </a:r>
            <a:r>
              <a:rPr lang="en-US" altLang="en-US" b="1" dirty="0" smtClean="0">
                <a:solidFill>
                  <a:srgbClr val="7030A0"/>
                </a:solidFill>
              </a:rPr>
              <a:t> </a:t>
            </a:r>
          </a:p>
        </p:txBody>
      </p:sp>
      <p:sp>
        <p:nvSpPr>
          <p:cNvPr id="63491" name="Rectangle 3"/>
          <p:cNvSpPr>
            <a:spLocks noGrp="1" noChangeArrowheads="1"/>
          </p:cNvSpPr>
          <p:nvPr>
            <p:ph type="body" idx="1"/>
          </p:nvPr>
        </p:nvSpPr>
        <p:spPr>
          <a:xfrm>
            <a:off x="830943" y="1705429"/>
            <a:ext cx="7772400" cy="4495800"/>
          </a:xfrm>
        </p:spPr>
        <p:txBody>
          <a:bodyPr/>
          <a:lstStyle/>
          <a:p>
            <a:pPr eaLnBrk="1" hangingPunct="1">
              <a:lnSpc>
                <a:spcPct val="90000"/>
              </a:lnSpc>
              <a:buFont typeface="Tahoma" pitchFamily="34" charset="0"/>
              <a:buChar char="•"/>
            </a:pPr>
            <a:endParaRPr lang="en-US" altLang="en-US" sz="2800" dirty="0" smtClean="0"/>
          </a:p>
          <a:p>
            <a:pPr eaLnBrk="1" hangingPunct="1">
              <a:lnSpc>
                <a:spcPct val="90000"/>
              </a:lnSpc>
              <a:buFont typeface="Tahoma" pitchFamily="34" charset="0"/>
              <a:buChar char="•"/>
            </a:pPr>
            <a:r>
              <a:rPr lang="en-US" altLang="en-US" sz="2800" dirty="0" err="1" smtClean="0">
                <a:latin typeface="Arial" charset="0"/>
              </a:rPr>
              <a:t>Kombinasi</a:t>
            </a:r>
            <a:r>
              <a:rPr lang="en-US" altLang="en-US" sz="2800" dirty="0" smtClean="0">
                <a:latin typeface="Arial" charset="0"/>
              </a:rPr>
              <a:t> </a:t>
            </a:r>
            <a:r>
              <a:rPr lang="en-US" altLang="en-US" sz="2800" dirty="0" smtClean="0">
                <a:latin typeface="Arial" charset="0"/>
              </a:rPr>
              <a:t>RT</a:t>
            </a:r>
            <a:r>
              <a:rPr lang="id-ID" altLang="en-US" sz="2800" dirty="0" smtClean="0">
                <a:latin typeface="Arial" charset="0"/>
              </a:rPr>
              <a:t>V</a:t>
            </a:r>
            <a:r>
              <a:rPr lang="en-US" altLang="en-US" sz="2800" dirty="0" smtClean="0">
                <a:latin typeface="Arial" charset="0"/>
              </a:rPr>
              <a:t>/ </a:t>
            </a:r>
            <a:r>
              <a:rPr lang="en-US" altLang="en-US" sz="2800" dirty="0" smtClean="0">
                <a:latin typeface="Arial" charset="0"/>
              </a:rPr>
              <a:t>SQV </a:t>
            </a:r>
            <a:r>
              <a:rPr lang="en-US" altLang="en-US" sz="2800" dirty="0" err="1" smtClean="0">
                <a:latin typeface="Arial" charset="0"/>
              </a:rPr>
              <a:t>atau</a:t>
            </a:r>
            <a:r>
              <a:rPr lang="en-US" altLang="en-US" sz="2800" dirty="0" smtClean="0">
                <a:latin typeface="Arial" charset="0"/>
              </a:rPr>
              <a:t> </a:t>
            </a:r>
            <a:r>
              <a:rPr lang="en-US" altLang="en-US" sz="2800" dirty="0" smtClean="0">
                <a:latin typeface="Arial" charset="0"/>
              </a:rPr>
              <a:t>RT</a:t>
            </a:r>
            <a:r>
              <a:rPr lang="id-ID" altLang="en-US" sz="2800" dirty="0" smtClean="0">
                <a:latin typeface="Arial" charset="0"/>
              </a:rPr>
              <a:t>V</a:t>
            </a:r>
            <a:r>
              <a:rPr lang="en-US" altLang="en-US" sz="2800" dirty="0" smtClean="0">
                <a:latin typeface="Arial" charset="0"/>
              </a:rPr>
              <a:t>/ </a:t>
            </a:r>
            <a:r>
              <a:rPr lang="en-US" altLang="en-US" sz="2800" dirty="0" smtClean="0">
                <a:latin typeface="Arial" charset="0"/>
              </a:rPr>
              <a:t>IDV </a:t>
            </a:r>
            <a:r>
              <a:rPr lang="en-US" altLang="en-US" sz="2800" dirty="0" err="1" smtClean="0">
                <a:latin typeface="Arial" charset="0"/>
              </a:rPr>
              <a:t>memberikan</a:t>
            </a:r>
            <a:r>
              <a:rPr lang="en-US" altLang="en-US" sz="2800" dirty="0" smtClean="0">
                <a:latin typeface="Arial" charset="0"/>
              </a:rPr>
              <a:t> </a:t>
            </a:r>
            <a:r>
              <a:rPr lang="en-US" altLang="en-US" sz="2800" dirty="0" err="1" smtClean="0">
                <a:latin typeface="Arial" charset="0"/>
              </a:rPr>
              <a:t>beberapa</a:t>
            </a:r>
            <a:r>
              <a:rPr lang="en-US" altLang="en-US" sz="2800" dirty="0" smtClean="0">
                <a:latin typeface="Arial" charset="0"/>
              </a:rPr>
              <a:t> </a:t>
            </a:r>
            <a:r>
              <a:rPr lang="en-US" altLang="en-US" sz="2800" dirty="0" err="1" smtClean="0">
                <a:latin typeface="Arial" charset="0"/>
              </a:rPr>
              <a:t>keuntungan</a:t>
            </a:r>
            <a:r>
              <a:rPr lang="en-US" altLang="en-US" sz="2800" dirty="0" smtClean="0">
                <a:latin typeface="Arial" charset="0"/>
              </a:rPr>
              <a:t>:</a:t>
            </a:r>
          </a:p>
          <a:p>
            <a:pPr eaLnBrk="1" hangingPunct="1">
              <a:lnSpc>
                <a:spcPct val="90000"/>
              </a:lnSpc>
              <a:buFont typeface="Tahoma" pitchFamily="34" charset="0"/>
              <a:buChar char="•"/>
            </a:pPr>
            <a:endParaRPr lang="en-US" altLang="en-US" sz="2800" dirty="0" smtClean="0">
              <a:latin typeface="Arial" charset="0"/>
            </a:endParaRPr>
          </a:p>
          <a:p>
            <a:pPr lvl="1" eaLnBrk="1" hangingPunct="1">
              <a:lnSpc>
                <a:spcPct val="90000"/>
              </a:lnSpc>
              <a:buFont typeface="Tahoma" pitchFamily="34" charset="0"/>
              <a:buChar char="•"/>
            </a:pPr>
            <a:r>
              <a:rPr lang="en-US" altLang="en-US" dirty="0" err="1" smtClean="0">
                <a:latin typeface="Arial" charset="0"/>
              </a:rPr>
              <a:t>Meringankan</a:t>
            </a:r>
            <a:r>
              <a:rPr lang="en-US" altLang="en-US" dirty="0" smtClean="0">
                <a:latin typeface="Arial" charset="0"/>
              </a:rPr>
              <a:t> </a:t>
            </a:r>
            <a:r>
              <a:rPr lang="en-US" altLang="en-US" dirty="0" err="1" smtClean="0">
                <a:latin typeface="Arial" charset="0"/>
              </a:rPr>
              <a:t>beban</a:t>
            </a:r>
            <a:r>
              <a:rPr lang="en-US" altLang="en-US" dirty="0" smtClean="0">
                <a:latin typeface="Arial" charset="0"/>
              </a:rPr>
              <a:t> </a:t>
            </a:r>
            <a:r>
              <a:rPr lang="en-US" altLang="en-US" dirty="0" err="1" smtClean="0">
                <a:latin typeface="Arial" charset="0"/>
              </a:rPr>
              <a:t>pil</a:t>
            </a:r>
            <a:r>
              <a:rPr lang="en-US" altLang="en-US" dirty="0" smtClean="0">
                <a:latin typeface="Arial" charset="0"/>
              </a:rPr>
              <a:t> </a:t>
            </a:r>
            <a:r>
              <a:rPr lang="en-US" altLang="en-US" dirty="0" err="1" smtClean="0">
                <a:latin typeface="Arial" charset="0"/>
              </a:rPr>
              <a:t>dan</a:t>
            </a:r>
            <a:r>
              <a:rPr lang="en-US" altLang="en-US" dirty="0" smtClean="0">
                <a:latin typeface="Arial" charset="0"/>
              </a:rPr>
              <a:t> </a:t>
            </a:r>
            <a:r>
              <a:rPr lang="en-US" altLang="en-US" dirty="0" err="1" smtClean="0">
                <a:latin typeface="Arial" charset="0"/>
              </a:rPr>
              <a:t>frekwensi</a:t>
            </a:r>
            <a:r>
              <a:rPr lang="en-US" altLang="en-US" dirty="0" smtClean="0">
                <a:latin typeface="Arial" charset="0"/>
              </a:rPr>
              <a:t> </a:t>
            </a:r>
            <a:r>
              <a:rPr lang="en-US" altLang="en-US" dirty="0" err="1" smtClean="0">
                <a:latin typeface="Arial" charset="0"/>
              </a:rPr>
              <a:t>dosis</a:t>
            </a:r>
            <a:endParaRPr lang="en-US" altLang="en-US" dirty="0" smtClean="0">
              <a:latin typeface="Arial" charset="0"/>
            </a:endParaRPr>
          </a:p>
          <a:p>
            <a:pPr lvl="1" eaLnBrk="1" hangingPunct="1">
              <a:lnSpc>
                <a:spcPct val="90000"/>
              </a:lnSpc>
              <a:buFont typeface="Tahoma" pitchFamily="34" charset="0"/>
              <a:buChar char="•"/>
            </a:pPr>
            <a:r>
              <a:rPr lang="en-US" altLang="en-US" dirty="0" err="1" smtClean="0">
                <a:latin typeface="Arial" charset="0"/>
              </a:rPr>
              <a:t>Memperbaiki</a:t>
            </a:r>
            <a:r>
              <a:rPr lang="en-US" altLang="en-US" dirty="0" smtClean="0">
                <a:latin typeface="Arial" charset="0"/>
              </a:rPr>
              <a:t> </a:t>
            </a:r>
            <a:r>
              <a:rPr lang="en-US" altLang="en-US" dirty="0" err="1" smtClean="0">
                <a:latin typeface="Arial" charset="0"/>
              </a:rPr>
              <a:t>kepatuhan</a:t>
            </a:r>
            <a:r>
              <a:rPr lang="en-US" altLang="en-US" dirty="0" smtClean="0">
                <a:latin typeface="Arial" charset="0"/>
              </a:rPr>
              <a:t> </a:t>
            </a:r>
            <a:r>
              <a:rPr lang="en-US" altLang="en-US" dirty="0" err="1" smtClean="0">
                <a:latin typeface="Arial" charset="0"/>
              </a:rPr>
              <a:t>berobat</a:t>
            </a:r>
            <a:endParaRPr lang="en-US" altLang="en-US" dirty="0" smtClean="0">
              <a:latin typeface="Arial" charset="0"/>
            </a:endParaRPr>
          </a:p>
          <a:p>
            <a:pPr lvl="1" eaLnBrk="1" hangingPunct="1">
              <a:lnSpc>
                <a:spcPct val="90000"/>
              </a:lnSpc>
              <a:buFont typeface="Tahoma" pitchFamily="34" charset="0"/>
              <a:buChar char="•"/>
            </a:pPr>
            <a:r>
              <a:rPr lang="en-US" altLang="en-US" dirty="0" err="1" smtClean="0">
                <a:latin typeface="Arial" charset="0"/>
              </a:rPr>
              <a:t>Meringankan</a:t>
            </a:r>
            <a:r>
              <a:rPr lang="en-US" altLang="en-US" dirty="0" smtClean="0">
                <a:latin typeface="Arial" charset="0"/>
              </a:rPr>
              <a:t> </a:t>
            </a:r>
            <a:r>
              <a:rPr lang="en-US" altLang="en-US" dirty="0" err="1" smtClean="0">
                <a:latin typeface="Arial" charset="0"/>
              </a:rPr>
              <a:t>resiko</a:t>
            </a:r>
            <a:r>
              <a:rPr lang="en-US" altLang="en-US" dirty="0" smtClean="0">
                <a:latin typeface="Arial" charset="0"/>
              </a:rPr>
              <a:t> </a:t>
            </a:r>
            <a:r>
              <a:rPr lang="en-US" altLang="en-US" dirty="0" err="1" smtClean="0">
                <a:latin typeface="Arial" charset="0"/>
              </a:rPr>
              <a:t>toksisitas</a:t>
            </a:r>
            <a:endParaRPr lang="en-US" altLang="en-US" dirty="0" smtClean="0">
              <a:latin typeface="Arial" charset="0"/>
            </a:endParaRPr>
          </a:p>
          <a:p>
            <a:pPr lvl="1" eaLnBrk="1" hangingPunct="1">
              <a:lnSpc>
                <a:spcPct val="90000"/>
              </a:lnSpc>
              <a:buFont typeface="Tahoma" pitchFamily="34" charset="0"/>
              <a:buChar char="•"/>
            </a:pPr>
            <a:r>
              <a:rPr lang="en-US" altLang="en-US" dirty="0" err="1" smtClean="0">
                <a:latin typeface="Arial" charset="0"/>
              </a:rPr>
              <a:t>Meringankan</a:t>
            </a:r>
            <a:r>
              <a:rPr lang="en-US" altLang="en-US" dirty="0" smtClean="0">
                <a:latin typeface="Arial" charset="0"/>
              </a:rPr>
              <a:t> </a:t>
            </a:r>
            <a:r>
              <a:rPr lang="en-US" altLang="en-US" dirty="0" err="1" smtClean="0">
                <a:latin typeface="Arial" charset="0"/>
              </a:rPr>
              <a:t>biaya</a:t>
            </a:r>
            <a:endParaRPr lang="en-US" altLang="en-US" dirty="0" smtClean="0">
              <a:latin typeface="Arial" charset="0"/>
            </a:endParaRPr>
          </a:p>
        </p:txBody>
      </p:sp>
    </p:spTree>
    <p:extLst>
      <p:ext uri="{BB962C8B-B14F-4D97-AF65-F5344CB8AC3E}">
        <p14:creationId xmlns:p14="http://schemas.microsoft.com/office/powerpoint/2010/main" val="1158116444"/>
      </p:ext>
    </p:extLst>
  </p:cSld>
  <p:clrMapOvr>
    <a:masterClrMapping/>
  </p:clrMapOvr>
  <p:transition>
    <p:sndAc>
      <p:stSnd>
        <p:snd r:embed="rId3" name="PC Beep"/>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052"/>
          <p:cNvSpPr>
            <a:spLocks noGrp="1" noChangeArrowheads="1"/>
          </p:cNvSpPr>
          <p:nvPr>
            <p:ph type="ctrTitle"/>
          </p:nvPr>
        </p:nvSpPr>
        <p:spPr>
          <a:xfrm>
            <a:off x="-32652" y="1782089"/>
            <a:ext cx="8247738" cy="1470025"/>
          </a:xfrm>
        </p:spPr>
        <p:txBody>
          <a:bodyPr/>
          <a:lstStyle/>
          <a:p>
            <a:pPr eaLnBrk="1" hangingPunct="1"/>
            <a:r>
              <a:rPr lang="en-GB" altLang="id-ID" sz="4000" b="1" dirty="0" err="1" smtClean="0">
                <a:solidFill>
                  <a:srgbClr val="7030A0"/>
                </a:solidFill>
                <a:latin typeface="Arial" charset="0"/>
              </a:rPr>
              <a:t>Toksisitas</a:t>
            </a:r>
            <a:r>
              <a:rPr lang="en-GB" altLang="id-ID" sz="4000" b="1" dirty="0" smtClean="0">
                <a:solidFill>
                  <a:srgbClr val="7030A0"/>
                </a:solidFill>
                <a:latin typeface="Arial" charset="0"/>
              </a:rPr>
              <a:t> yang </a:t>
            </a:r>
            <a:r>
              <a:rPr lang="en-GB" altLang="id-ID" sz="4000" b="1" dirty="0" err="1" smtClean="0">
                <a:solidFill>
                  <a:srgbClr val="7030A0"/>
                </a:solidFill>
                <a:latin typeface="Arial" charset="0"/>
              </a:rPr>
              <a:t>tumpang</a:t>
            </a:r>
            <a:r>
              <a:rPr lang="en-GB" altLang="id-ID" sz="4000" b="1" dirty="0" smtClean="0">
                <a:solidFill>
                  <a:srgbClr val="7030A0"/>
                </a:solidFill>
                <a:latin typeface="Arial" charset="0"/>
              </a:rPr>
              <a:t> </a:t>
            </a:r>
            <a:r>
              <a:rPr lang="en-GB" altLang="id-ID" sz="4000" b="1" dirty="0" err="1" smtClean="0">
                <a:solidFill>
                  <a:srgbClr val="7030A0"/>
                </a:solidFill>
                <a:latin typeface="Arial" charset="0"/>
              </a:rPr>
              <a:t>tindih</a:t>
            </a:r>
            <a:endParaRPr lang="en-US" altLang="id-ID" sz="4000" b="1" dirty="0" smtClean="0">
              <a:solidFill>
                <a:srgbClr val="7030A0"/>
              </a:solidFill>
              <a:latin typeface="Arial" charset="0"/>
            </a:endParaRPr>
          </a:p>
        </p:txBody>
      </p:sp>
    </p:spTree>
    <p:extLst>
      <p:ext uri="{BB962C8B-B14F-4D97-AF65-F5344CB8AC3E}">
        <p14:creationId xmlns:p14="http://schemas.microsoft.com/office/powerpoint/2010/main" val="24471091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918028" y="58057"/>
            <a:ext cx="7772400" cy="1143000"/>
          </a:xfrm>
        </p:spPr>
        <p:txBody>
          <a:bodyPr/>
          <a:lstStyle/>
          <a:p>
            <a:pPr eaLnBrk="1" hangingPunct="1"/>
            <a:r>
              <a:rPr lang="en-US" altLang="id-ID" sz="3600" b="1" dirty="0" err="1" smtClean="0">
                <a:solidFill>
                  <a:srgbClr val="7030A0"/>
                </a:solidFill>
                <a:latin typeface="Arial" charset="0"/>
              </a:rPr>
              <a:t>Toksisitas</a:t>
            </a:r>
            <a:r>
              <a:rPr lang="en-US" altLang="id-ID" sz="3600" b="1" dirty="0" smtClean="0">
                <a:solidFill>
                  <a:srgbClr val="7030A0"/>
                </a:solidFill>
                <a:latin typeface="Arial" charset="0"/>
              </a:rPr>
              <a:t> yang </a:t>
            </a:r>
            <a:r>
              <a:rPr lang="en-US" altLang="id-ID" sz="3600" b="1" dirty="0" err="1" smtClean="0">
                <a:solidFill>
                  <a:srgbClr val="7030A0"/>
                </a:solidFill>
                <a:latin typeface="Arial" charset="0"/>
              </a:rPr>
              <a:t>tumpang</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tindih</a:t>
            </a:r>
            <a:r>
              <a:rPr lang="en-US" altLang="id-ID" sz="3600" b="1" dirty="0" smtClean="0">
                <a:solidFill>
                  <a:srgbClr val="7030A0"/>
                </a:solidFill>
                <a:latin typeface="Arial" charset="0"/>
              </a:rPr>
              <a:t> (1)</a:t>
            </a:r>
          </a:p>
        </p:txBody>
      </p:sp>
      <p:graphicFrame>
        <p:nvGraphicFramePr>
          <p:cNvPr id="87096" name="Group 56"/>
          <p:cNvGraphicFramePr>
            <a:graphicFrameLocks noGrp="1"/>
          </p:cNvGraphicFramePr>
          <p:nvPr>
            <p:extLst>
              <p:ext uri="{D42A27DB-BD31-4B8C-83A1-F6EECF244321}">
                <p14:modId xmlns:p14="http://schemas.microsoft.com/office/powerpoint/2010/main" val="3125076564"/>
              </p:ext>
            </p:extLst>
          </p:nvPr>
        </p:nvGraphicFramePr>
        <p:xfrm>
          <a:off x="885372" y="1661890"/>
          <a:ext cx="8098968" cy="4029456"/>
        </p:xfrm>
        <a:graphic>
          <a:graphicData uri="http://schemas.openxmlformats.org/drawingml/2006/table">
            <a:tbl>
              <a:tblPr/>
              <a:tblGrid>
                <a:gridCol w="2090057"/>
                <a:gridCol w="1799772"/>
                <a:gridCol w="1846939"/>
                <a:gridCol w="2362200"/>
              </a:tblGrid>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Toksisitas sumsum tulang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Pankreatitis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Nefrotoksik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Hepatotoksik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2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chemeClr val="tx2"/>
                          </a:solidFill>
                          <a:effectLst/>
                          <a:latin typeface="Arial" charset="0"/>
                        </a:rPr>
                        <a:t>AZT</a:t>
                      </a:r>
                      <a:endParaRPr kumimoji="0" lang="en-US" sz="18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Hydroxyurea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Obat anti kanker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Sulfonamid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Pyrimethamin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Primaquin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Gancyclovir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Rifabutin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chemeClr val="tx2"/>
                          </a:solidFill>
                          <a:effectLst/>
                          <a:latin typeface="Arial" charset="0"/>
                        </a:rPr>
                        <a:t>DDI</a:t>
                      </a:r>
                      <a:endParaRPr kumimoji="0" lang="en-US" sz="18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chemeClr val="tx2"/>
                          </a:solidFill>
                          <a:effectLst/>
                          <a:latin typeface="Arial" charset="0"/>
                        </a:rPr>
                        <a:t>3TC</a:t>
                      </a:r>
                      <a:endParaRPr kumimoji="0" lang="en-US" sz="18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chemeClr val="tx2"/>
                          </a:solidFill>
                          <a:effectLst/>
                          <a:latin typeface="Arial" charset="0"/>
                        </a:rPr>
                        <a:t>D4T</a:t>
                      </a:r>
                      <a:endParaRPr kumimoji="0" lang="en-US" sz="18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2"/>
                          </a:solidFill>
                          <a:effectLst/>
                          <a:latin typeface="Arial" charset="0"/>
                        </a:rPr>
                        <a:t>RTN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Sulfonamid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Alkohol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pentamidin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Aminoglikosid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Amphotericin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Foscarnet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2"/>
                          </a:solidFill>
                          <a:effectLst/>
                          <a:latin typeface="Arial" charset="0"/>
                        </a:rPr>
                        <a:t>IDV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Pentamidin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2"/>
                          </a:solidFill>
                          <a:effectLst/>
                          <a:latin typeface="Arial" charset="0"/>
                        </a:rPr>
                        <a:t>EFV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2"/>
                          </a:solidFill>
                          <a:effectLst/>
                          <a:latin typeface="Arial" charset="0"/>
                        </a:rPr>
                        <a:t>NVP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2"/>
                          </a:solidFill>
                          <a:effectLst/>
                          <a:latin typeface="Arial" charset="0"/>
                        </a:rPr>
                        <a:t>Protease Inhibitor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charset="0"/>
                        </a:rPr>
                        <a:t>Fluconazol</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charset="0"/>
                        </a:rPr>
                        <a:t>Itraconazol</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charset="0"/>
                        </a:rPr>
                        <a:t>Ketoconazol</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INH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Rifampicin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charset="0"/>
                        </a:rPr>
                        <a:t>Rifabutin</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charset="0"/>
                        </a:rPr>
                        <a:t>Alkohol</a:t>
                      </a:r>
                      <a:endParaRPr kumimoji="0" lang="en-US" sz="1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512769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2"/>
          <p:cNvGraphicFramePr>
            <a:graphicFrameLocks noGrp="1"/>
          </p:cNvGraphicFramePr>
          <p:nvPr>
            <p:extLst>
              <p:ext uri="{D42A27DB-BD31-4B8C-83A1-F6EECF244321}">
                <p14:modId xmlns:p14="http://schemas.microsoft.com/office/powerpoint/2010/main" val="4282823312"/>
              </p:ext>
            </p:extLst>
          </p:nvPr>
        </p:nvGraphicFramePr>
        <p:xfrm>
          <a:off x="918029" y="1752600"/>
          <a:ext cx="7997371" cy="3828097"/>
        </p:xfrm>
        <a:graphic>
          <a:graphicData uri="http://schemas.openxmlformats.org/drawingml/2006/table">
            <a:tbl>
              <a:tblPr/>
              <a:tblGrid>
                <a:gridCol w="2159000"/>
                <a:gridCol w="1893135"/>
                <a:gridCol w="1712052"/>
                <a:gridCol w="2233184"/>
              </a:tblGrid>
              <a:tr h="652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chemeClr val="tx2"/>
                          </a:solidFill>
                          <a:effectLst/>
                          <a:latin typeface="Arial" charset="0"/>
                        </a:rPr>
                        <a:t>Neuropati</a:t>
                      </a:r>
                      <a:endParaRPr kumimoji="0" lang="en-US" sz="2400" b="1" i="0" u="none" strike="noStrike" cap="none" normalizeH="0" baseline="0" dirty="0" smtClean="0">
                        <a:ln>
                          <a:noFill/>
                        </a:ln>
                        <a:solidFill>
                          <a:schemeClr val="tx2"/>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chemeClr val="tx2"/>
                          </a:solidFill>
                          <a:effectLst/>
                          <a:latin typeface="Arial" charset="0"/>
                        </a:rPr>
                        <a:t>Ruam</a:t>
                      </a:r>
                      <a:endParaRPr kumimoji="0" lang="en-US" sz="2400" b="1" i="0" u="none" strike="noStrike" cap="none" normalizeH="0" baseline="0" dirty="0" smtClean="0">
                        <a:ln>
                          <a:noFill/>
                        </a:ln>
                        <a:solidFill>
                          <a:schemeClr val="tx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chemeClr val="tx2"/>
                          </a:solidFill>
                          <a:effectLst/>
                          <a:latin typeface="Arial" charset="0"/>
                        </a:rPr>
                        <a:t>Diare</a:t>
                      </a:r>
                      <a:endParaRPr kumimoji="0" lang="en-US" sz="2400" b="1" i="0" u="none" strike="noStrike" cap="none" normalizeH="0" baseline="0" dirty="0" smtClean="0">
                        <a:ln>
                          <a:noFill/>
                        </a:ln>
                        <a:solidFill>
                          <a:schemeClr val="tx2"/>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err="1" smtClean="0">
                          <a:ln>
                            <a:noFill/>
                          </a:ln>
                          <a:solidFill>
                            <a:schemeClr val="tx2"/>
                          </a:solidFill>
                          <a:effectLst/>
                          <a:latin typeface="Arial" charset="0"/>
                        </a:rPr>
                        <a:t>Toksik</a:t>
                      </a:r>
                      <a:r>
                        <a:rPr kumimoji="0" lang="en-US" sz="2400" b="1" i="0" u="none" strike="noStrike" cap="none" normalizeH="0" baseline="0" dirty="0" smtClean="0">
                          <a:ln>
                            <a:noFill/>
                          </a:ln>
                          <a:solidFill>
                            <a:schemeClr val="tx2"/>
                          </a:solidFill>
                          <a:effectLst/>
                          <a:latin typeface="Arial" charset="0"/>
                        </a:rPr>
                        <a:t> </a:t>
                      </a:r>
                      <a:r>
                        <a:rPr kumimoji="0" lang="en-US" sz="2400" b="1" i="0" u="none" strike="noStrike" cap="none" normalizeH="0" baseline="0" dirty="0" err="1" smtClean="0">
                          <a:ln>
                            <a:noFill/>
                          </a:ln>
                          <a:solidFill>
                            <a:schemeClr val="tx2"/>
                          </a:solidFill>
                          <a:effectLst/>
                          <a:latin typeface="Arial" charset="0"/>
                        </a:rPr>
                        <a:t>pd</a:t>
                      </a:r>
                      <a:r>
                        <a:rPr kumimoji="0" lang="en-US" sz="2400" b="1" i="0" u="none" strike="noStrike" cap="none" normalizeH="0" baseline="0" dirty="0" smtClean="0">
                          <a:ln>
                            <a:noFill/>
                          </a:ln>
                          <a:solidFill>
                            <a:schemeClr val="tx2"/>
                          </a:solidFill>
                          <a:effectLst/>
                          <a:latin typeface="Arial" charset="0"/>
                        </a:rPr>
                        <a:t> </a:t>
                      </a:r>
                      <a:r>
                        <a:rPr kumimoji="0" lang="en-US" sz="2400" b="1" i="0" u="none" strike="noStrike" cap="none" normalizeH="0" baseline="0" dirty="0" err="1" smtClean="0">
                          <a:ln>
                            <a:noFill/>
                          </a:ln>
                          <a:solidFill>
                            <a:schemeClr val="tx2"/>
                          </a:solidFill>
                          <a:effectLst/>
                          <a:latin typeface="Arial" charset="0"/>
                        </a:rPr>
                        <a:t>mata</a:t>
                      </a:r>
                      <a:endParaRPr kumimoji="0" lang="en-US" sz="2400" b="1" i="0" u="none" strike="noStrike" cap="none" normalizeH="0" baseline="0" dirty="0" smtClean="0">
                        <a:ln>
                          <a:noFill/>
                        </a:ln>
                        <a:solidFill>
                          <a:schemeClr val="tx2"/>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051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2"/>
                          </a:solidFill>
                          <a:effectLst/>
                          <a:latin typeface="Arial" charset="0"/>
                        </a:rPr>
                        <a:t>DDI</a:t>
                      </a:r>
                      <a:endParaRPr kumimoji="0" lang="en-US" sz="20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D4T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INH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Alkohol</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NVP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EFV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Sulfonamid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Dapson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NFV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0" u="none" strike="noStrike" cap="none" normalizeH="0" baseline="0" smtClean="0">
                          <a:ln>
                            <a:noFill/>
                          </a:ln>
                          <a:solidFill>
                            <a:schemeClr val="tx2"/>
                          </a:solidFill>
                          <a:effectLst/>
                          <a:latin typeface="Arial" charset="0"/>
                        </a:rPr>
                        <a:t>DDI</a:t>
                      </a:r>
                      <a:endParaRPr kumimoji="0" lang="en-US" sz="2000" b="1" i="0" u="none" strike="noStrike" cap="none" normalizeH="0" baseline="0" smtClean="0">
                        <a:ln>
                          <a:noFill/>
                        </a:ln>
                        <a:solidFill>
                          <a:schemeClr val="tx2"/>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2"/>
                          </a:solidFill>
                          <a:effectLst/>
                          <a:latin typeface="Arial" charset="0"/>
                        </a:rPr>
                        <a:t>RTN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Klindamisin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Arial" charset="0"/>
                        </a:rPr>
                        <a:t>Ethambutol</a:t>
                      </a:r>
                      <a:endParaRPr kumimoji="0" lang="en-US" sz="20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2"/>
                          </a:solidFill>
                          <a:effectLst/>
                          <a:latin typeface="Arial" charset="0"/>
                        </a:rPr>
                        <a:t>DDI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Arial" charset="0"/>
                        </a:rPr>
                        <a:t>Rifabutin</a:t>
                      </a:r>
                      <a:endParaRPr kumimoji="0" lang="en-US" sz="20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Rectangle 2"/>
          <p:cNvSpPr>
            <a:spLocks noGrp="1" noChangeArrowheads="1"/>
          </p:cNvSpPr>
          <p:nvPr>
            <p:ph type="title"/>
          </p:nvPr>
        </p:nvSpPr>
        <p:spPr>
          <a:xfrm>
            <a:off x="918028" y="58057"/>
            <a:ext cx="7772400" cy="1143000"/>
          </a:xfrm>
        </p:spPr>
        <p:txBody>
          <a:bodyPr/>
          <a:lstStyle/>
          <a:p>
            <a:pPr eaLnBrk="1" hangingPunct="1"/>
            <a:r>
              <a:rPr lang="en-US" altLang="id-ID" sz="3600" b="1" dirty="0" err="1" smtClean="0">
                <a:solidFill>
                  <a:srgbClr val="7030A0"/>
                </a:solidFill>
                <a:latin typeface="Arial" charset="0"/>
              </a:rPr>
              <a:t>Toksisitas</a:t>
            </a:r>
            <a:r>
              <a:rPr lang="en-US" altLang="id-ID" sz="3600" b="1" dirty="0" smtClean="0">
                <a:solidFill>
                  <a:srgbClr val="7030A0"/>
                </a:solidFill>
                <a:latin typeface="Arial" charset="0"/>
              </a:rPr>
              <a:t> yang </a:t>
            </a:r>
            <a:r>
              <a:rPr lang="en-US" altLang="id-ID" sz="3600" b="1" dirty="0" err="1" smtClean="0">
                <a:solidFill>
                  <a:srgbClr val="7030A0"/>
                </a:solidFill>
                <a:latin typeface="Arial" charset="0"/>
              </a:rPr>
              <a:t>tumpang</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tindih</a:t>
            </a:r>
            <a:r>
              <a:rPr lang="en-US" altLang="id-ID" sz="3600" b="1" dirty="0" smtClean="0">
                <a:solidFill>
                  <a:srgbClr val="7030A0"/>
                </a:solidFill>
                <a:latin typeface="Arial" charset="0"/>
              </a:rPr>
              <a:t> </a:t>
            </a:r>
            <a:r>
              <a:rPr lang="en-US" altLang="id-ID" sz="3600" b="1" dirty="0" smtClean="0">
                <a:solidFill>
                  <a:srgbClr val="7030A0"/>
                </a:solidFill>
                <a:latin typeface="Arial" charset="0"/>
              </a:rPr>
              <a:t>(</a:t>
            </a:r>
            <a:r>
              <a:rPr lang="id-ID" altLang="id-ID" sz="3600" b="1" dirty="0" smtClean="0">
                <a:solidFill>
                  <a:srgbClr val="7030A0"/>
                </a:solidFill>
                <a:latin typeface="Arial" charset="0"/>
              </a:rPr>
              <a:t>2</a:t>
            </a:r>
            <a:r>
              <a:rPr lang="en-US" altLang="id-ID" sz="3600" b="1" dirty="0" smtClean="0">
                <a:solidFill>
                  <a:srgbClr val="7030A0"/>
                </a:solidFill>
                <a:latin typeface="Arial" charset="0"/>
              </a:rPr>
              <a:t>)</a:t>
            </a:r>
            <a:endParaRPr lang="en-US" altLang="id-ID" sz="3600" b="1" dirty="0" smtClean="0">
              <a:solidFill>
                <a:srgbClr val="7030A0"/>
              </a:solidFill>
              <a:latin typeface="Arial" charset="0"/>
            </a:endParaRPr>
          </a:p>
        </p:txBody>
      </p:sp>
    </p:spTree>
    <p:extLst>
      <p:ext uri="{BB962C8B-B14F-4D97-AF65-F5344CB8AC3E}">
        <p14:creationId xmlns:p14="http://schemas.microsoft.com/office/powerpoint/2010/main" val="5010828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ctrTitle"/>
          </p:nvPr>
        </p:nvSpPr>
        <p:spPr>
          <a:xfrm>
            <a:off x="322943" y="1782082"/>
            <a:ext cx="7772400" cy="1470025"/>
          </a:xfrm>
        </p:spPr>
        <p:txBody>
          <a:bodyPr/>
          <a:lstStyle/>
          <a:p>
            <a:pPr eaLnBrk="1" hangingPunct="1"/>
            <a:r>
              <a:rPr lang="en-GB" altLang="id-ID" sz="5400" b="1" dirty="0" err="1" smtClean="0">
                <a:solidFill>
                  <a:srgbClr val="7030A0"/>
                </a:solidFill>
                <a:latin typeface="Arial" charset="0"/>
              </a:rPr>
              <a:t>Rangkuman</a:t>
            </a:r>
            <a:endParaRPr lang="en-US" altLang="id-ID" sz="5400" b="1" dirty="0" smtClean="0">
              <a:solidFill>
                <a:srgbClr val="7030A0"/>
              </a:solidFill>
              <a:latin typeface="Arial" charset="0"/>
            </a:endParaRPr>
          </a:p>
        </p:txBody>
      </p:sp>
    </p:spTree>
    <p:extLst>
      <p:ext uri="{BB962C8B-B14F-4D97-AF65-F5344CB8AC3E}">
        <p14:creationId xmlns:p14="http://schemas.microsoft.com/office/powerpoint/2010/main" val="9120347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32971" y="56924"/>
            <a:ext cx="8229600" cy="1143000"/>
          </a:xfrm>
        </p:spPr>
        <p:txBody>
          <a:bodyPr/>
          <a:lstStyle/>
          <a:p>
            <a:pPr eaLnBrk="1" hangingPunct="1"/>
            <a:r>
              <a:rPr lang="en-GB" altLang="id-ID" b="1" dirty="0" smtClean="0">
                <a:solidFill>
                  <a:srgbClr val="7030A0"/>
                </a:solidFill>
                <a:latin typeface="Arial" charset="0"/>
              </a:rPr>
              <a:t>INTERAKSI OBAT</a:t>
            </a:r>
          </a:p>
        </p:txBody>
      </p:sp>
      <p:sp>
        <p:nvSpPr>
          <p:cNvPr id="68611" name="Rectangle 3"/>
          <p:cNvSpPr>
            <a:spLocks noGrp="1" noChangeArrowheads="1"/>
          </p:cNvSpPr>
          <p:nvPr>
            <p:ph type="body" idx="1"/>
          </p:nvPr>
        </p:nvSpPr>
        <p:spPr>
          <a:xfrm>
            <a:off x="732971" y="1618343"/>
            <a:ext cx="8229600" cy="4525963"/>
          </a:xfrm>
        </p:spPr>
        <p:txBody>
          <a:bodyPr/>
          <a:lstStyle/>
          <a:p>
            <a:pPr eaLnBrk="1" hangingPunct="1"/>
            <a:r>
              <a:rPr lang="nl-BE" altLang="id-ID" sz="2800" dirty="0" smtClean="0">
                <a:latin typeface="Arial" charset="0"/>
              </a:rPr>
              <a:t>Persiapkan tabel obat yang sering dipakai </a:t>
            </a:r>
            <a:endParaRPr lang="en-GB" altLang="id-ID" sz="2800" dirty="0" smtClean="0">
              <a:latin typeface="Arial" charset="0"/>
            </a:endParaRPr>
          </a:p>
          <a:p>
            <a:pPr eaLnBrk="1" hangingPunct="1"/>
            <a:r>
              <a:rPr lang="en-GB" altLang="id-ID" sz="2800" dirty="0" err="1" smtClean="0">
                <a:latin typeface="Arial" charset="0"/>
              </a:rPr>
              <a:t>Sebelum</a:t>
            </a:r>
            <a:r>
              <a:rPr lang="en-GB" altLang="id-ID" sz="2800" dirty="0" smtClean="0">
                <a:latin typeface="Arial" charset="0"/>
              </a:rPr>
              <a:t> </a:t>
            </a:r>
            <a:r>
              <a:rPr lang="en-GB" altLang="id-ID" sz="2800" dirty="0" err="1" smtClean="0">
                <a:latin typeface="Arial" charset="0"/>
              </a:rPr>
              <a:t>memberikan</a:t>
            </a:r>
            <a:r>
              <a:rPr lang="en-GB" altLang="id-ID" sz="2800" dirty="0" smtClean="0">
                <a:latin typeface="Arial" charset="0"/>
              </a:rPr>
              <a:t> </a:t>
            </a:r>
            <a:r>
              <a:rPr lang="en-GB" altLang="id-ID" sz="2800" dirty="0" err="1" smtClean="0">
                <a:latin typeface="Arial" charset="0"/>
              </a:rPr>
              <a:t>penambahan</a:t>
            </a:r>
            <a:r>
              <a:rPr lang="en-GB" altLang="id-ID" sz="2800" dirty="0" smtClean="0">
                <a:latin typeface="Arial" charset="0"/>
              </a:rPr>
              <a:t> </a:t>
            </a:r>
            <a:r>
              <a:rPr lang="en-GB" altLang="id-ID" sz="2800" dirty="0" err="1" smtClean="0">
                <a:latin typeface="Arial" charset="0"/>
              </a:rPr>
              <a:t>obat</a:t>
            </a:r>
            <a:r>
              <a:rPr lang="en-GB" altLang="id-ID" sz="2800" dirty="0" smtClean="0">
                <a:latin typeface="Arial" charset="0"/>
              </a:rPr>
              <a:t> </a:t>
            </a:r>
            <a:r>
              <a:rPr lang="en-GB" altLang="id-ID" sz="2800" dirty="0" err="1" smtClean="0">
                <a:latin typeface="Arial" charset="0"/>
              </a:rPr>
              <a:t>baru</a:t>
            </a:r>
            <a:r>
              <a:rPr lang="en-GB" altLang="id-ID" sz="2800" dirty="0" smtClean="0">
                <a:latin typeface="Arial" charset="0"/>
              </a:rPr>
              <a:t> </a:t>
            </a:r>
            <a:r>
              <a:rPr lang="en-GB" altLang="id-ID" sz="2800" dirty="0" err="1" smtClean="0">
                <a:latin typeface="Arial" charset="0"/>
              </a:rPr>
              <a:t>pada</a:t>
            </a:r>
            <a:r>
              <a:rPr lang="en-GB" altLang="id-ID" sz="2800" dirty="0" smtClean="0">
                <a:latin typeface="Arial" charset="0"/>
              </a:rPr>
              <a:t> </a:t>
            </a:r>
            <a:r>
              <a:rPr lang="en-GB" altLang="id-ID" sz="2800" dirty="0" err="1" smtClean="0">
                <a:latin typeface="Arial" charset="0"/>
              </a:rPr>
              <a:t>pasien</a:t>
            </a:r>
            <a:r>
              <a:rPr lang="en-GB" altLang="id-ID" sz="2800" dirty="0" smtClean="0">
                <a:latin typeface="Arial" charset="0"/>
              </a:rPr>
              <a:t> HIV </a:t>
            </a:r>
            <a:r>
              <a:rPr lang="en-GB" altLang="id-ID" sz="2800" dirty="0" err="1" smtClean="0">
                <a:latin typeface="Arial" charset="0"/>
              </a:rPr>
              <a:t>dengan</a:t>
            </a:r>
            <a:r>
              <a:rPr lang="en-GB" altLang="id-ID" sz="2800" dirty="0" smtClean="0">
                <a:latin typeface="Arial" charset="0"/>
              </a:rPr>
              <a:t> ART, </a:t>
            </a:r>
            <a:r>
              <a:rPr lang="en-GB" altLang="id-ID" sz="2800" dirty="0" err="1" smtClean="0">
                <a:latin typeface="Arial" charset="0"/>
              </a:rPr>
              <a:t>sebaiknya</a:t>
            </a:r>
            <a:r>
              <a:rPr lang="en-GB" altLang="id-ID" sz="2800" dirty="0" smtClean="0">
                <a:latin typeface="Arial" charset="0"/>
              </a:rPr>
              <a:t> </a:t>
            </a:r>
            <a:r>
              <a:rPr lang="en-GB" altLang="id-ID" sz="2800" dirty="0" err="1" smtClean="0">
                <a:latin typeface="Arial" charset="0"/>
              </a:rPr>
              <a:t>cek</a:t>
            </a:r>
            <a:r>
              <a:rPr lang="en-GB" altLang="id-ID" sz="2800" dirty="0" smtClean="0">
                <a:latin typeface="Arial" charset="0"/>
              </a:rPr>
              <a:t> </a:t>
            </a:r>
            <a:r>
              <a:rPr lang="en-GB" altLang="id-ID" sz="2800" dirty="0" err="1" smtClean="0">
                <a:latin typeface="Arial" charset="0"/>
              </a:rPr>
              <a:t>dulu</a:t>
            </a:r>
            <a:r>
              <a:rPr lang="en-GB" altLang="id-ID" sz="2800" dirty="0" smtClean="0">
                <a:latin typeface="Arial" charset="0"/>
              </a:rPr>
              <a:t> </a:t>
            </a:r>
            <a:r>
              <a:rPr lang="en-GB" altLang="id-ID" sz="2800" dirty="0" err="1" smtClean="0">
                <a:latin typeface="Arial" charset="0"/>
              </a:rPr>
              <a:t>tabel</a:t>
            </a:r>
            <a:r>
              <a:rPr lang="en-GB" altLang="id-ID" sz="2800" dirty="0" smtClean="0">
                <a:latin typeface="Arial" charset="0"/>
              </a:rPr>
              <a:t> </a:t>
            </a:r>
            <a:r>
              <a:rPr lang="en-GB" altLang="id-ID" sz="2800" dirty="0" err="1" smtClean="0">
                <a:latin typeface="Arial" charset="0"/>
              </a:rPr>
              <a:t>interaksi</a:t>
            </a:r>
            <a:r>
              <a:rPr lang="en-GB" altLang="id-ID" sz="2800" dirty="0" smtClean="0">
                <a:latin typeface="Arial" charset="0"/>
              </a:rPr>
              <a:t> </a:t>
            </a:r>
            <a:r>
              <a:rPr lang="en-GB" altLang="id-ID" sz="2800" dirty="0" err="1" smtClean="0">
                <a:latin typeface="Arial" charset="0"/>
              </a:rPr>
              <a:t>obat</a:t>
            </a:r>
            <a:r>
              <a:rPr lang="nl-BE" altLang="id-ID" sz="2800" dirty="0" smtClean="0">
                <a:latin typeface="Arial" charset="0"/>
              </a:rPr>
              <a:t>.</a:t>
            </a:r>
          </a:p>
          <a:p>
            <a:pPr eaLnBrk="1" hangingPunct="1"/>
            <a:endParaRPr lang="nl-BE" altLang="id-ID" sz="2800" dirty="0" smtClean="0">
              <a:latin typeface="Arial" charset="0"/>
            </a:endParaRPr>
          </a:p>
          <a:p>
            <a:pPr eaLnBrk="1" hangingPunct="1"/>
            <a:r>
              <a:rPr lang="nl-BE" altLang="id-ID" sz="2800" dirty="0" smtClean="0">
                <a:latin typeface="Arial" charset="0"/>
              </a:rPr>
              <a:t>MINTA SARAN AHLI</a:t>
            </a:r>
            <a:endParaRPr lang="en-GB" altLang="id-ID" sz="2800" dirty="0" smtClean="0">
              <a:latin typeface="Arial" charset="0"/>
            </a:endParaRPr>
          </a:p>
        </p:txBody>
      </p:sp>
    </p:spTree>
    <p:extLst>
      <p:ext uri="{BB962C8B-B14F-4D97-AF65-F5344CB8AC3E}">
        <p14:creationId xmlns:p14="http://schemas.microsoft.com/office/powerpoint/2010/main" val="6472694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53142" y="152400"/>
            <a:ext cx="8490857" cy="838200"/>
          </a:xfrm>
        </p:spPr>
        <p:txBody>
          <a:bodyPr>
            <a:normAutofit/>
          </a:bodyPr>
          <a:lstStyle/>
          <a:p>
            <a:pPr eaLnBrk="1" hangingPunct="1"/>
            <a:r>
              <a:rPr lang="en-US" altLang="id-ID" sz="3600" b="1" dirty="0" err="1" smtClean="0">
                <a:solidFill>
                  <a:srgbClr val="7030A0"/>
                </a:solidFill>
                <a:latin typeface="Arial" charset="0"/>
              </a:rPr>
              <a:t>Penatalaksanaan</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interaksi</a:t>
            </a:r>
            <a:r>
              <a:rPr lang="en-US" altLang="id-ID" sz="3600" b="1" dirty="0" smtClean="0">
                <a:solidFill>
                  <a:srgbClr val="7030A0"/>
                </a:solidFill>
                <a:latin typeface="Arial" charset="0"/>
              </a:rPr>
              <a:t> </a:t>
            </a:r>
            <a:r>
              <a:rPr lang="en-US" altLang="id-ID" sz="3600" b="1" dirty="0" err="1" smtClean="0">
                <a:solidFill>
                  <a:srgbClr val="7030A0"/>
                </a:solidFill>
                <a:latin typeface="Arial" charset="0"/>
              </a:rPr>
              <a:t>obat</a:t>
            </a:r>
            <a:r>
              <a:rPr lang="en-US" altLang="id-ID" sz="3600" b="1" dirty="0" smtClean="0">
                <a:solidFill>
                  <a:srgbClr val="7030A0"/>
                </a:solidFill>
              </a:rPr>
              <a:t> </a:t>
            </a:r>
          </a:p>
        </p:txBody>
      </p:sp>
      <p:sp>
        <p:nvSpPr>
          <p:cNvPr id="70659" name="Rectangle 3"/>
          <p:cNvSpPr>
            <a:spLocks noGrp="1" noChangeArrowheads="1"/>
          </p:cNvSpPr>
          <p:nvPr>
            <p:ph type="body" idx="1"/>
          </p:nvPr>
        </p:nvSpPr>
        <p:spPr>
          <a:xfrm>
            <a:off x="653142" y="1545762"/>
            <a:ext cx="8414658" cy="4985667"/>
          </a:xfrm>
        </p:spPr>
        <p:txBody>
          <a:bodyPr>
            <a:normAutofit/>
          </a:bodyPr>
          <a:lstStyle/>
          <a:p>
            <a:pPr eaLnBrk="1" hangingPunct="1">
              <a:lnSpc>
                <a:spcPct val="90000"/>
              </a:lnSpc>
            </a:pPr>
            <a:r>
              <a:rPr lang="en-US" altLang="id-ID" sz="2400" dirty="0" err="1" smtClean="0">
                <a:latin typeface="Arial" charset="0"/>
              </a:rPr>
              <a:t>Pengetahuan</a:t>
            </a:r>
            <a:r>
              <a:rPr lang="en-US" altLang="id-ID" sz="2400" dirty="0" smtClean="0">
                <a:latin typeface="Arial" charset="0"/>
              </a:rPr>
              <a:t> </a:t>
            </a:r>
            <a:r>
              <a:rPr lang="en-US" altLang="id-ID" sz="2400" dirty="0" err="1" smtClean="0">
                <a:latin typeface="Arial" charset="0"/>
              </a:rPr>
              <a:t>tentang</a:t>
            </a:r>
            <a:r>
              <a:rPr lang="en-US" altLang="id-ID" sz="2400" dirty="0" smtClean="0">
                <a:latin typeface="Arial" charset="0"/>
              </a:rPr>
              <a:t> </a:t>
            </a:r>
            <a:r>
              <a:rPr lang="en-US" altLang="id-ID" sz="2400" dirty="0" err="1" smtClean="0">
                <a:latin typeface="Arial" charset="0"/>
              </a:rPr>
              <a:t>interaksi</a:t>
            </a:r>
            <a:r>
              <a:rPr lang="en-US" altLang="id-ID" sz="2400" dirty="0" smtClean="0">
                <a:latin typeface="Arial" charset="0"/>
              </a:rPr>
              <a:t> </a:t>
            </a:r>
            <a:r>
              <a:rPr lang="en-US" altLang="id-ID" sz="2400" dirty="0" err="1" smtClean="0">
                <a:latin typeface="Arial" charset="0"/>
              </a:rPr>
              <a:t>antar</a:t>
            </a:r>
            <a:r>
              <a:rPr lang="en-US" altLang="id-ID" sz="2400" dirty="0" smtClean="0">
                <a:latin typeface="Arial" charset="0"/>
              </a:rPr>
              <a:t> </a:t>
            </a:r>
            <a:r>
              <a:rPr lang="en-US" altLang="id-ID" sz="2400" dirty="0" err="1" smtClean="0">
                <a:latin typeface="Arial" charset="0"/>
              </a:rPr>
              <a:t>obat</a:t>
            </a:r>
            <a:r>
              <a:rPr lang="en-US" altLang="id-ID" sz="2400" dirty="0" smtClean="0">
                <a:latin typeface="Arial" charset="0"/>
              </a:rPr>
              <a:t> </a:t>
            </a:r>
            <a:r>
              <a:rPr lang="en-US" altLang="id-ID" sz="2400" dirty="0" err="1" smtClean="0">
                <a:latin typeface="Arial" charset="0"/>
              </a:rPr>
              <a:t>dapat</a:t>
            </a:r>
            <a:r>
              <a:rPr lang="en-US" altLang="id-ID" sz="2400" dirty="0" smtClean="0">
                <a:latin typeface="Arial" charset="0"/>
              </a:rPr>
              <a:t> </a:t>
            </a:r>
            <a:r>
              <a:rPr lang="en-US" altLang="id-ID" sz="2400" dirty="0" err="1" smtClean="0">
                <a:latin typeface="Arial" charset="0"/>
              </a:rPr>
              <a:t>dilihat</a:t>
            </a:r>
            <a:r>
              <a:rPr lang="en-US" altLang="id-ID" sz="2400" dirty="0" smtClean="0">
                <a:latin typeface="Arial" charset="0"/>
              </a:rPr>
              <a:t> </a:t>
            </a:r>
            <a:r>
              <a:rPr lang="en-US" altLang="id-ID" sz="2400" dirty="0" err="1" smtClean="0">
                <a:latin typeface="Arial" charset="0"/>
              </a:rPr>
              <a:t>a.l</a:t>
            </a:r>
            <a:r>
              <a:rPr lang="en-US" altLang="id-ID" sz="2400" dirty="0" smtClean="0">
                <a:latin typeface="Arial" charset="0"/>
              </a:rPr>
              <a:t>. di </a:t>
            </a:r>
            <a:r>
              <a:rPr lang="en-US" altLang="id-ID" sz="2400" b="1" dirty="0" smtClean="0">
                <a:latin typeface="Arial" charset="0"/>
                <a:hlinkClick r:id="rId3"/>
              </a:rPr>
              <a:t>www.hiv-druginteractions.org</a:t>
            </a:r>
            <a:r>
              <a:rPr lang="en-US" altLang="id-ID" sz="2400" b="1" dirty="0" smtClean="0">
                <a:latin typeface="Arial" charset="0"/>
              </a:rPr>
              <a:t> </a:t>
            </a:r>
            <a:r>
              <a:rPr lang="en-US" altLang="id-ID" sz="2400" b="1" dirty="0" err="1" smtClean="0">
                <a:latin typeface="Arial" charset="0"/>
              </a:rPr>
              <a:t>atau</a:t>
            </a:r>
            <a:r>
              <a:rPr lang="en-US" altLang="id-ID" sz="2400" b="1" dirty="0" smtClean="0">
                <a:latin typeface="Arial" charset="0"/>
              </a:rPr>
              <a:t> </a:t>
            </a:r>
            <a:r>
              <a:rPr lang="en-US" altLang="id-ID" sz="2400" b="1" dirty="0" smtClean="0">
                <a:latin typeface="Arial" charset="0"/>
                <a:hlinkClick r:id="rId4"/>
              </a:rPr>
              <a:t>www.HIVinsite.org</a:t>
            </a:r>
            <a:r>
              <a:rPr lang="en-US" altLang="id-ID" sz="2400" b="1" dirty="0" smtClean="0">
                <a:latin typeface="Arial" charset="0"/>
              </a:rPr>
              <a:t> </a:t>
            </a:r>
          </a:p>
          <a:p>
            <a:pPr eaLnBrk="1" hangingPunct="1">
              <a:lnSpc>
                <a:spcPct val="90000"/>
              </a:lnSpc>
            </a:pPr>
            <a:endParaRPr lang="en-US" altLang="id-ID" sz="2400" dirty="0" smtClean="0">
              <a:latin typeface="Arial" charset="0"/>
            </a:endParaRPr>
          </a:p>
          <a:p>
            <a:pPr eaLnBrk="1" hangingPunct="1">
              <a:lnSpc>
                <a:spcPct val="90000"/>
              </a:lnSpc>
            </a:pPr>
            <a:r>
              <a:rPr lang="en-GB" altLang="id-ID" sz="2400" dirty="0" err="1" smtClean="0">
                <a:latin typeface="Arial" charset="0"/>
              </a:rPr>
              <a:t>Interaksi</a:t>
            </a:r>
            <a:r>
              <a:rPr lang="en-GB" altLang="id-ID" sz="2400" dirty="0" smtClean="0">
                <a:latin typeface="Arial" charset="0"/>
              </a:rPr>
              <a:t> yang </a:t>
            </a:r>
            <a:r>
              <a:rPr lang="en-GB" altLang="id-ID" sz="2400" dirty="0" err="1" smtClean="0">
                <a:latin typeface="Arial" charset="0"/>
              </a:rPr>
              <a:t>berakibat</a:t>
            </a:r>
            <a:r>
              <a:rPr lang="en-GB" altLang="id-ID" sz="2400" dirty="0" smtClean="0">
                <a:latin typeface="Arial" charset="0"/>
              </a:rPr>
              <a:t> </a:t>
            </a:r>
            <a:r>
              <a:rPr lang="en-GB" altLang="id-ID" sz="2400" dirty="0" err="1" smtClean="0">
                <a:latin typeface="Arial" charset="0"/>
              </a:rPr>
              <a:t>buruk</a:t>
            </a:r>
            <a:r>
              <a:rPr lang="en-GB" altLang="id-ID" sz="2400" dirty="0" smtClean="0">
                <a:latin typeface="Arial" charset="0"/>
              </a:rPr>
              <a:t> </a:t>
            </a:r>
            <a:r>
              <a:rPr lang="en-GB" altLang="id-ID" sz="2400" dirty="0" err="1" smtClean="0">
                <a:latin typeface="Arial" charset="0"/>
              </a:rPr>
              <a:t>dapat</a:t>
            </a:r>
            <a:r>
              <a:rPr lang="en-GB" altLang="id-ID" sz="2400" dirty="0" smtClean="0">
                <a:latin typeface="Arial" charset="0"/>
              </a:rPr>
              <a:t> </a:t>
            </a:r>
            <a:r>
              <a:rPr lang="en-GB" altLang="id-ID" sz="2400" dirty="0" err="1" smtClean="0">
                <a:latin typeface="Arial" charset="0"/>
              </a:rPr>
              <a:t>terjadi</a:t>
            </a:r>
            <a:r>
              <a:rPr lang="en-GB" altLang="id-ID" sz="2400" dirty="0" smtClean="0">
                <a:latin typeface="Arial" charset="0"/>
              </a:rPr>
              <a:t> </a:t>
            </a:r>
            <a:r>
              <a:rPr lang="en-GB" altLang="id-ID" sz="2400" dirty="0" err="1" smtClean="0">
                <a:latin typeface="Arial" charset="0"/>
              </a:rPr>
              <a:t>pada</a:t>
            </a:r>
            <a:r>
              <a:rPr lang="en-GB" altLang="id-ID" sz="2400" dirty="0" smtClean="0">
                <a:latin typeface="Arial" charset="0"/>
              </a:rPr>
              <a:t>  </a:t>
            </a:r>
            <a:r>
              <a:rPr lang="en-GB" altLang="id-ID" sz="2400" b="1" dirty="0" err="1" smtClean="0">
                <a:latin typeface="Arial" charset="0"/>
              </a:rPr>
              <a:t>sejumlah</a:t>
            </a:r>
            <a:r>
              <a:rPr lang="en-GB" altLang="id-ID" sz="2400" b="1" dirty="0" smtClean="0">
                <a:latin typeface="Arial" charset="0"/>
              </a:rPr>
              <a:t> </a:t>
            </a:r>
            <a:r>
              <a:rPr lang="en-GB" altLang="id-ID" sz="2400" b="1" dirty="0" err="1" smtClean="0">
                <a:latin typeface="Arial" charset="0"/>
              </a:rPr>
              <a:t>kecil</a:t>
            </a:r>
            <a:r>
              <a:rPr lang="en-GB" altLang="id-ID" sz="2400" dirty="0" smtClean="0">
                <a:latin typeface="Arial" charset="0"/>
              </a:rPr>
              <a:t> </a:t>
            </a:r>
            <a:r>
              <a:rPr lang="en-GB" altLang="id-ID" sz="2400" dirty="0" err="1" smtClean="0">
                <a:latin typeface="Arial" charset="0"/>
              </a:rPr>
              <a:t>pasien</a:t>
            </a:r>
            <a:r>
              <a:rPr lang="en-GB" altLang="id-ID" sz="2400" dirty="0" smtClean="0">
                <a:latin typeface="Arial" charset="0"/>
              </a:rPr>
              <a:t>.</a:t>
            </a:r>
          </a:p>
          <a:p>
            <a:pPr eaLnBrk="1" hangingPunct="1">
              <a:lnSpc>
                <a:spcPct val="90000"/>
              </a:lnSpc>
            </a:pPr>
            <a:endParaRPr lang="en-US" altLang="id-ID" sz="2400" dirty="0" smtClean="0">
              <a:latin typeface="Arial" charset="0"/>
            </a:endParaRPr>
          </a:p>
          <a:p>
            <a:pPr eaLnBrk="1" hangingPunct="1">
              <a:lnSpc>
                <a:spcPct val="90000"/>
              </a:lnSpc>
            </a:pPr>
            <a:r>
              <a:rPr lang="en-US" altLang="id-ID" sz="2400" dirty="0" err="1" smtClean="0">
                <a:latin typeface="Arial" charset="0"/>
              </a:rPr>
              <a:t>Riwayat</a:t>
            </a:r>
            <a:r>
              <a:rPr lang="en-US" altLang="id-ID" sz="2400" dirty="0" smtClean="0">
                <a:latin typeface="Arial" charset="0"/>
              </a:rPr>
              <a:t> </a:t>
            </a:r>
            <a:r>
              <a:rPr lang="en-US" altLang="id-ID" sz="2400" dirty="0" err="1" smtClean="0">
                <a:latin typeface="Arial" charset="0"/>
              </a:rPr>
              <a:t>obat</a:t>
            </a:r>
            <a:r>
              <a:rPr lang="en-US" altLang="id-ID" sz="2400" dirty="0" smtClean="0">
                <a:latin typeface="Arial" charset="0"/>
              </a:rPr>
              <a:t> yang </a:t>
            </a:r>
            <a:r>
              <a:rPr lang="en-US" altLang="id-ID" sz="2400" dirty="0" err="1" smtClean="0">
                <a:latin typeface="Arial" charset="0"/>
              </a:rPr>
              <a:t>rinci</a:t>
            </a:r>
            <a:r>
              <a:rPr lang="en-US" altLang="id-ID" sz="2400" dirty="0" smtClean="0">
                <a:latin typeface="Arial" charset="0"/>
              </a:rPr>
              <a:t> </a:t>
            </a:r>
            <a:r>
              <a:rPr lang="en-US" altLang="id-ID" sz="2400" dirty="0" err="1" smtClean="0">
                <a:latin typeface="Arial" charset="0"/>
              </a:rPr>
              <a:t>termasuk</a:t>
            </a:r>
            <a:r>
              <a:rPr lang="en-US" altLang="id-ID" sz="2400" dirty="0" smtClean="0">
                <a:latin typeface="Arial" charset="0"/>
              </a:rPr>
              <a:t> </a:t>
            </a:r>
            <a:r>
              <a:rPr lang="en-US" altLang="id-ID" sz="2400" dirty="0" err="1" smtClean="0">
                <a:latin typeface="Arial" charset="0"/>
              </a:rPr>
              <a:t>obat</a:t>
            </a:r>
            <a:r>
              <a:rPr lang="en-US" altLang="id-ID" sz="2400" dirty="0" smtClean="0">
                <a:latin typeface="Arial" charset="0"/>
              </a:rPr>
              <a:t> </a:t>
            </a:r>
            <a:r>
              <a:rPr lang="en-US" altLang="id-ID" sz="2400" dirty="0" err="1" smtClean="0">
                <a:latin typeface="Arial" charset="0"/>
              </a:rPr>
              <a:t>bebas</a:t>
            </a:r>
            <a:r>
              <a:rPr lang="en-US" altLang="id-ID" sz="2400" dirty="0" smtClean="0">
                <a:latin typeface="Arial" charset="0"/>
              </a:rPr>
              <a:t> &amp; </a:t>
            </a:r>
            <a:r>
              <a:rPr lang="en-US" altLang="id-ID" sz="2400" dirty="0" err="1" smtClean="0">
                <a:latin typeface="Arial" charset="0"/>
              </a:rPr>
              <a:t>obat</a:t>
            </a:r>
            <a:r>
              <a:rPr lang="en-US" altLang="id-ID" sz="2400" dirty="0" smtClean="0">
                <a:latin typeface="Arial" charset="0"/>
              </a:rPr>
              <a:t> </a:t>
            </a:r>
            <a:r>
              <a:rPr lang="en-US" altLang="id-ID" sz="2400" dirty="0" err="1" smtClean="0">
                <a:latin typeface="Arial" charset="0"/>
              </a:rPr>
              <a:t>alternatif</a:t>
            </a:r>
            <a:r>
              <a:rPr lang="en-US" altLang="id-ID" sz="2400" dirty="0" smtClean="0">
                <a:latin typeface="Arial" charset="0"/>
              </a:rPr>
              <a:t>/</a:t>
            </a:r>
            <a:r>
              <a:rPr lang="en-US" altLang="id-ID" sz="2400" dirty="0" err="1" smtClean="0">
                <a:latin typeface="Arial" charset="0"/>
              </a:rPr>
              <a:t>tradisional</a:t>
            </a:r>
            <a:r>
              <a:rPr lang="en-US" altLang="id-ID" sz="2400" dirty="0" smtClean="0">
                <a:latin typeface="Arial" charset="0"/>
              </a:rPr>
              <a:t> </a:t>
            </a:r>
            <a:r>
              <a:rPr lang="en-US" altLang="id-ID" sz="2400" dirty="0" err="1" smtClean="0">
                <a:latin typeface="Arial" charset="0"/>
              </a:rPr>
              <a:t>harus</a:t>
            </a:r>
            <a:r>
              <a:rPr lang="en-US" altLang="id-ID" sz="2400" dirty="0" smtClean="0">
                <a:latin typeface="Arial" charset="0"/>
              </a:rPr>
              <a:t> </a:t>
            </a:r>
            <a:r>
              <a:rPr lang="en-US" altLang="id-ID" sz="2400" dirty="0" err="1" smtClean="0">
                <a:latin typeface="Arial" charset="0"/>
              </a:rPr>
              <a:t>ditanyakan</a:t>
            </a:r>
            <a:r>
              <a:rPr lang="en-US" altLang="id-ID" sz="2400" dirty="0" smtClean="0">
                <a:latin typeface="Arial" charset="0"/>
              </a:rPr>
              <a:t> </a:t>
            </a:r>
            <a:r>
              <a:rPr lang="en-US" altLang="id-ID" sz="2400" dirty="0" err="1" smtClean="0">
                <a:latin typeface="Arial" charset="0"/>
              </a:rPr>
              <a:t>pada</a:t>
            </a:r>
            <a:r>
              <a:rPr lang="en-US" altLang="id-ID" sz="2400" dirty="0" smtClean="0">
                <a:latin typeface="Arial" charset="0"/>
              </a:rPr>
              <a:t> </a:t>
            </a:r>
            <a:r>
              <a:rPr lang="en-US" altLang="id-ID" sz="2400" dirty="0" err="1" smtClean="0">
                <a:latin typeface="Arial" charset="0"/>
              </a:rPr>
              <a:t>setiap</a:t>
            </a:r>
            <a:r>
              <a:rPr lang="en-US" altLang="id-ID" sz="2400" dirty="0" smtClean="0">
                <a:latin typeface="Arial" charset="0"/>
              </a:rPr>
              <a:t> </a:t>
            </a:r>
            <a:r>
              <a:rPr lang="en-US" altLang="id-ID" sz="2400" dirty="0" err="1" smtClean="0">
                <a:latin typeface="Arial" charset="0"/>
              </a:rPr>
              <a:t>kunjungan</a:t>
            </a:r>
            <a:r>
              <a:rPr lang="en-US" altLang="id-ID" sz="2400" dirty="0" smtClean="0">
                <a:latin typeface="Arial" charset="0"/>
              </a:rPr>
              <a:t> </a:t>
            </a:r>
            <a:r>
              <a:rPr lang="en-US" altLang="id-ID" sz="2400" dirty="0" err="1" smtClean="0">
                <a:latin typeface="Arial" charset="0"/>
              </a:rPr>
              <a:t>kontrol</a:t>
            </a:r>
            <a:r>
              <a:rPr lang="en-US" altLang="id-ID" sz="2400" dirty="0" smtClean="0">
                <a:latin typeface="Arial" charset="0"/>
              </a:rPr>
              <a:t>.</a:t>
            </a:r>
          </a:p>
          <a:p>
            <a:pPr eaLnBrk="1" hangingPunct="1">
              <a:lnSpc>
                <a:spcPct val="90000"/>
              </a:lnSpc>
            </a:pPr>
            <a:endParaRPr lang="en-US" altLang="id-ID" sz="2400" dirty="0" smtClean="0">
              <a:latin typeface="Arial" charset="0"/>
            </a:endParaRPr>
          </a:p>
          <a:p>
            <a:pPr eaLnBrk="1" hangingPunct="1">
              <a:lnSpc>
                <a:spcPct val="90000"/>
              </a:lnSpc>
            </a:pPr>
            <a:r>
              <a:rPr lang="en-US" altLang="id-ID" sz="2400" dirty="0" err="1" smtClean="0">
                <a:latin typeface="Arial" charset="0"/>
              </a:rPr>
              <a:t>Waspada</a:t>
            </a:r>
            <a:r>
              <a:rPr lang="en-US" altLang="id-ID" sz="2400" dirty="0" smtClean="0">
                <a:latin typeface="Arial" charset="0"/>
              </a:rPr>
              <a:t> </a:t>
            </a:r>
            <a:r>
              <a:rPr lang="en-US" altLang="id-ID" sz="2400" dirty="0" err="1" smtClean="0">
                <a:latin typeface="Arial" charset="0"/>
              </a:rPr>
              <a:t>terhadap</a:t>
            </a:r>
            <a:r>
              <a:rPr lang="en-US" altLang="id-ID" sz="2400" dirty="0" smtClean="0">
                <a:latin typeface="Arial" charset="0"/>
              </a:rPr>
              <a:t> </a:t>
            </a:r>
            <a:r>
              <a:rPr lang="en-US" altLang="id-ID" sz="2400" dirty="0" err="1" smtClean="0">
                <a:latin typeface="Arial" charset="0"/>
              </a:rPr>
              <a:t>interaksi</a:t>
            </a:r>
            <a:r>
              <a:rPr lang="en-US" altLang="id-ID" sz="2400" dirty="0" smtClean="0">
                <a:latin typeface="Arial" charset="0"/>
              </a:rPr>
              <a:t> </a:t>
            </a:r>
            <a:r>
              <a:rPr lang="en-US" altLang="id-ID" sz="2400" dirty="0" err="1" smtClean="0">
                <a:latin typeface="Arial" charset="0"/>
              </a:rPr>
              <a:t>obat</a:t>
            </a:r>
            <a:r>
              <a:rPr lang="en-US" altLang="id-ID" sz="2400" dirty="0" smtClean="0">
                <a:latin typeface="Arial" charset="0"/>
              </a:rPr>
              <a:t> </a:t>
            </a:r>
            <a:r>
              <a:rPr lang="en-US" altLang="id-ID" sz="2400" dirty="0" err="1" smtClean="0">
                <a:latin typeface="Arial" charset="0"/>
              </a:rPr>
              <a:t>pada</a:t>
            </a:r>
            <a:r>
              <a:rPr lang="en-US" altLang="id-ID" sz="2400" dirty="0" smtClean="0">
                <a:latin typeface="Arial" charset="0"/>
              </a:rPr>
              <a:t> </a:t>
            </a:r>
            <a:r>
              <a:rPr lang="en-US" altLang="id-ID" sz="2400" dirty="0" err="1" smtClean="0">
                <a:latin typeface="Arial" charset="0"/>
              </a:rPr>
              <a:t>pasien</a:t>
            </a:r>
            <a:r>
              <a:rPr lang="en-US" altLang="id-ID" sz="2400" dirty="0" smtClean="0">
                <a:latin typeface="Arial" charset="0"/>
              </a:rPr>
              <a:t> </a:t>
            </a:r>
            <a:r>
              <a:rPr lang="en-US" altLang="id-ID" sz="2400" dirty="0" err="1" smtClean="0">
                <a:latin typeface="Arial" charset="0"/>
              </a:rPr>
              <a:t>dengan</a:t>
            </a:r>
            <a:r>
              <a:rPr lang="en-US" altLang="id-ID" sz="2400" dirty="0" smtClean="0">
                <a:latin typeface="Arial" charset="0"/>
              </a:rPr>
              <a:t> </a:t>
            </a:r>
            <a:r>
              <a:rPr lang="en-US" altLang="id-ID" sz="2400" dirty="0" err="1" smtClean="0">
                <a:latin typeface="Arial" charset="0"/>
              </a:rPr>
              <a:t>gagal</a:t>
            </a:r>
            <a:r>
              <a:rPr lang="en-US" altLang="id-ID" sz="2400" dirty="0" smtClean="0">
                <a:latin typeface="Arial" charset="0"/>
              </a:rPr>
              <a:t> </a:t>
            </a:r>
            <a:r>
              <a:rPr lang="en-US" altLang="id-ID" sz="2400" dirty="0" err="1" smtClean="0">
                <a:latin typeface="Arial" charset="0"/>
              </a:rPr>
              <a:t>terapi</a:t>
            </a:r>
            <a:r>
              <a:rPr lang="en-US" altLang="id-ID" sz="2400" dirty="0" smtClean="0">
                <a:latin typeface="Arial" charset="0"/>
              </a:rPr>
              <a:t> </a:t>
            </a:r>
            <a:r>
              <a:rPr lang="en-US" altLang="id-ID" sz="2400" dirty="0" err="1" smtClean="0">
                <a:latin typeface="Arial" charset="0"/>
              </a:rPr>
              <a:t>dan</a:t>
            </a:r>
            <a:r>
              <a:rPr lang="en-US" altLang="id-ID" sz="2400" dirty="0" smtClean="0">
                <a:latin typeface="Arial" charset="0"/>
              </a:rPr>
              <a:t> </a:t>
            </a:r>
            <a:r>
              <a:rPr lang="en-US" altLang="id-ID" sz="2400" dirty="0" err="1" smtClean="0">
                <a:latin typeface="Arial" charset="0"/>
              </a:rPr>
              <a:t>efek</a:t>
            </a:r>
            <a:r>
              <a:rPr lang="en-US" altLang="id-ID" sz="2400" dirty="0" smtClean="0">
                <a:latin typeface="Arial" charset="0"/>
              </a:rPr>
              <a:t> </a:t>
            </a:r>
            <a:r>
              <a:rPr lang="en-US" altLang="id-ID" sz="2400" dirty="0" err="1" smtClean="0">
                <a:latin typeface="Arial" charset="0"/>
              </a:rPr>
              <a:t>toksisitas</a:t>
            </a:r>
            <a:r>
              <a:rPr lang="en-US" altLang="id-ID" sz="2400" dirty="0" smtClean="0">
                <a:latin typeface="Arial" charset="0"/>
              </a:rPr>
              <a:t> yang </a:t>
            </a:r>
            <a:r>
              <a:rPr lang="en-US" altLang="id-ID" sz="2400" dirty="0" err="1" smtClean="0">
                <a:latin typeface="Arial" charset="0"/>
              </a:rPr>
              <a:t>berat</a:t>
            </a:r>
            <a:r>
              <a:rPr lang="en-US" altLang="id-ID" sz="2400" b="1" dirty="0" smtClean="0">
                <a:latin typeface="Arial" charset="0"/>
              </a:rPr>
              <a:t>.</a:t>
            </a:r>
          </a:p>
        </p:txBody>
      </p:sp>
    </p:spTree>
    <p:extLst>
      <p:ext uri="{BB962C8B-B14F-4D97-AF65-F5344CB8AC3E}">
        <p14:creationId xmlns:p14="http://schemas.microsoft.com/office/powerpoint/2010/main" val="27037936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6415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l="11641" t="13542" r="12422" b="697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634851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GB" altLang="id-ID" smtClean="0">
                <a:latin typeface="Arial" charset="0"/>
              </a:rPr>
              <a:t>Informasi dapat diperoleh di:</a:t>
            </a:r>
          </a:p>
        </p:txBody>
      </p:sp>
      <p:sp>
        <p:nvSpPr>
          <p:cNvPr id="73731" name="Rectangle 3"/>
          <p:cNvSpPr>
            <a:spLocks noGrp="1" noChangeArrowheads="1"/>
          </p:cNvSpPr>
          <p:nvPr>
            <p:ph type="body" idx="1"/>
          </p:nvPr>
        </p:nvSpPr>
        <p:spPr/>
        <p:txBody>
          <a:bodyPr/>
          <a:lstStyle/>
          <a:p>
            <a:pPr eaLnBrk="1" hangingPunct="1"/>
            <a:r>
              <a:rPr lang="en-GB" altLang="id-ID" sz="2800" smtClean="0">
                <a:latin typeface="Arial" charset="0"/>
                <a:hlinkClick r:id="rId2"/>
              </a:rPr>
              <a:t>http://www.hiv-druginteractions.org/</a:t>
            </a:r>
            <a:endParaRPr lang="nl-BE" altLang="id-ID" sz="2800" smtClean="0">
              <a:latin typeface="Arial" charset="0"/>
            </a:endParaRPr>
          </a:p>
          <a:p>
            <a:pPr eaLnBrk="1" hangingPunct="1"/>
            <a:r>
              <a:rPr lang="nl-BE" altLang="id-ID" sz="2800" smtClean="0">
                <a:latin typeface="Arial" charset="0"/>
                <a:hlinkClick r:id="rId3"/>
              </a:rPr>
              <a:t>http://www.medscape.com/druginfo/druginterchecker</a:t>
            </a:r>
          </a:p>
          <a:p>
            <a:pPr eaLnBrk="1" hangingPunct="1"/>
            <a:r>
              <a:rPr lang="nl-BE" altLang="id-ID" sz="2800" smtClean="0">
                <a:latin typeface="Arial" charset="0"/>
                <a:hlinkClick r:id="rId4"/>
              </a:rPr>
              <a:t>http://clinicaloptions.com/hiv/</a:t>
            </a:r>
            <a:endParaRPr lang="nl-BE" altLang="id-ID" sz="2800" smtClean="0">
              <a:latin typeface="Arial" charset="0"/>
            </a:endParaRPr>
          </a:p>
          <a:p>
            <a:pPr eaLnBrk="1" hangingPunct="1"/>
            <a:r>
              <a:rPr lang="nl-BE" altLang="id-ID" sz="2800" smtClean="0">
                <a:latin typeface="Arial" charset="0"/>
                <a:hlinkClick r:id="rId5"/>
              </a:rPr>
              <a:t>http://www.upToDate.com</a:t>
            </a:r>
            <a:endParaRPr lang="nl-BE" altLang="id-ID" sz="2800" smtClean="0">
              <a:latin typeface="Arial" charset="0"/>
            </a:endParaRPr>
          </a:p>
          <a:p>
            <a:pPr eaLnBrk="1" hangingPunct="1"/>
            <a:r>
              <a:rPr lang="nl-BE" altLang="id-ID" sz="2800" smtClean="0">
                <a:latin typeface="Arial" charset="0"/>
                <a:hlinkClick r:id="rId6"/>
              </a:rPr>
              <a:t>http://www.drugs.com</a:t>
            </a:r>
            <a:endParaRPr lang="nl-BE" altLang="id-ID" sz="2800" smtClean="0">
              <a:latin typeface="Arial" charset="0"/>
            </a:endParaRPr>
          </a:p>
          <a:p>
            <a:pPr eaLnBrk="1" hangingPunct="1"/>
            <a:r>
              <a:rPr lang="nl-BE" altLang="id-ID" sz="2800" smtClean="0">
                <a:latin typeface="Arial" charset="0"/>
                <a:hlinkClick r:id="rId7"/>
              </a:rPr>
              <a:t>http://hivinsite.ucsf.edu</a:t>
            </a:r>
            <a:r>
              <a:rPr lang="nl-BE" altLang="id-ID" sz="2800" smtClean="0">
                <a:latin typeface="Arial" charset="0"/>
              </a:rPr>
              <a:t>  (“Medical” </a:t>
            </a:r>
            <a:r>
              <a:rPr lang="nl-BE" altLang="id-ID" sz="2800" smtClean="0">
                <a:latin typeface="Arial" charset="0"/>
                <a:sym typeface="Wingdings" pitchFamily="2" charset="2"/>
              </a:rPr>
              <a:t> “Drug interaction database”)</a:t>
            </a:r>
          </a:p>
        </p:txBody>
      </p:sp>
    </p:spTree>
    <p:extLst>
      <p:ext uri="{BB962C8B-B14F-4D97-AF65-F5344CB8AC3E}">
        <p14:creationId xmlns:p14="http://schemas.microsoft.com/office/powerpoint/2010/main" val="42178954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ChangeArrowheads="1"/>
          </p:cNvSpPr>
          <p:nvPr/>
        </p:nvSpPr>
        <p:spPr bwMode="auto">
          <a:xfrm>
            <a:off x="4343400" y="2434758"/>
            <a:ext cx="45720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id-ID" sz="2000" dirty="0">
                <a:latin typeface="Arial" charset="0"/>
              </a:rPr>
              <a:t>"The person who takes medicine must recover twice, once from the disease and once from the medicine."</a:t>
            </a:r>
          </a:p>
          <a:p>
            <a:pPr>
              <a:spcBef>
                <a:spcPct val="0"/>
              </a:spcBef>
              <a:buFontTx/>
              <a:buNone/>
            </a:pPr>
            <a:r>
              <a:rPr lang="en-US" altLang="id-ID" sz="2000" dirty="0">
                <a:latin typeface="Arial" charset="0"/>
              </a:rPr>
              <a:t> </a:t>
            </a:r>
          </a:p>
          <a:p>
            <a:pPr>
              <a:spcBef>
                <a:spcPct val="0"/>
              </a:spcBef>
              <a:buFontTx/>
              <a:buNone/>
            </a:pPr>
            <a:endParaRPr lang="en-US" altLang="id-ID" sz="2000" dirty="0">
              <a:latin typeface="Arial" charset="0"/>
            </a:endParaRPr>
          </a:p>
          <a:p>
            <a:pPr>
              <a:spcBef>
                <a:spcPct val="0"/>
              </a:spcBef>
              <a:buFontTx/>
              <a:buNone/>
            </a:pPr>
            <a:endParaRPr lang="en-US" altLang="id-ID" sz="2000" dirty="0">
              <a:latin typeface="Arial" charset="0"/>
            </a:endParaRPr>
          </a:p>
          <a:p>
            <a:pPr>
              <a:spcBef>
                <a:spcPct val="0"/>
              </a:spcBef>
              <a:buFontTx/>
              <a:buNone/>
            </a:pPr>
            <a:r>
              <a:rPr lang="en-US" altLang="id-ID" sz="2000" dirty="0">
                <a:latin typeface="Arial" charset="0"/>
              </a:rPr>
              <a:t>- William Osler, M.D.</a:t>
            </a:r>
          </a:p>
        </p:txBody>
      </p:sp>
      <p:pic>
        <p:nvPicPr>
          <p:cNvPr id="74755" name="Picture 6" descr="Figure 1"/>
          <p:cNvPicPr>
            <a:picLocks noChangeAspect="1" noChangeArrowheads="1"/>
          </p:cNvPicPr>
          <p:nvPr/>
        </p:nvPicPr>
        <p:blipFill>
          <a:blip r:embed="rId2">
            <a:lum bright="-6000" contrast="12000"/>
            <a:extLst>
              <a:ext uri="{28A0092B-C50C-407E-A947-70E740481C1C}">
                <a14:useLocalDpi xmlns:a14="http://schemas.microsoft.com/office/drawing/2010/main" val="0"/>
              </a:ext>
            </a:extLst>
          </a:blip>
          <a:srcRect/>
          <a:stretch>
            <a:fillRect/>
          </a:stretch>
        </p:blipFill>
        <p:spPr bwMode="auto">
          <a:xfrm>
            <a:off x="838200" y="1748958"/>
            <a:ext cx="3416300"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86950" y="122536"/>
            <a:ext cx="4370107"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id-ID" sz="54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TERIMA KASIH</a:t>
            </a:r>
            <a:endPar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712469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PPT TOT C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PPT TOT CST</Template>
  <TotalTime>731</TotalTime>
  <Words>3419</Words>
  <Application>Microsoft Office PowerPoint</Application>
  <PresentationFormat>On-screen Show (4:3)</PresentationFormat>
  <Paragraphs>616</Paragraphs>
  <Slides>64</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66" baseType="lpstr">
      <vt:lpstr>Template PPT TOT CST</vt:lpstr>
      <vt:lpstr>Chart</vt:lpstr>
      <vt:lpstr>Interaksi antar obat dalam terapi ARV</vt:lpstr>
      <vt:lpstr>Interaksi Obat</vt:lpstr>
      <vt:lpstr>Obat dengan kadar terapeutik</vt:lpstr>
      <vt:lpstr>PowerPoint Presentation</vt:lpstr>
      <vt:lpstr>PowerPoint Presentation</vt:lpstr>
      <vt:lpstr>Apa itu interaksi obat?</vt:lpstr>
      <vt:lpstr>Klasifikasi Interaksi Obat</vt:lpstr>
      <vt:lpstr>Hubungan antara Farmakokinetik dan Farmakodinamik</vt:lpstr>
      <vt:lpstr>Interaksi antar Obat</vt:lpstr>
      <vt:lpstr>Farmakokinetik</vt:lpstr>
      <vt:lpstr>Absorpsi</vt:lpstr>
      <vt:lpstr>Distribusi</vt:lpstr>
      <vt:lpstr>Interaksi antar obat: perubahan metabolisme</vt:lpstr>
      <vt:lpstr>Variabilitas Farmakokinetik</vt:lpstr>
      <vt:lpstr>Faktor lain</vt:lpstr>
      <vt:lpstr>Farmakodinamik</vt:lpstr>
      <vt:lpstr>Nomenklatur</vt:lpstr>
      <vt:lpstr>Cytochrome P-450 3A Substrat, Inhibitor, dan Inducer</vt:lpstr>
      <vt:lpstr>Obat yang dicerna oleh Cytochrome P450</vt:lpstr>
      <vt:lpstr>Penggunaan Polifarmaka pada ODHA</vt:lpstr>
      <vt:lpstr>Masalah Polifarmaka Interaksi Obat</vt:lpstr>
      <vt:lpstr>CYP450 dan Metabolisme Obat</vt:lpstr>
      <vt:lpstr>Efek Antiretroviral pd Metabolisme Obat</vt:lpstr>
      <vt:lpstr>PowerPoint Presentation</vt:lpstr>
      <vt:lpstr>PowerPoint Presentation</vt:lpstr>
      <vt:lpstr>PowerPoint Presentation</vt:lpstr>
      <vt:lpstr>PowerPoint Presentation</vt:lpstr>
      <vt:lpstr>Metadon </vt:lpstr>
      <vt:lpstr>PowerPoint Presentation</vt:lpstr>
      <vt:lpstr>PowerPoint Presentation</vt:lpstr>
      <vt:lpstr>PowerPoint Presentation</vt:lpstr>
      <vt:lpstr>Obat Recreational</vt:lpstr>
      <vt:lpstr>PowerPoint Presentation</vt:lpstr>
      <vt:lpstr>PowerPoint Presentation</vt:lpstr>
      <vt:lpstr>Benzodiazepin</vt:lpstr>
      <vt:lpstr>Obat untuk IO</vt:lpstr>
      <vt:lpstr>Obat untuk hyperlipidemia</vt:lpstr>
      <vt:lpstr>PowerPoint Presentation</vt:lpstr>
      <vt:lpstr>PowerPoint Presentation</vt:lpstr>
      <vt:lpstr>PowerPoint Presentation</vt:lpstr>
      <vt:lpstr>Interaksi Rifamycin dan PI atau NNRTI</vt:lpstr>
      <vt:lpstr>Obat anti-TB dan ART</vt:lpstr>
      <vt:lpstr>PowerPoint Presentation</vt:lpstr>
      <vt:lpstr>Metabolisme NRTI</vt:lpstr>
      <vt:lpstr>Obat yang berinteraksi dengan NVP</vt:lpstr>
      <vt:lpstr>Obat yang berinteraksi dengan EFV </vt:lpstr>
      <vt:lpstr>Obat yang berinteraksi dengan PI </vt:lpstr>
      <vt:lpstr>PowerPoint Presentation</vt:lpstr>
      <vt:lpstr>PowerPoint Presentation</vt:lpstr>
      <vt:lpstr>PowerPoint Presentation</vt:lpstr>
      <vt:lpstr>PowerPoint Presentation</vt:lpstr>
      <vt:lpstr>Interaksi antar obat ART</vt:lpstr>
      <vt:lpstr>Interaksi antar obat ART</vt:lpstr>
      <vt:lpstr>PI boosting </vt:lpstr>
      <vt:lpstr>Toksisitas yang tumpang tindih</vt:lpstr>
      <vt:lpstr>Toksisitas yang tumpang tindih (1)</vt:lpstr>
      <vt:lpstr>Toksisitas yang tumpang tindih (2)</vt:lpstr>
      <vt:lpstr>Rangkuman</vt:lpstr>
      <vt:lpstr>INTERAKSI OBAT</vt:lpstr>
      <vt:lpstr>Penatalaksanaan interaksi obat </vt:lpstr>
      <vt:lpstr>PowerPoint Presentation</vt:lpstr>
      <vt:lpstr>PowerPoint Presentation</vt:lpstr>
      <vt:lpstr>Informasi dapat diperoleh di: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Interaksi antar obat dalam terapi ART</dc:title>
  <dc:creator>Dr.Janto G Lingga</dc:creator>
  <cp:lastModifiedBy>Dr.Janto G Lingga</cp:lastModifiedBy>
  <cp:revision>17</cp:revision>
  <dcterms:created xsi:type="dcterms:W3CDTF">2014-11-23T15:19:19Z</dcterms:created>
  <dcterms:modified xsi:type="dcterms:W3CDTF">2014-11-24T11:06:38Z</dcterms:modified>
</cp:coreProperties>
</file>