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38" autoAdjust="0"/>
  </p:normalViewPr>
  <p:slideViewPr>
    <p:cSldViewPr snapToGrid="0" snapToObjects="1"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DED6D-50BF-FD4E-88CC-DB248D88382F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3827B-5864-7647-9229-EE1444EA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11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44625-E213-044E-A51A-FAB3BD37E6F7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0E20-CFB3-9A44-BB3B-24AB382C8B4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3309371"/>
            <a:ext cx="9144000" cy="3558086"/>
          </a:xfrm>
          <a:prstGeom prst="rect">
            <a:avLst/>
          </a:prstGeom>
          <a:pattFill prst="smCheck">
            <a:fgClr>
              <a:srgbClr val="CD99BE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6"/>
          <p:cNvSpPr txBox="1"/>
          <p:nvPr userDrawn="1"/>
        </p:nvSpPr>
        <p:spPr>
          <a:xfrm>
            <a:off x="8077200" y="0"/>
            <a:ext cx="571500" cy="6858000"/>
          </a:xfrm>
          <a:prstGeom prst="rect">
            <a:avLst/>
          </a:prstGeom>
          <a:solidFill>
            <a:srgbClr val="F2D9E2"/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ID" sz="1200">
              <a:effectLst/>
              <a:ea typeface="ＭＳ 明朝"/>
              <a:cs typeface="Times New Roman"/>
            </a:endParaRPr>
          </a:p>
        </p:txBody>
      </p:sp>
      <p:sp>
        <p:nvSpPr>
          <p:cNvPr id="9" name="Text Box 7"/>
          <p:cNvSpPr txBox="1"/>
          <p:nvPr userDrawn="1"/>
        </p:nvSpPr>
        <p:spPr>
          <a:xfrm rot="10800000">
            <a:off x="8271855" y="0"/>
            <a:ext cx="480066" cy="6892382"/>
          </a:xfrm>
          <a:prstGeom prst="rect">
            <a:avLst/>
          </a:prstGeom>
          <a:solidFill>
            <a:srgbClr val="CDA4C8"/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vert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500" dirty="0" smtClean="0">
                <a:solidFill>
                  <a:schemeClr val="bg2">
                    <a:lumMod val="20000"/>
                    <a:lumOff val="80000"/>
                  </a:schemeClr>
                </a:solidFill>
                <a:ea typeface="ＭＳ 明朝"/>
                <a:cs typeface="Times New Roman"/>
              </a:rPr>
              <a:t> </a:t>
            </a:r>
            <a:r>
              <a:rPr lang="en-US" sz="1500" dirty="0" smtClean="0">
                <a:solidFill>
                  <a:schemeClr val="accent2">
                    <a:lumMod val="20000"/>
                    <a:lumOff val="80000"/>
                  </a:schemeClr>
                </a:solidFill>
                <a:ea typeface="ＭＳ 明朝"/>
                <a:cs typeface="Times New Roman"/>
              </a:rPr>
              <a:t>HIV ART CARE SUPPORT AND TREATMENT  HIV ART CARE SUPPORT HIV ART CARE SUPP</a:t>
            </a:r>
            <a:endParaRPr lang="en-ID" sz="1500" dirty="0">
              <a:solidFill>
                <a:schemeClr val="accent2">
                  <a:lumMod val="20000"/>
                  <a:lumOff val="80000"/>
                </a:schemeClr>
              </a:solidFill>
              <a:effectLst/>
              <a:ea typeface="ＭＳ 明朝"/>
              <a:cs typeface="Times New Roman"/>
            </a:endParaRPr>
          </a:p>
        </p:txBody>
      </p:sp>
      <p:sp>
        <p:nvSpPr>
          <p:cNvPr id="10" name="Text Box 8"/>
          <p:cNvSpPr txBox="1"/>
          <p:nvPr userDrawn="1"/>
        </p:nvSpPr>
        <p:spPr>
          <a:xfrm>
            <a:off x="8686800" y="-1"/>
            <a:ext cx="228600" cy="6858001"/>
          </a:xfrm>
          <a:prstGeom prst="rect">
            <a:avLst/>
          </a:prstGeom>
          <a:solidFill>
            <a:srgbClr val="DBAECB"/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ID" sz="1200">
              <a:effectLst/>
              <a:ea typeface="ＭＳ 明朝"/>
              <a:cs typeface="Times New Roman"/>
            </a:endParaRPr>
          </a:p>
        </p:txBody>
      </p:sp>
      <p:pic>
        <p:nvPicPr>
          <p:cNvPr id="11" name="Picture 10" descr="husada bakt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5332" cy="1368152"/>
          </a:xfrm>
          <a:prstGeom prst="rect">
            <a:avLst/>
          </a:prstGeom>
        </p:spPr>
      </p:pic>
      <p:pic>
        <p:nvPicPr>
          <p:cNvPr id="12" name="Picture 11" descr="pita merah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903" y="17489"/>
            <a:ext cx="1230297" cy="135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28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4963" y="6328715"/>
            <a:ext cx="955534" cy="365125"/>
          </a:xfrm>
        </p:spPr>
        <p:txBody>
          <a:bodyPr/>
          <a:lstStyle/>
          <a:p>
            <a:fld id="{74644625-E213-044E-A51A-FAB3BD37E6F7}" type="datetimeFigureOut">
              <a:rPr lang="en-US" smtClean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192382"/>
            <a:ext cx="9144000" cy="373027"/>
          </a:xfrm>
          <a:prstGeom prst="rect">
            <a:avLst/>
          </a:prstGeom>
          <a:pattFill prst="smCheck">
            <a:fgClr>
              <a:srgbClr val="CD99BE"/>
            </a:fgClr>
            <a:bgClr>
              <a:prstClr val="white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Box 6"/>
          <p:cNvSpPr txBox="1"/>
          <p:nvPr userDrawn="1"/>
        </p:nvSpPr>
        <p:spPr>
          <a:xfrm>
            <a:off x="0" y="0"/>
            <a:ext cx="260946" cy="6858000"/>
          </a:xfrm>
          <a:prstGeom prst="rect">
            <a:avLst/>
          </a:prstGeom>
          <a:solidFill>
            <a:srgbClr val="F2D9E2"/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ID" sz="1200">
              <a:effectLst/>
              <a:ea typeface="ＭＳ 明朝"/>
              <a:cs typeface="Times New Roman"/>
            </a:endParaRPr>
          </a:p>
        </p:txBody>
      </p:sp>
      <p:sp>
        <p:nvSpPr>
          <p:cNvPr id="9" name="Text Box 7"/>
          <p:cNvSpPr txBox="1"/>
          <p:nvPr userDrawn="1"/>
        </p:nvSpPr>
        <p:spPr>
          <a:xfrm rot="10800000">
            <a:off x="182375" y="-17395"/>
            <a:ext cx="480066" cy="6892382"/>
          </a:xfrm>
          <a:prstGeom prst="rect">
            <a:avLst/>
          </a:prstGeom>
          <a:solidFill>
            <a:srgbClr val="CDA4C8"/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vert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500" dirty="0" smtClean="0">
                <a:solidFill>
                  <a:schemeClr val="bg2">
                    <a:lumMod val="20000"/>
                    <a:lumOff val="80000"/>
                  </a:schemeClr>
                </a:solidFill>
                <a:ea typeface="ＭＳ 明朝"/>
                <a:cs typeface="Times New Roman"/>
              </a:rPr>
              <a:t> </a:t>
            </a:r>
            <a:r>
              <a:rPr lang="en-US" sz="1500" dirty="0" smtClean="0">
                <a:solidFill>
                  <a:schemeClr val="accent2">
                    <a:lumMod val="20000"/>
                    <a:lumOff val="80000"/>
                  </a:schemeClr>
                </a:solidFill>
                <a:ea typeface="ＭＳ 明朝"/>
                <a:cs typeface="Times New Roman"/>
              </a:rPr>
              <a:t>HIV  ART CARE SUPPORT AND TREATMENT  HIV  ART CARE SUPPORT HIV ART CARE HIV</a:t>
            </a:r>
            <a:endParaRPr lang="en-ID" sz="1500" dirty="0">
              <a:solidFill>
                <a:schemeClr val="accent2">
                  <a:lumMod val="20000"/>
                  <a:lumOff val="80000"/>
                </a:schemeClr>
              </a:solidFill>
              <a:effectLst/>
              <a:ea typeface="ＭＳ 明朝"/>
              <a:cs typeface="Times New Roman"/>
            </a:endParaRPr>
          </a:p>
        </p:txBody>
      </p:sp>
      <p:sp>
        <p:nvSpPr>
          <p:cNvPr id="10" name="Text Box 8"/>
          <p:cNvSpPr txBox="1"/>
          <p:nvPr userDrawn="1"/>
        </p:nvSpPr>
        <p:spPr>
          <a:xfrm>
            <a:off x="513350" y="2634"/>
            <a:ext cx="228600" cy="6858001"/>
          </a:xfrm>
          <a:prstGeom prst="rect">
            <a:avLst/>
          </a:prstGeom>
          <a:solidFill>
            <a:srgbClr val="DBAECB"/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 </a:t>
            </a:r>
            <a:endParaRPr lang="en-ID" sz="1200">
              <a:effectLst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603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44625-E213-044E-A51A-FAB3BD37E6F7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40E20-CFB3-9A44-BB3B-24AB382C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6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5257800"/>
            <a:ext cx="8033888" cy="1482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600" b="1" dirty="0" smtClean="0">
                <a:solidFill>
                  <a:srgbClr val="254061"/>
                </a:solidFill>
              </a:rPr>
              <a:t>Tim Fasilitator Perawatan, Dukungan dan Pengobatan HIV/ART</a:t>
            </a:r>
          </a:p>
          <a:p>
            <a:r>
              <a:rPr lang="id-ID" sz="2300" dirty="0" smtClean="0">
                <a:solidFill>
                  <a:srgbClr val="254061"/>
                </a:solidFill>
              </a:rPr>
              <a:t>Kementerian Kesehatan Republik Indonesia</a:t>
            </a:r>
          </a:p>
          <a:p>
            <a:r>
              <a:rPr lang="id-ID" sz="2300" dirty="0" smtClean="0">
                <a:solidFill>
                  <a:srgbClr val="254061"/>
                </a:solidFill>
              </a:rPr>
              <a:t>Direktorat Jenderal Pengendalian Penyakit dan Penyehatan Lingkungan </a:t>
            </a:r>
          </a:p>
          <a:p>
            <a:r>
              <a:rPr lang="id-ID" b="1" dirty="0" smtClean="0">
                <a:solidFill>
                  <a:srgbClr val="254061"/>
                </a:solidFill>
              </a:rPr>
              <a:t>2014 </a:t>
            </a:r>
          </a:p>
          <a:p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5979" y="1445342"/>
            <a:ext cx="7665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id-ID" sz="3600" b="1" dirty="0">
                <a:solidFill>
                  <a:srgbClr val="7030A0"/>
                </a:solidFill>
              </a:rPr>
              <a:t>Sindrom Pulih (SPI) = </a:t>
            </a:r>
            <a:br>
              <a:rPr lang="id-ID" altLang="id-ID" sz="3600" b="1" dirty="0">
                <a:solidFill>
                  <a:srgbClr val="7030A0"/>
                </a:solidFill>
              </a:rPr>
            </a:br>
            <a:r>
              <a:rPr lang="en-US" altLang="id-ID" sz="3600" b="1" dirty="0">
                <a:solidFill>
                  <a:srgbClr val="7030A0"/>
                </a:solidFill>
              </a:rPr>
              <a:t>Immune Reconstitution Inflammatory Syndrome</a:t>
            </a:r>
            <a:r>
              <a:rPr lang="id-ID" altLang="id-ID" sz="3600" b="1" dirty="0">
                <a:solidFill>
                  <a:srgbClr val="7030A0"/>
                </a:solidFill>
              </a:rPr>
              <a:t> (IRIS)</a:t>
            </a:r>
            <a:endParaRPr lang="id-ID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404" y="97662"/>
            <a:ext cx="8229600" cy="1143000"/>
          </a:xfrm>
        </p:spPr>
        <p:txBody>
          <a:bodyPr/>
          <a:lstStyle/>
          <a:p>
            <a:r>
              <a:rPr lang="id-ID" altLang="id-ID" b="1" dirty="0">
                <a:solidFill>
                  <a:srgbClr val="7030A0"/>
                </a:solidFill>
              </a:rPr>
              <a:t>Uraian</a:t>
            </a:r>
            <a:endParaRPr lang="id-ID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88142" y="1909908"/>
            <a:ext cx="8037862" cy="3768213"/>
          </a:xfrm>
        </p:spPr>
        <p:txBody>
          <a:bodyPr/>
          <a:lstStyle/>
          <a:p>
            <a:r>
              <a:rPr lang="id-ID" altLang="id-ID" dirty="0"/>
              <a:t>E</a:t>
            </a:r>
            <a:r>
              <a:rPr lang="en-US" altLang="id-ID" dirty="0" err="1"/>
              <a:t>pidemiolog</a:t>
            </a:r>
            <a:r>
              <a:rPr lang="id-ID" altLang="id-ID" dirty="0"/>
              <a:t>i</a:t>
            </a:r>
            <a:r>
              <a:rPr lang="en-US" altLang="id-ID" dirty="0"/>
              <a:t> </a:t>
            </a:r>
            <a:r>
              <a:rPr lang="id-ID" altLang="id-ID" dirty="0"/>
              <a:t>SPI (</a:t>
            </a:r>
            <a:r>
              <a:rPr lang="en-US" altLang="id-ID" dirty="0"/>
              <a:t>IRIS</a:t>
            </a:r>
            <a:r>
              <a:rPr lang="id-ID" altLang="id-ID" dirty="0"/>
              <a:t>)</a:t>
            </a:r>
            <a:endParaRPr lang="en-US" altLang="id-ID" dirty="0"/>
          </a:p>
          <a:p>
            <a:r>
              <a:rPr lang="id-ID" altLang="id-ID" dirty="0"/>
              <a:t>Studi Kasus </a:t>
            </a:r>
            <a:r>
              <a:rPr lang="en-US" altLang="id-ID" dirty="0"/>
              <a:t>IRIS </a:t>
            </a:r>
          </a:p>
          <a:p>
            <a:r>
              <a:rPr lang="id-ID" altLang="id-ID" dirty="0"/>
              <a:t>P</a:t>
            </a:r>
            <a:r>
              <a:rPr lang="en-US" altLang="id-ID" dirty="0" err="1"/>
              <a:t>atogenesis</a:t>
            </a:r>
            <a:r>
              <a:rPr lang="en-US" altLang="id-ID" dirty="0"/>
              <a:t> IRIS</a:t>
            </a:r>
          </a:p>
          <a:p>
            <a:r>
              <a:rPr lang="id-ID" altLang="id-ID" dirty="0"/>
              <a:t>Kriteria </a:t>
            </a:r>
            <a:r>
              <a:rPr lang="en-US" altLang="id-ID" dirty="0" err="1"/>
              <a:t>diagnosti</a:t>
            </a:r>
            <a:r>
              <a:rPr lang="id-ID" altLang="id-ID" dirty="0"/>
              <a:t>k</a:t>
            </a:r>
            <a:r>
              <a:rPr lang="en-US" altLang="id-ID" dirty="0"/>
              <a:t> IRIS</a:t>
            </a:r>
          </a:p>
          <a:p>
            <a:r>
              <a:rPr lang="id-ID" altLang="id-ID" dirty="0"/>
              <a:t>Spektrum klinis dan </a:t>
            </a:r>
            <a:r>
              <a:rPr lang="en-US" altLang="id-ID" dirty="0"/>
              <a:t>&amp; diagnosis </a:t>
            </a:r>
            <a:r>
              <a:rPr lang="id-ID" altLang="id-ID" dirty="0"/>
              <a:t>banding</a:t>
            </a:r>
            <a:r>
              <a:rPr lang="en-US" altLang="id-ID" dirty="0"/>
              <a:t> IRIS</a:t>
            </a:r>
          </a:p>
          <a:p>
            <a:r>
              <a:rPr lang="id-ID" altLang="id-ID" dirty="0"/>
              <a:t>Tatalaksana</a:t>
            </a:r>
            <a:r>
              <a:rPr lang="en-US" altLang="id-ID" dirty="0"/>
              <a:t> </a:t>
            </a:r>
            <a:r>
              <a:rPr lang="en-US" altLang="id-ID" dirty="0" smtClean="0"/>
              <a:t>IRIS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229428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656" y="68166"/>
            <a:ext cx="8229600" cy="1143000"/>
          </a:xfrm>
        </p:spPr>
        <p:txBody>
          <a:bodyPr/>
          <a:lstStyle/>
          <a:p>
            <a:r>
              <a:rPr lang="en-US" altLang="id-ID" b="1" dirty="0">
                <a:solidFill>
                  <a:srgbClr val="7030A0"/>
                </a:solidFill>
              </a:rPr>
              <a:t>IRIS- </a:t>
            </a:r>
            <a:r>
              <a:rPr lang="en-US" altLang="id-ID" b="1" dirty="0" err="1">
                <a:solidFill>
                  <a:srgbClr val="7030A0"/>
                </a:solidFill>
              </a:rPr>
              <a:t>epidemiolog</a:t>
            </a:r>
            <a:r>
              <a:rPr lang="id-ID" altLang="id-ID" b="1" dirty="0">
                <a:solidFill>
                  <a:srgbClr val="7030A0"/>
                </a:solidFill>
              </a:rPr>
              <a:t>i</a:t>
            </a:r>
            <a:endParaRPr lang="id-ID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656" y="1909908"/>
            <a:ext cx="8229600" cy="4525963"/>
          </a:xfrm>
        </p:spPr>
        <p:txBody>
          <a:bodyPr/>
          <a:lstStyle/>
          <a:p>
            <a:r>
              <a:rPr lang="en-US" altLang="id-ID" dirty="0"/>
              <a:t>IRIS </a:t>
            </a:r>
            <a:r>
              <a:rPr lang="id-ID" altLang="id-ID" dirty="0"/>
              <a:t>dikenal sebagai komplikasi potensial yg dapat terjadi setelah pemberian</a:t>
            </a:r>
            <a:r>
              <a:rPr lang="en-US" altLang="id-ID" dirty="0"/>
              <a:t> ART. </a:t>
            </a:r>
          </a:p>
          <a:p>
            <a:r>
              <a:rPr lang="id-ID" altLang="id-ID" dirty="0"/>
              <a:t>F</a:t>
            </a:r>
            <a:r>
              <a:rPr lang="en-US" altLang="id-ID" dirty="0"/>
              <a:t>re</a:t>
            </a:r>
            <a:r>
              <a:rPr lang="id-ID" altLang="id-ID" dirty="0"/>
              <a:t>k</a:t>
            </a:r>
            <a:r>
              <a:rPr lang="en-US" altLang="id-ID" dirty="0" err="1"/>
              <a:t>uen</a:t>
            </a:r>
            <a:r>
              <a:rPr lang="id-ID" altLang="id-ID" dirty="0"/>
              <a:t>si</a:t>
            </a:r>
            <a:r>
              <a:rPr lang="en-US" altLang="id-ID" dirty="0"/>
              <a:t> IRIS </a:t>
            </a:r>
            <a:r>
              <a:rPr lang="id-ID" altLang="id-ID" dirty="0"/>
              <a:t>tidak diketahui dgn pasti</a:t>
            </a:r>
            <a:r>
              <a:rPr lang="en-US" altLang="id-ID" dirty="0"/>
              <a:t>, </a:t>
            </a:r>
            <a:r>
              <a:rPr lang="id-ID" altLang="id-ID" dirty="0"/>
              <a:t>diperkirakan</a:t>
            </a:r>
            <a:r>
              <a:rPr lang="en-US" altLang="id-ID" dirty="0"/>
              <a:t> 10% – 25% </a:t>
            </a:r>
            <a:r>
              <a:rPr lang="id-ID" altLang="id-ID" dirty="0"/>
              <a:t>dari Odha yg menerima </a:t>
            </a:r>
            <a:r>
              <a:rPr lang="en-US" altLang="id-ID" dirty="0"/>
              <a:t>ART</a:t>
            </a:r>
          </a:p>
          <a:p>
            <a:r>
              <a:rPr lang="id-ID" altLang="id-ID" dirty="0"/>
              <a:t>Pada </a:t>
            </a:r>
            <a:r>
              <a:rPr lang="en-US" altLang="id-ID" dirty="0"/>
              <a:t>23% – 25% </a:t>
            </a:r>
            <a:r>
              <a:rPr lang="id-ID" altLang="id-ID" dirty="0"/>
              <a:t>Odha dgn </a:t>
            </a:r>
            <a:r>
              <a:rPr lang="en-US" altLang="id-ID" dirty="0"/>
              <a:t>HAART </a:t>
            </a:r>
            <a:r>
              <a:rPr lang="id-ID" altLang="id-ID" dirty="0"/>
              <a:t>terjadi &gt; 1 sindrom inflamasi yg sesuai dgn </a:t>
            </a:r>
            <a:r>
              <a:rPr lang="id-ID" altLang="id-ID" dirty="0" smtClean="0"/>
              <a:t>IRIS</a:t>
            </a:r>
            <a:endParaRPr lang="en-US" altLang="id-ID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81656" y="5594350"/>
            <a:ext cx="831072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65113" indent="-265113">
              <a:tabLst>
                <a:tab pos="265113" algn="l"/>
              </a:tabLst>
            </a:pPr>
            <a:r>
              <a:rPr lang="en-US" altLang="id-ID" sz="1200" dirty="0" smtClean="0"/>
              <a:t>(</a:t>
            </a:r>
            <a:r>
              <a:rPr lang="en-US" altLang="id-ID" sz="1200" dirty="0"/>
              <a:t>1</a:t>
            </a:r>
            <a:r>
              <a:rPr lang="en-US" altLang="id-ID" sz="1200" dirty="0" smtClean="0"/>
              <a:t>)</a:t>
            </a:r>
            <a:r>
              <a:rPr lang="id-ID" altLang="id-ID" sz="1200" dirty="0" smtClean="0"/>
              <a:t>	</a:t>
            </a:r>
            <a:r>
              <a:rPr lang="en-US" altLang="id-ID" sz="1200" dirty="0" smtClean="0"/>
              <a:t>French </a:t>
            </a:r>
            <a:r>
              <a:rPr lang="en-US" altLang="id-ID" sz="1200" dirty="0"/>
              <a:t>MA, </a:t>
            </a:r>
            <a:r>
              <a:rPr lang="en-US" altLang="id-ID" sz="1200" dirty="0" err="1"/>
              <a:t>Lenzo</a:t>
            </a:r>
            <a:r>
              <a:rPr lang="en-US" altLang="id-ID" sz="1200" dirty="0"/>
              <a:t> N, John M, et al. Immune restoration disease after the treatment of </a:t>
            </a:r>
            <a:r>
              <a:rPr lang="en-US" altLang="id-ID" sz="1200" dirty="0" err="1"/>
              <a:t>immunodeficient</a:t>
            </a:r>
            <a:r>
              <a:rPr lang="en-US" altLang="id-ID" sz="1200" dirty="0"/>
              <a:t> HIV-infected patients with highly active antiretroviral </a:t>
            </a:r>
            <a:r>
              <a:rPr lang="en-US" altLang="id-ID" sz="1200" dirty="0" err="1"/>
              <a:t>therapy.HIV</a:t>
            </a:r>
            <a:r>
              <a:rPr lang="en-US" altLang="id-ID" sz="1200" dirty="0"/>
              <a:t> Med 2000; 1:107–15 </a:t>
            </a:r>
          </a:p>
          <a:p>
            <a:pPr marL="265113" indent="-265113">
              <a:tabLst>
                <a:tab pos="265113" algn="l"/>
              </a:tabLst>
            </a:pPr>
            <a:r>
              <a:rPr lang="en-US" altLang="id-ID" sz="1200" dirty="0"/>
              <a:t>(2</a:t>
            </a:r>
            <a:r>
              <a:rPr lang="en-US" altLang="id-ID" sz="1200" dirty="0" smtClean="0"/>
              <a:t>)</a:t>
            </a:r>
            <a:r>
              <a:rPr lang="id-ID" altLang="id-ID" sz="1200" dirty="0" smtClean="0"/>
              <a:t>	</a:t>
            </a:r>
            <a:r>
              <a:rPr lang="en-US" altLang="id-ID" sz="1200" dirty="0" err="1" smtClean="0"/>
              <a:t>DeSimone</a:t>
            </a:r>
            <a:r>
              <a:rPr lang="en-US" altLang="id-ID" sz="1200" dirty="0" smtClean="0"/>
              <a:t> </a:t>
            </a:r>
            <a:r>
              <a:rPr lang="en-US" altLang="id-ID" sz="1200" dirty="0"/>
              <a:t>JA, </a:t>
            </a:r>
            <a:r>
              <a:rPr lang="en-US" altLang="id-ID" sz="1200" dirty="0" err="1"/>
              <a:t>Pomerantz</a:t>
            </a:r>
            <a:r>
              <a:rPr lang="en-US" altLang="id-ID" sz="1200" dirty="0"/>
              <a:t> RJ, </a:t>
            </a:r>
            <a:r>
              <a:rPr lang="en-US" altLang="id-ID" sz="1200" dirty="0" err="1"/>
              <a:t>Babinchak</a:t>
            </a:r>
            <a:r>
              <a:rPr lang="en-US" altLang="id-ID" sz="1200" dirty="0"/>
              <a:t> TJ. Inflammatory reactions in HIV-1–infected persons after initiation of highly active antiretroviral therapy. Ann Intern Med 2000; 133:447–54.</a:t>
            </a:r>
          </a:p>
          <a:p>
            <a:pPr marL="265113" indent="-265113">
              <a:buFontTx/>
              <a:buAutoNum type="arabicParenBoth" startAt="3"/>
              <a:tabLst>
                <a:tab pos="265113" algn="l"/>
              </a:tabLst>
            </a:pPr>
            <a:r>
              <a:rPr lang="en-US" altLang="id-ID" sz="1200" dirty="0" err="1"/>
              <a:t>Clin</a:t>
            </a:r>
            <a:r>
              <a:rPr lang="en-US" altLang="id-ID" sz="1200" dirty="0"/>
              <a:t> Infect Dis. 2006 Feb 1;42(3):418-27.</a:t>
            </a:r>
          </a:p>
          <a:p>
            <a:pPr marL="265113" indent="-265113">
              <a:buFontTx/>
              <a:buAutoNum type="arabicParenBoth" startAt="3"/>
              <a:tabLst>
                <a:tab pos="265113" algn="l"/>
              </a:tabLst>
            </a:pPr>
            <a:r>
              <a:rPr lang="en-US" altLang="id-ID" sz="1200" dirty="0"/>
              <a:t>AIDS 2005 Mar 4;19(4):399-406.</a:t>
            </a:r>
            <a:endParaRPr lang="en-GB" altLang="id-ID" sz="1200" dirty="0"/>
          </a:p>
        </p:txBody>
      </p:sp>
    </p:spTree>
    <p:extLst>
      <p:ext uri="{BB962C8B-B14F-4D97-AF65-F5344CB8AC3E}">
        <p14:creationId xmlns:p14="http://schemas.microsoft.com/office/powerpoint/2010/main" val="243226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781656" y="2929278"/>
            <a:ext cx="8229600" cy="1143000"/>
          </a:xfrm>
        </p:spPr>
        <p:txBody>
          <a:bodyPr/>
          <a:lstStyle/>
          <a:p>
            <a:r>
              <a:rPr lang="id-ID" altLang="id-ID" b="1" dirty="0">
                <a:solidFill>
                  <a:srgbClr val="7030A0"/>
                </a:solidFill>
              </a:rPr>
              <a:t>Studi Kasus IRIS</a:t>
            </a:r>
            <a:endParaRPr lang="en-US" altLang="id-ID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80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168" y="23922"/>
            <a:ext cx="8229600" cy="1143000"/>
          </a:xfrm>
        </p:spPr>
        <p:txBody>
          <a:bodyPr/>
          <a:lstStyle/>
          <a:p>
            <a:r>
              <a:rPr lang="id-ID" altLang="id-ID" b="1" dirty="0">
                <a:solidFill>
                  <a:srgbClr val="7030A0"/>
                </a:solidFill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</a:rPr>
              <a:t> 1</a:t>
            </a:r>
            <a:endParaRPr lang="id-ID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8404" y="1836168"/>
            <a:ext cx="3613355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d-ID" altLang="id-ID" sz="2800" dirty="0"/>
              <a:t>Seorang anak laki HIV (+) berumur </a:t>
            </a:r>
            <a:r>
              <a:rPr lang="en-US" altLang="id-ID" sz="2800" dirty="0"/>
              <a:t>7 </a:t>
            </a:r>
            <a:r>
              <a:rPr lang="id-ID" altLang="id-ID" sz="2800" dirty="0"/>
              <a:t>tahun</a:t>
            </a:r>
            <a:r>
              <a:rPr lang="en-US" altLang="id-ID" sz="2800" dirty="0"/>
              <a:t>, </a:t>
            </a:r>
            <a:r>
              <a:rPr lang="id-ID" altLang="id-ID" sz="2800" dirty="0"/>
              <a:t>dengan TB</a:t>
            </a:r>
            <a:r>
              <a:rPr lang="en-US" altLang="id-ID" sz="2800" dirty="0"/>
              <a:t> </a:t>
            </a:r>
            <a:r>
              <a:rPr lang="en-US" altLang="id-ID" sz="2800" dirty="0" err="1"/>
              <a:t>mediastin</a:t>
            </a:r>
            <a:r>
              <a:rPr lang="id-ID" altLang="id-ID" sz="2800" dirty="0"/>
              <a:t>um</a:t>
            </a:r>
            <a:r>
              <a:rPr lang="en-US" altLang="id-ID" sz="2800" dirty="0"/>
              <a:t> &amp; </a:t>
            </a:r>
            <a:r>
              <a:rPr lang="id-ID" altLang="id-ID" sz="2800" dirty="0"/>
              <a:t>k</a:t>
            </a:r>
            <a:r>
              <a:rPr lang="en-US" altLang="id-ID" sz="2800" dirty="0" err="1"/>
              <a:t>andidiasis</a:t>
            </a:r>
            <a:r>
              <a:rPr lang="id-ID" altLang="id-ID" sz="2800" dirty="0"/>
              <a:t> oral</a:t>
            </a:r>
            <a:endParaRPr lang="en-US" altLang="id-ID" sz="2800" dirty="0"/>
          </a:p>
          <a:p>
            <a:pPr>
              <a:lnSpc>
                <a:spcPct val="90000"/>
              </a:lnSpc>
            </a:pPr>
            <a:r>
              <a:rPr lang="en-US" altLang="id-ID" sz="2800" dirty="0" err="1"/>
              <a:t>Mantoux</a:t>
            </a:r>
            <a:r>
              <a:rPr lang="en-US" altLang="id-ID" sz="2800" dirty="0"/>
              <a:t> Test : 0 mm</a:t>
            </a:r>
          </a:p>
          <a:p>
            <a:pPr>
              <a:lnSpc>
                <a:spcPct val="90000"/>
              </a:lnSpc>
            </a:pPr>
            <a:r>
              <a:rPr lang="en-US" altLang="id-ID" sz="2800" dirty="0"/>
              <a:t>Sputum Smear </a:t>
            </a:r>
            <a:r>
              <a:rPr lang="id-ID" altLang="id-ID" sz="2800" dirty="0"/>
              <a:t>BTA</a:t>
            </a:r>
            <a:r>
              <a:rPr lang="en-US" altLang="id-ID" sz="2800" dirty="0"/>
              <a:t>: </a:t>
            </a:r>
            <a:r>
              <a:rPr lang="en-US" altLang="id-ID" sz="2800" dirty="0" err="1"/>
              <a:t>Negati</a:t>
            </a:r>
            <a:r>
              <a:rPr lang="id-ID" altLang="id-ID" sz="2800" dirty="0"/>
              <a:t>f</a:t>
            </a:r>
            <a:endParaRPr lang="en-US" altLang="id-ID" sz="2800" dirty="0"/>
          </a:p>
          <a:p>
            <a:pPr lvl="1">
              <a:lnSpc>
                <a:spcPct val="90000"/>
              </a:lnSpc>
            </a:pPr>
            <a:r>
              <a:rPr lang="en-US" altLang="id-ID" sz="2400" dirty="0"/>
              <a:t>CD4 : 84 </a:t>
            </a:r>
            <a:r>
              <a:rPr lang="id-ID" altLang="id-ID" sz="2400" dirty="0"/>
              <a:t>s</a:t>
            </a:r>
            <a:r>
              <a:rPr lang="en-US" altLang="id-ID" sz="2400" dirty="0"/>
              <a:t>el (4%)</a:t>
            </a:r>
          </a:p>
          <a:p>
            <a:pPr>
              <a:lnSpc>
                <a:spcPct val="90000"/>
              </a:lnSpc>
            </a:pPr>
            <a:r>
              <a:rPr lang="id-ID" altLang="id-ID" sz="2800" dirty="0"/>
              <a:t>Memulai </a:t>
            </a:r>
            <a:r>
              <a:rPr lang="id-ID" altLang="id-ID" sz="2800" dirty="0" smtClean="0"/>
              <a:t>OAT</a:t>
            </a:r>
            <a:endParaRPr lang="en-GB" altLang="id-ID" sz="2800" dirty="0"/>
          </a:p>
        </p:txBody>
      </p:sp>
      <p:pic>
        <p:nvPicPr>
          <p:cNvPr id="4" name="Picture 4" descr="HG448_Asudullahbaig_I00125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0748" y="1698516"/>
            <a:ext cx="4194175" cy="5029200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9694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152" y="53418"/>
            <a:ext cx="8229600" cy="1143000"/>
          </a:xfrm>
        </p:spPr>
        <p:txBody>
          <a:bodyPr>
            <a:normAutofit/>
          </a:bodyPr>
          <a:lstStyle/>
          <a:p>
            <a:r>
              <a:rPr lang="id-ID" altLang="id-ID" b="1" dirty="0">
                <a:solidFill>
                  <a:srgbClr val="7030A0"/>
                </a:solidFill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</a:rPr>
              <a:t> 1</a:t>
            </a:r>
            <a:r>
              <a:rPr lang="id-ID" altLang="id-ID" b="1" dirty="0">
                <a:solidFill>
                  <a:srgbClr val="7030A0"/>
                </a:solidFill>
              </a:rPr>
              <a:t> </a:t>
            </a:r>
            <a:r>
              <a:rPr lang="id-ID" altLang="id-ID" sz="3200" b="1" dirty="0">
                <a:solidFill>
                  <a:srgbClr val="7030A0"/>
                </a:solidFill>
              </a:rPr>
              <a:t>(lanjutan</a:t>
            </a:r>
            <a:r>
              <a:rPr lang="id-ID" altLang="id-ID" sz="3200" b="1" dirty="0" smtClean="0">
                <a:solidFill>
                  <a:srgbClr val="7030A0"/>
                </a:solidFill>
              </a:rPr>
              <a:t>)</a:t>
            </a:r>
            <a:endParaRPr lang="id-ID" sz="2800" dirty="0">
              <a:solidFill>
                <a:srgbClr val="7030A0"/>
              </a:solidFill>
            </a:endParaRPr>
          </a:p>
        </p:txBody>
      </p:sp>
      <p:pic>
        <p:nvPicPr>
          <p:cNvPr id="6" name="Picture 4" descr="HG448_Asudullahbaig_I001255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9408" y="1825516"/>
            <a:ext cx="3833812" cy="4597400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Content Placeholder 6" descr="HG448_Asudullahbaig_I001255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6620" y="1774716"/>
            <a:ext cx="3651250" cy="4606925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592820" y="5506929"/>
            <a:ext cx="2535238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d-ID" altLang="id-ID" b="1" dirty="0">
                <a:latin typeface="Arial" charset="0"/>
              </a:rPr>
              <a:t>Sebelum diobati</a:t>
            </a:r>
            <a:endParaRPr lang="en-US" altLang="id-ID" b="1" dirty="0">
              <a:latin typeface="Arial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534583" y="5508516"/>
            <a:ext cx="3144837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d-ID" altLang="id-ID" b="1">
                <a:latin typeface="Arial" charset="0"/>
              </a:rPr>
              <a:t>Setelah 2 bulan</a:t>
            </a:r>
            <a:r>
              <a:rPr lang="en-US" altLang="id-ID" b="1">
                <a:latin typeface="Arial" charset="0"/>
              </a:rPr>
              <a:t> </a:t>
            </a:r>
            <a:r>
              <a:rPr lang="id-ID" altLang="id-ID" b="1">
                <a:latin typeface="Arial" charset="0"/>
              </a:rPr>
              <a:t>O</a:t>
            </a:r>
            <a:r>
              <a:rPr lang="en-US" altLang="id-ID" b="1">
                <a:latin typeface="Arial" charset="0"/>
              </a:rPr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2865283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412" y="9174"/>
            <a:ext cx="8229600" cy="1143000"/>
          </a:xfrm>
        </p:spPr>
        <p:txBody>
          <a:bodyPr>
            <a:normAutofit/>
          </a:bodyPr>
          <a:lstStyle/>
          <a:p>
            <a:r>
              <a:rPr lang="id-ID" altLang="id-ID" b="1" dirty="0">
                <a:solidFill>
                  <a:srgbClr val="7030A0"/>
                </a:solidFill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</a:rPr>
              <a:t> 1</a:t>
            </a:r>
            <a:r>
              <a:rPr lang="id-ID" altLang="id-ID" b="1" dirty="0">
                <a:solidFill>
                  <a:srgbClr val="7030A0"/>
                </a:solidFill>
              </a:rPr>
              <a:t> </a:t>
            </a:r>
            <a:r>
              <a:rPr lang="id-ID" altLang="id-ID" sz="3200" b="1" dirty="0">
                <a:solidFill>
                  <a:srgbClr val="7030A0"/>
                </a:solidFill>
              </a:rPr>
              <a:t>(lanjutan</a:t>
            </a:r>
            <a:r>
              <a:rPr lang="id-ID" altLang="id-ID" sz="3200" b="1" dirty="0" smtClean="0">
                <a:solidFill>
                  <a:srgbClr val="7030A0"/>
                </a:solidFill>
              </a:rPr>
              <a:t>)</a:t>
            </a:r>
            <a:endParaRPr lang="id-ID" sz="2800" dirty="0">
              <a:solidFill>
                <a:srgbClr val="7030A0"/>
              </a:solidFill>
            </a:endParaRPr>
          </a:p>
        </p:txBody>
      </p:sp>
      <p:pic>
        <p:nvPicPr>
          <p:cNvPr id="4" name="Picture 4" descr="HG448_Asudullahbaig_I001255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4736" y="1698516"/>
            <a:ext cx="4000500" cy="5046663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" name="Picture 6" descr="HG448_Asudullahbaig_I001255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3836" y="1622316"/>
            <a:ext cx="4194175" cy="5046663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49399" y="5618054"/>
            <a:ext cx="3144837" cy="822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d-ID" altLang="id-ID" b="1">
                <a:latin typeface="Arial" charset="0"/>
              </a:rPr>
              <a:t>Setelah</a:t>
            </a:r>
            <a:r>
              <a:rPr lang="en-US" altLang="id-ID" b="1">
                <a:latin typeface="Arial" charset="0"/>
              </a:rPr>
              <a:t> 2 </a:t>
            </a:r>
            <a:r>
              <a:rPr lang="id-ID" altLang="id-ID" b="1">
                <a:latin typeface="Arial" charset="0"/>
              </a:rPr>
              <a:t>bulan</a:t>
            </a:r>
            <a:r>
              <a:rPr lang="en-US" altLang="id-ID" b="1">
                <a:latin typeface="Arial" charset="0"/>
              </a:rPr>
              <a:t> </a:t>
            </a:r>
            <a:r>
              <a:rPr lang="id-ID" altLang="id-ID" b="1">
                <a:latin typeface="Arial" charset="0"/>
              </a:rPr>
              <a:t>O</a:t>
            </a:r>
            <a:r>
              <a:rPr lang="en-US" altLang="id-ID" b="1">
                <a:latin typeface="Arial" charset="0"/>
              </a:rPr>
              <a:t>AT</a:t>
            </a:r>
          </a:p>
          <a:p>
            <a:r>
              <a:rPr lang="id-ID" altLang="id-ID" b="1">
                <a:latin typeface="Arial" charset="0"/>
              </a:rPr>
              <a:t>Mulai ART</a:t>
            </a:r>
            <a:endParaRPr lang="en-US" altLang="id-ID" b="1">
              <a:latin typeface="Arial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229274" y="5602179"/>
            <a:ext cx="3484562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d-ID" b="1" dirty="0">
                <a:latin typeface="Arial" charset="0"/>
              </a:rPr>
              <a:t>3 </a:t>
            </a:r>
            <a:r>
              <a:rPr lang="id-ID" altLang="id-ID" b="1" dirty="0">
                <a:latin typeface="Arial" charset="0"/>
              </a:rPr>
              <a:t>minggu setelah</a:t>
            </a:r>
            <a:r>
              <a:rPr lang="en-US" altLang="id-ID" b="1" dirty="0">
                <a:latin typeface="Arial" charset="0"/>
              </a:rPr>
              <a:t> ART </a:t>
            </a:r>
            <a:r>
              <a:rPr lang="en-US" altLang="id-ID" b="1" dirty="0" smtClean="0">
                <a:latin typeface="Arial" charset="0"/>
              </a:rPr>
              <a:t>(</a:t>
            </a:r>
            <a:r>
              <a:rPr lang="id-ID" altLang="id-ID" b="1" dirty="0" smtClean="0">
                <a:latin typeface="Arial" charset="0"/>
              </a:rPr>
              <a:t>AZ</a:t>
            </a:r>
            <a:r>
              <a:rPr lang="en-US" altLang="id-ID" b="1" dirty="0" smtClean="0">
                <a:latin typeface="Arial" charset="0"/>
              </a:rPr>
              <a:t>T+3TC+EFV</a:t>
            </a:r>
            <a:r>
              <a:rPr lang="en-US" altLang="id-ID" b="1" dirty="0">
                <a:latin typeface="Arial" charset="0"/>
              </a:rPr>
              <a:t>)</a:t>
            </a:r>
            <a:r>
              <a:rPr lang="en-US" altLang="id-ID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238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404" y="82914"/>
            <a:ext cx="8229600" cy="1143000"/>
          </a:xfrm>
        </p:spPr>
        <p:txBody>
          <a:bodyPr>
            <a:normAutofit/>
          </a:bodyPr>
          <a:lstStyle/>
          <a:p>
            <a:r>
              <a:rPr lang="id-ID" altLang="id-ID" b="1" dirty="0">
                <a:solidFill>
                  <a:srgbClr val="7030A0"/>
                </a:solidFill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</a:rPr>
              <a:t> 1</a:t>
            </a:r>
            <a:r>
              <a:rPr lang="id-ID" altLang="id-ID" b="1" dirty="0">
                <a:solidFill>
                  <a:srgbClr val="7030A0"/>
                </a:solidFill>
              </a:rPr>
              <a:t> </a:t>
            </a:r>
            <a:r>
              <a:rPr lang="id-ID" altLang="id-ID" sz="3200" b="1" dirty="0">
                <a:solidFill>
                  <a:srgbClr val="7030A0"/>
                </a:solidFill>
              </a:rPr>
              <a:t>(lanjutan</a:t>
            </a:r>
            <a:r>
              <a:rPr lang="id-ID" altLang="id-ID" sz="3200" b="1" dirty="0" smtClean="0">
                <a:solidFill>
                  <a:srgbClr val="7030A0"/>
                </a:solidFill>
              </a:rPr>
              <a:t>)</a:t>
            </a:r>
            <a:endParaRPr lang="en-US" sz="2800" dirty="0">
              <a:solidFill>
                <a:srgbClr val="7030A0"/>
              </a:solidFill>
            </a:endParaRPr>
          </a:p>
        </p:txBody>
      </p:sp>
      <p:pic>
        <p:nvPicPr>
          <p:cNvPr id="4" name="Picture 4" descr="HG448_Asudullahbaig_I001255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8644" y="1756999"/>
            <a:ext cx="3829050" cy="4606925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" name="Picture 6" descr="448_Asudullahbaig_I001260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7244" y="1756999"/>
            <a:ext cx="3697288" cy="4572000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11044" y="5525724"/>
            <a:ext cx="3657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d-ID" b="1">
                <a:latin typeface="Arial" charset="0"/>
              </a:rPr>
              <a:t>3 </a:t>
            </a:r>
            <a:r>
              <a:rPr lang="id-ID" altLang="id-ID" b="1">
                <a:latin typeface="Arial" charset="0"/>
              </a:rPr>
              <a:t>minggu setelah</a:t>
            </a:r>
            <a:r>
              <a:rPr lang="en-US" altLang="id-ID" b="1">
                <a:latin typeface="Arial" charset="0"/>
              </a:rPr>
              <a:t> ART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149644" y="5449524"/>
            <a:ext cx="3429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id-ID" altLang="id-ID" b="1">
                <a:latin typeface="Arial" charset="0"/>
              </a:rPr>
              <a:t>Setelah pengobatan</a:t>
            </a:r>
            <a:endParaRPr lang="en-US" altLang="id-ID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2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1152" y="68166"/>
            <a:ext cx="8229600" cy="934724"/>
          </a:xfrm>
        </p:spPr>
        <p:txBody>
          <a:bodyPr anchor="b"/>
          <a:lstStyle/>
          <a:p>
            <a:r>
              <a:rPr lang="id-ID" altLang="id-ID" b="1" dirty="0">
                <a:solidFill>
                  <a:srgbClr val="7030A0"/>
                </a:solidFill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</a:rPr>
              <a:t> - 2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56292" y="1673940"/>
            <a:ext cx="8458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id-ID" altLang="id-ID" dirty="0" smtClean="0"/>
              <a:t>Seorang laki-laki berumur</a:t>
            </a:r>
            <a:r>
              <a:rPr lang="en-US" altLang="id-ID" dirty="0" smtClean="0"/>
              <a:t> 22 </a:t>
            </a:r>
            <a:r>
              <a:rPr lang="id-ID" altLang="id-ID" dirty="0" smtClean="0"/>
              <a:t>tahun dengan </a:t>
            </a:r>
            <a:r>
              <a:rPr lang="en-US" altLang="id-ID" dirty="0" smtClean="0"/>
              <a:t>HIV </a:t>
            </a:r>
            <a:r>
              <a:rPr lang="en-US" altLang="id-ID" dirty="0" err="1" smtClean="0"/>
              <a:t>positi</a:t>
            </a:r>
            <a:r>
              <a:rPr lang="id-ID" altLang="id-ID" dirty="0" smtClean="0"/>
              <a:t>f</a:t>
            </a:r>
            <a:r>
              <a:rPr lang="en-US" altLang="id-ID" dirty="0" smtClean="0"/>
              <a:t> s</a:t>
            </a:r>
            <a:r>
              <a:rPr lang="id-ID" altLang="id-ID" dirty="0" smtClean="0"/>
              <a:t>ejak</a:t>
            </a:r>
            <a:r>
              <a:rPr lang="en-US" altLang="id-ID" dirty="0" smtClean="0"/>
              <a:t> Feb. 2000, </a:t>
            </a:r>
            <a:r>
              <a:rPr lang="id-ID" altLang="id-ID" dirty="0" smtClean="0"/>
              <a:t>dgn</a:t>
            </a:r>
            <a:r>
              <a:rPr lang="en-US" altLang="id-ID" dirty="0" smtClean="0"/>
              <a:t> </a:t>
            </a:r>
            <a:r>
              <a:rPr lang="id-ID" altLang="id-ID" dirty="0" smtClean="0"/>
              <a:t>profilaksis K</a:t>
            </a:r>
            <a:r>
              <a:rPr lang="en-US" altLang="id-ID" dirty="0" err="1" smtClean="0"/>
              <a:t>otrimo</a:t>
            </a:r>
            <a:r>
              <a:rPr lang="id-ID" altLang="id-ID" dirty="0" smtClean="0"/>
              <a:t>ks</a:t>
            </a:r>
            <a:r>
              <a:rPr lang="en-US" altLang="id-ID" dirty="0" err="1" smtClean="0"/>
              <a:t>azol</a:t>
            </a:r>
            <a:r>
              <a:rPr lang="en-US" altLang="id-ID" dirty="0" smtClean="0"/>
              <a:t>, </a:t>
            </a:r>
            <a:r>
              <a:rPr lang="id-ID" altLang="id-ID" dirty="0" smtClean="0"/>
              <a:t>dan memenuhi syarat </a:t>
            </a:r>
            <a:r>
              <a:rPr lang="en-US" altLang="id-ID" dirty="0" smtClean="0"/>
              <a:t>ART </a:t>
            </a:r>
            <a:r>
              <a:rPr lang="id-ID" altLang="id-ID" dirty="0" smtClean="0"/>
              <a:t>pada</a:t>
            </a:r>
            <a:r>
              <a:rPr lang="en-US" altLang="id-ID" dirty="0" smtClean="0"/>
              <a:t> Mar</a:t>
            </a:r>
            <a:r>
              <a:rPr lang="id-ID" altLang="id-ID" dirty="0" smtClean="0"/>
              <a:t>et</a:t>
            </a:r>
            <a:r>
              <a:rPr lang="en-US" altLang="id-ID" dirty="0" smtClean="0"/>
              <a:t> 2006</a:t>
            </a:r>
          </a:p>
          <a:p>
            <a:pPr>
              <a:lnSpc>
                <a:spcPct val="90000"/>
              </a:lnSpc>
            </a:pPr>
            <a:r>
              <a:rPr lang="en-US" altLang="id-ID" dirty="0" smtClean="0"/>
              <a:t>8 Mar</a:t>
            </a:r>
            <a:r>
              <a:rPr lang="id-ID" altLang="id-ID" dirty="0" smtClean="0"/>
              <a:t>er</a:t>
            </a:r>
            <a:r>
              <a:rPr lang="en-US" altLang="id-ID" dirty="0" smtClean="0"/>
              <a:t> 06:  </a:t>
            </a:r>
            <a:r>
              <a:rPr lang="id-ID" altLang="id-ID" dirty="0" smtClean="0"/>
              <a:t>Mulai dgn</a:t>
            </a:r>
            <a:r>
              <a:rPr lang="en-US" altLang="id-ID" dirty="0" smtClean="0"/>
              <a:t> AZT,3TC </a:t>
            </a:r>
            <a:r>
              <a:rPr lang="id-ID" altLang="id-ID" dirty="0" smtClean="0"/>
              <a:t>d</a:t>
            </a:r>
            <a:r>
              <a:rPr lang="en-US" altLang="id-ID" dirty="0" smtClean="0"/>
              <a:t>an NVP</a:t>
            </a:r>
          </a:p>
          <a:p>
            <a:pPr>
              <a:lnSpc>
                <a:spcPct val="90000"/>
              </a:lnSpc>
            </a:pPr>
            <a:r>
              <a:rPr lang="en-US" altLang="id-ID" dirty="0" smtClean="0"/>
              <a:t>16 M</a:t>
            </a:r>
            <a:r>
              <a:rPr lang="id-ID" altLang="id-ID" dirty="0" smtClean="0"/>
              <a:t>ei</a:t>
            </a:r>
            <a:r>
              <a:rPr lang="en-US" altLang="id-ID" dirty="0" smtClean="0"/>
              <a:t> 06:  </a:t>
            </a:r>
            <a:r>
              <a:rPr lang="id-ID" altLang="id-ID" dirty="0" smtClean="0"/>
              <a:t>Batuk dan sesak napas</a:t>
            </a:r>
            <a:r>
              <a:rPr lang="en-US" altLang="id-ID" dirty="0" smtClean="0"/>
              <a:t> grade 4 </a:t>
            </a:r>
          </a:p>
          <a:p>
            <a:pPr>
              <a:lnSpc>
                <a:spcPct val="90000"/>
              </a:lnSpc>
            </a:pPr>
            <a:r>
              <a:rPr lang="id-ID" altLang="id-ID" dirty="0" smtClean="0"/>
              <a:t>Perbaikan d</a:t>
            </a:r>
            <a:r>
              <a:rPr lang="en-US" altLang="id-ID" dirty="0" err="1" smtClean="0"/>
              <a:t>ramati</a:t>
            </a:r>
            <a:r>
              <a:rPr lang="id-ID" altLang="id-ID" dirty="0" smtClean="0"/>
              <a:t>s dgn</a:t>
            </a:r>
            <a:r>
              <a:rPr lang="en-US" altLang="id-ID" dirty="0" smtClean="0"/>
              <a:t> steroid </a:t>
            </a:r>
            <a:r>
              <a:rPr lang="id-ID" altLang="id-ID" dirty="0" smtClean="0"/>
              <a:t>d</a:t>
            </a:r>
            <a:r>
              <a:rPr lang="en-US" altLang="id-ID" dirty="0" smtClean="0"/>
              <a:t>an  </a:t>
            </a:r>
            <a:r>
              <a:rPr lang="id-ID" altLang="id-ID" dirty="0" smtClean="0"/>
              <a:t>K</a:t>
            </a:r>
            <a:r>
              <a:rPr lang="en-US" altLang="id-ID" dirty="0" err="1" smtClean="0"/>
              <a:t>otrimo</a:t>
            </a:r>
            <a:r>
              <a:rPr lang="id-ID" altLang="id-ID" dirty="0" smtClean="0"/>
              <a:t>ks</a:t>
            </a:r>
            <a:r>
              <a:rPr lang="en-US" altLang="id-ID" dirty="0" err="1" smtClean="0"/>
              <a:t>azol</a:t>
            </a:r>
            <a:r>
              <a:rPr lang="en-US" altLang="id-ID" dirty="0" smtClean="0"/>
              <a:t> (</a:t>
            </a:r>
            <a:r>
              <a:rPr lang="id-ID" altLang="id-ID" dirty="0" smtClean="0"/>
              <a:t>dosis </a:t>
            </a:r>
            <a:r>
              <a:rPr lang="en-US" altLang="id-ID" dirty="0" err="1" smtClean="0"/>
              <a:t>terapeuti</a:t>
            </a:r>
            <a:r>
              <a:rPr lang="id-ID" altLang="id-ID" dirty="0" smtClean="0"/>
              <a:t>k</a:t>
            </a:r>
            <a:r>
              <a:rPr lang="en-US" altLang="id-ID" dirty="0" smtClean="0"/>
              <a:t>) </a:t>
            </a:r>
            <a:r>
              <a:rPr lang="id-ID" altLang="id-ID" dirty="0" smtClean="0"/>
              <a:t>dalam waktu</a:t>
            </a:r>
            <a:r>
              <a:rPr lang="en-US" altLang="id-ID" dirty="0" smtClean="0"/>
              <a:t> 2 </a:t>
            </a:r>
            <a:r>
              <a:rPr lang="id-ID" altLang="id-ID" dirty="0" smtClean="0"/>
              <a:t>minggu</a:t>
            </a:r>
            <a:r>
              <a:rPr lang="en-US" altLang="id-ID" dirty="0" smtClean="0"/>
              <a:t> 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3664451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3382963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Object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"/>
            <a:ext cx="3656013" cy="30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Object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579813"/>
            <a:ext cx="3035300" cy="327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3962400" y="1143000"/>
            <a:ext cx="762000" cy="228600"/>
          </a:xfrm>
          <a:prstGeom prst="rightArrow">
            <a:avLst>
              <a:gd name="adj1" fmla="val 50000"/>
              <a:gd name="adj2" fmla="val 8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GB" altLang="id-ID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7086600" y="3276600"/>
            <a:ext cx="533400" cy="1752600"/>
          </a:xfrm>
          <a:prstGeom prst="curvedLeftArrow">
            <a:avLst>
              <a:gd name="adj1" fmla="val 65714"/>
              <a:gd name="adj2" fmla="val 13142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GB" altLang="id-ID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85800" y="3429000"/>
            <a:ext cx="28956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id-ID">
                <a:latin typeface="Arial" charset="0"/>
              </a:rPr>
              <a:t>6 Mar</a:t>
            </a:r>
            <a:r>
              <a:rPr lang="id-ID" altLang="id-ID">
                <a:latin typeface="Arial" charset="0"/>
              </a:rPr>
              <a:t>et</a:t>
            </a:r>
            <a:r>
              <a:rPr lang="en-US" altLang="id-ID">
                <a:latin typeface="Arial" charset="0"/>
              </a:rPr>
              <a:t> 2006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id-ID">
                <a:latin typeface="Arial" charset="0"/>
              </a:rPr>
              <a:t>CD4 166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7620000" y="3429000"/>
            <a:ext cx="15240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id-ID">
                <a:latin typeface="Arial" charset="0"/>
              </a:rPr>
              <a:t>16 M</a:t>
            </a:r>
            <a:r>
              <a:rPr lang="id-ID" altLang="id-ID">
                <a:latin typeface="Arial" charset="0"/>
              </a:rPr>
              <a:t>ei</a:t>
            </a:r>
            <a:r>
              <a:rPr lang="en-US" altLang="id-ID">
                <a:latin typeface="Arial" charset="0"/>
              </a:rPr>
              <a:t> 2006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id-ID">
                <a:latin typeface="Arial" charset="0"/>
              </a:rPr>
              <a:t>CD4 199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295400" y="64008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id-ID">
                <a:latin typeface="Arial" charset="0"/>
              </a:rPr>
              <a:t>31 M</a:t>
            </a:r>
            <a:r>
              <a:rPr lang="id-ID" altLang="id-ID">
                <a:latin typeface="Arial" charset="0"/>
              </a:rPr>
              <a:t>ei</a:t>
            </a:r>
            <a:r>
              <a:rPr lang="en-US" altLang="id-ID">
                <a:latin typeface="Arial" charset="0"/>
              </a:rPr>
              <a:t> 2006</a:t>
            </a:r>
          </a:p>
        </p:txBody>
      </p:sp>
    </p:spTree>
    <p:extLst>
      <p:ext uri="{BB962C8B-B14F-4D97-AF65-F5344CB8AC3E}">
        <p14:creationId xmlns:p14="http://schemas.microsoft.com/office/powerpoint/2010/main" val="3198984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93168" y="1678339"/>
            <a:ext cx="8458200" cy="460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id-ID" u="sng" dirty="0" smtClean="0">
                <a:solidFill>
                  <a:srgbClr val="0070C0"/>
                </a:solidFill>
              </a:rPr>
              <a:t>Jan</a:t>
            </a:r>
            <a:r>
              <a:rPr lang="id-ID" altLang="id-ID" u="sng" dirty="0" smtClean="0">
                <a:solidFill>
                  <a:srgbClr val="0070C0"/>
                </a:solidFill>
              </a:rPr>
              <a:t> </a:t>
            </a:r>
            <a:r>
              <a:rPr lang="en-US" altLang="id-ID" u="sng" dirty="0" smtClean="0">
                <a:solidFill>
                  <a:srgbClr val="0070C0"/>
                </a:solidFill>
              </a:rPr>
              <a:t>07</a:t>
            </a:r>
            <a:r>
              <a:rPr lang="en-US" altLang="id-ID" dirty="0" smtClean="0">
                <a:solidFill>
                  <a:srgbClr val="0070C0"/>
                </a:solidFill>
              </a:rPr>
              <a:t>: </a:t>
            </a:r>
            <a:r>
              <a:rPr lang="id-ID" altLang="id-ID" dirty="0" smtClean="0"/>
              <a:t>Anak perempuan berumur </a:t>
            </a:r>
            <a:r>
              <a:rPr lang="en-US" altLang="id-ID" dirty="0" smtClean="0"/>
              <a:t>10 </a:t>
            </a:r>
            <a:r>
              <a:rPr lang="id-ID" altLang="id-ID" dirty="0" smtClean="0"/>
              <a:t>tahun</a:t>
            </a:r>
            <a:r>
              <a:rPr lang="en-US" altLang="id-ID" dirty="0" smtClean="0"/>
              <a:t>, </a:t>
            </a:r>
            <a:r>
              <a:rPr lang="id-ID" altLang="id-ID" dirty="0" smtClean="0"/>
              <a:t>TB paru </a:t>
            </a:r>
            <a:r>
              <a:rPr lang="en-US" altLang="id-ID" dirty="0" smtClean="0"/>
              <a:t>sputum </a:t>
            </a:r>
            <a:r>
              <a:rPr lang="en-US" altLang="id-ID" dirty="0" err="1" smtClean="0"/>
              <a:t>positi</a:t>
            </a:r>
            <a:r>
              <a:rPr lang="id-ID" altLang="id-ID" dirty="0" smtClean="0"/>
              <a:t>f, mulai OAT </a:t>
            </a:r>
            <a:r>
              <a:rPr lang="en-US" altLang="id-ID" dirty="0" smtClean="0"/>
              <a:t> </a:t>
            </a:r>
            <a:r>
              <a:rPr lang="id-ID" altLang="id-ID" dirty="0" smtClean="0"/>
              <a:t>K</a:t>
            </a:r>
            <a:r>
              <a:rPr lang="en-US" altLang="id-ID" dirty="0" err="1" smtClean="0"/>
              <a:t>ategor</a:t>
            </a:r>
            <a:r>
              <a:rPr lang="id-ID" altLang="id-ID" dirty="0" smtClean="0"/>
              <a:t>i</a:t>
            </a:r>
            <a:r>
              <a:rPr lang="en-US" altLang="id-ID" dirty="0" smtClean="0"/>
              <a:t> -1 (</a:t>
            </a:r>
            <a:r>
              <a:rPr lang="en-US" altLang="id-ID" dirty="0" err="1" smtClean="0"/>
              <a:t>Rifam</a:t>
            </a:r>
            <a:r>
              <a:rPr lang="id-ID" altLang="id-ID" dirty="0" smtClean="0"/>
              <a:t>pis</a:t>
            </a:r>
            <a:r>
              <a:rPr lang="en-US" altLang="id-ID" dirty="0" smtClean="0"/>
              <a:t>in, Isoniazid, </a:t>
            </a:r>
            <a:r>
              <a:rPr lang="en-US" altLang="id-ID" dirty="0" err="1" smtClean="0"/>
              <a:t>Etambutol</a:t>
            </a:r>
            <a:r>
              <a:rPr lang="en-US" altLang="id-ID" dirty="0" smtClean="0"/>
              <a:t> </a:t>
            </a:r>
            <a:r>
              <a:rPr lang="id-ID" altLang="id-ID" dirty="0" smtClean="0"/>
              <a:t>d</a:t>
            </a:r>
            <a:r>
              <a:rPr lang="en-US" altLang="id-ID" dirty="0" smtClean="0"/>
              <a:t>an Pyrazinamide) </a:t>
            </a:r>
            <a:r>
              <a:rPr lang="id-ID" altLang="id-ID" dirty="0" smtClean="0"/>
              <a:t>d</a:t>
            </a:r>
            <a:r>
              <a:rPr lang="en-US" altLang="id-ID" dirty="0" smtClean="0"/>
              <a:t>an </a:t>
            </a:r>
            <a:r>
              <a:rPr lang="id-ID" altLang="id-ID" dirty="0" smtClean="0"/>
              <a:t>k</a:t>
            </a:r>
            <a:r>
              <a:rPr lang="en-US" altLang="id-ID" dirty="0" err="1" smtClean="0"/>
              <a:t>otrimo</a:t>
            </a:r>
            <a:r>
              <a:rPr lang="id-ID" altLang="id-ID" dirty="0" smtClean="0"/>
              <a:t>ks</a:t>
            </a:r>
            <a:r>
              <a:rPr lang="en-US" altLang="id-ID" dirty="0" err="1" smtClean="0"/>
              <a:t>azol</a:t>
            </a:r>
            <a:r>
              <a:rPr lang="en-US" altLang="id-ID" dirty="0" smtClean="0"/>
              <a:t>; </a:t>
            </a:r>
            <a:r>
              <a:rPr lang="id-ID" altLang="id-ID" dirty="0" smtClean="0"/>
              <a:t>BB</a:t>
            </a:r>
            <a:r>
              <a:rPr lang="en-US" altLang="id-ID" dirty="0" smtClean="0"/>
              <a:t> 10</a:t>
            </a:r>
            <a:r>
              <a:rPr lang="id-ID" altLang="id-ID" dirty="0" smtClean="0"/>
              <a:t>,</a:t>
            </a:r>
            <a:r>
              <a:rPr lang="en-US" altLang="id-ID" dirty="0" smtClean="0"/>
              <a:t>5 kg</a:t>
            </a:r>
          </a:p>
          <a:p>
            <a:r>
              <a:rPr lang="en-US" altLang="id-ID" u="sng" dirty="0" smtClean="0">
                <a:solidFill>
                  <a:srgbClr val="0070C0"/>
                </a:solidFill>
              </a:rPr>
              <a:t>Mar</a:t>
            </a:r>
            <a:r>
              <a:rPr lang="id-ID" altLang="id-ID" u="sng" dirty="0" smtClean="0">
                <a:solidFill>
                  <a:srgbClr val="0070C0"/>
                </a:solidFill>
              </a:rPr>
              <a:t>et </a:t>
            </a:r>
            <a:r>
              <a:rPr lang="en-US" altLang="id-ID" u="sng" dirty="0" smtClean="0">
                <a:solidFill>
                  <a:srgbClr val="0070C0"/>
                </a:solidFill>
              </a:rPr>
              <a:t>07</a:t>
            </a:r>
            <a:r>
              <a:rPr lang="en-US" altLang="id-ID" dirty="0" smtClean="0">
                <a:solidFill>
                  <a:srgbClr val="0070C0"/>
                </a:solidFill>
              </a:rPr>
              <a:t>: </a:t>
            </a:r>
            <a:r>
              <a:rPr lang="en-US" altLang="id-ID" dirty="0" smtClean="0"/>
              <a:t>B</a:t>
            </a:r>
            <a:r>
              <a:rPr lang="id-ID" altLang="id-ID" dirty="0" smtClean="0"/>
              <a:t>B</a:t>
            </a:r>
            <a:r>
              <a:rPr lang="en-US" altLang="id-ID" dirty="0" smtClean="0"/>
              <a:t> 11 kg;  </a:t>
            </a:r>
            <a:r>
              <a:rPr lang="en-US" altLang="id-ID" dirty="0" err="1" smtClean="0"/>
              <a:t>Hb</a:t>
            </a:r>
            <a:r>
              <a:rPr lang="en-US" altLang="id-ID" dirty="0" smtClean="0"/>
              <a:t> 8.5g% </a:t>
            </a:r>
            <a:r>
              <a:rPr lang="id-ID" altLang="id-ID" dirty="0" smtClean="0"/>
              <a:t>d</a:t>
            </a:r>
            <a:r>
              <a:rPr lang="en-US" altLang="id-ID" dirty="0" smtClean="0"/>
              <a:t>an CD4 (317) 9%; Sputum </a:t>
            </a:r>
            <a:r>
              <a:rPr lang="id-ID" altLang="id-ID" dirty="0" smtClean="0"/>
              <a:t>BTA </a:t>
            </a:r>
            <a:r>
              <a:rPr lang="en-US" altLang="id-ID" dirty="0" err="1" smtClean="0"/>
              <a:t>negati</a:t>
            </a:r>
            <a:r>
              <a:rPr lang="id-ID" altLang="id-ID" dirty="0" smtClean="0"/>
              <a:t>f</a:t>
            </a:r>
            <a:r>
              <a:rPr lang="en-US" altLang="id-ID" dirty="0" smtClean="0"/>
              <a:t>; </a:t>
            </a:r>
            <a:r>
              <a:rPr lang="id-ID" altLang="id-ID" dirty="0" smtClean="0"/>
              <a:t>mulai dgn</a:t>
            </a:r>
            <a:r>
              <a:rPr lang="en-US" altLang="id-ID" dirty="0" smtClean="0"/>
              <a:t> d4T, 3TC &amp; EFV</a:t>
            </a:r>
          </a:p>
          <a:p>
            <a:r>
              <a:rPr lang="en-US" altLang="id-ID" u="sng" dirty="0" smtClean="0">
                <a:solidFill>
                  <a:srgbClr val="0070C0"/>
                </a:solidFill>
              </a:rPr>
              <a:t>Sept</a:t>
            </a:r>
            <a:r>
              <a:rPr lang="id-ID" altLang="id-ID" u="sng" dirty="0" smtClean="0">
                <a:solidFill>
                  <a:srgbClr val="0070C0"/>
                </a:solidFill>
              </a:rPr>
              <a:t> </a:t>
            </a:r>
            <a:r>
              <a:rPr lang="en-US" altLang="id-ID" u="sng" dirty="0" smtClean="0">
                <a:solidFill>
                  <a:srgbClr val="0070C0"/>
                </a:solidFill>
              </a:rPr>
              <a:t>07</a:t>
            </a:r>
            <a:r>
              <a:rPr lang="en-US" altLang="id-ID" dirty="0" smtClean="0">
                <a:solidFill>
                  <a:srgbClr val="0070C0"/>
                </a:solidFill>
              </a:rPr>
              <a:t>: </a:t>
            </a:r>
            <a:r>
              <a:rPr lang="id-ID" altLang="id-ID" dirty="0" smtClean="0"/>
              <a:t>MRS</a:t>
            </a:r>
            <a:endParaRPr lang="en-US" altLang="id-ID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9pPr>
          </a:lstStyle>
          <a:p>
            <a:r>
              <a:rPr lang="id-ID" altLang="id-ID" b="1" dirty="0">
                <a:solidFill>
                  <a:srgbClr val="7030A0"/>
                </a:solidFill>
                <a:effectLst/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  <a:effectLst/>
              </a:rPr>
              <a:t> - </a:t>
            </a:r>
            <a:r>
              <a:rPr lang="id-ID" altLang="id-ID" b="1" dirty="0">
                <a:solidFill>
                  <a:srgbClr val="7030A0"/>
                </a:solidFill>
                <a:effectLst/>
              </a:rPr>
              <a:t>3</a:t>
            </a:r>
            <a:endParaRPr lang="en-US" altLang="id-ID" b="1" dirty="0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98145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89024" y="1762428"/>
            <a:ext cx="8177988" cy="3856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id-ID" sz="2800" dirty="0" smtClean="0"/>
              <a:t>Se</a:t>
            </a:r>
            <a:r>
              <a:rPr lang="id-ID" altLang="id-ID" sz="2800" dirty="0" smtClean="0"/>
              <a:t>sak napas berat</a:t>
            </a:r>
            <a:r>
              <a:rPr lang="en-US" altLang="id-ID" sz="2800" dirty="0" smtClean="0"/>
              <a:t>, edema</a:t>
            </a:r>
            <a:r>
              <a:rPr lang="id-ID" altLang="id-ID" sz="2800" dirty="0" smtClean="0"/>
              <a:t> kaki</a:t>
            </a:r>
            <a:r>
              <a:rPr lang="en-US" altLang="id-ID" sz="2800" dirty="0" smtClean="0"/>
              <a:t> </a:t>
            </a:r>
            <a:r>
              <a:rPr lang="id-ID" altLang="id-ID" sz="2800" dirty="0" smtClean="0"/>
              <a:t>dan</a:t>
            </a:r>
            <a:r>
              <a:rPr lang="en-US" altLang="id-ID" sz="2800" dirty="0" smtClean="0"/>
              <a:t> </a:t>
            </a:r>
            <a:r>
              <a:rPr lang="id-ID" altLang="id-ID" sz="2800" dirty="0" smtClean="0"/>
              <a:t>batuk</a:t>
            </a:r>
            <a:endParaRPr lang="en-US" altLang="id-ID" sz="2800" dirty="0" smtClean="0"/>
          </a:p>
          <a:p>
            <a:r>
              <a:rPr lang="id-ID" altLang="id-ID" sz="2800" dirty="0" smtClean="0"/>
              <a:t>Sesak napas pd saat istirahat</a:t>
            </a:r>
            <a:r>
              <a:rPr lang="en-US" altLang="id-ID" sz="2800" dirty="0" smtClean="0"/>
              <a:t>, ta</a:t>
            </a:r>
            <a:r>
              <a:rPr lang="id-ID" altLang="id-ID" sz="2800" dirty="0" smtClean="0"/>
              <a:t>kik</a:t>
            </a:r>
            <a:r>
              <a:rPr lang="en-US" altLang="id-ID" sz="2800" dirty="0" err="1" smtClean="0"/>
              <a:t>ardi</a:t>
            </a:r>
            <a:r>
              <a:rPr lang="en-US" altLang="id-ID" sz="2800" dirty="0" smtClean="0"/>
              <a:t>, </a:t>
            </a:r>
            <a:r>
              <a:rPr lang="id-ID" altLang="id-ID" sz="2800" dirty="0" smtClean="0"/>
              <a:t>edema kaki </a:t>
            </a:r>
            <a:r>
              <a:rPr lang="en-US" altLang="id-ID" sz="2800" dirty="0" smtClean="0"/>
              <a:t>pitting, </a:t>
            </a:r>
            <a:r>
              <a:rPr lang="id-ID" altLang="id-ID" sz="2800" dirty="0" smtClean="0"/>
              <a:t>adenopati s</a:t>
            </a:r>
            <a:r>
              <a:rPr lang="en-US" altLang="id-ID" sz="2800" dirty="0" err="1" smtClean="0"/>
              <a:t>ervi</a:t>
            </a:r>
            <a:r>
              <a:rPr lang="id-ID" altLang="id-ID" sz="2800" dirty="0" smtClean="0"/>
              <a:t>k</a:t>
            </a:r>
            <a:r>
              <a:rPr lang="en-US" altLang="id-ID" sz="2800" dirty="0" smtClean="0"/>
              <a:t>al; B</a:t>
            </a:r>
            <a:r>
              <a:rPr lang="id-ID" altLang="id-ID" sz="2800" dirty="0" smtClean="0"/>
              <a:t>B</a:t>
            </a:r>
            <a:r>
              <a:rPr lang="en-US" altLang="id-ID" sz="2800" dirty="0" smtClean="0"/>
              <a:t> 15 kg </a:t>
            </a:r>
          </a:p>
          <a:p>
            <a:r>
              <a:rPr lang="en-US" altLang="id-ID" sz="2800" dirty="0" smtClean="0"/>
              <a:t>CVS: JVP </a:t>
            </a:r>
            <a:r>
              <a:rPr lang="en-US" altLang="id-ID" sz="2800" dirty="0" smtClean="0">
                <a:sym typeface="Wingdings" pitchFamily="2" charset="2"/>
              </a:rPr>
              <a:t></a:t>
            </a:r>
            <a:r>
              <a:rPr lang="en-US" altLang="id-ID" sz="2800" dirty="0" smtClean="0"/>
              <a:t>; S1,S2 </a:t>
            </a:r>
            <a:r>
              <a:rPr lang="id-ID" altLang="id-ID" sz="2800" dirty="0" smtClean="0"/>
              <a:t>normal</a:t>
            </a:r>
            <a:r>
              <a:rPr lang="en-US" altLang="id-ID" sz="2800" dirty="0" smtClean="0"/>
              <a:t>, S3+, s</a:t>
            </a:r>
            <a:r>
              <a:rPr lang="id-ID" altLang="id-ID" sz="2800" dirty="0" smtClean="0"/>
              <a:t>i</a:t>
            </a:r>
            <a:r>
              <a:rPr lang="en-US" altLang="id-ID" sz="2800" dirty="0" err="1" smtClean="0"/>
              <a:t>stoli</a:t>
            </a:r>
            <a:r>
              <a:rPr lang="id-ID" altLang="id-ID" sz="2800" dirty="0" smtClean="0"/>
              <a:t>k</a:t>
            </a:r>
            <a:r>
              <a:rPr lang="en-US" altLang="id-ID" sz="2800" dirty="0" smtClean="0"/>
              <a:t> murmur + </a:t>
            </a:r>
          </a:p>
          <a:p>
            <a:r>
              <a:rPr lang="id-ID" altLang="id-ID" sz="2800" dirty="0" smtClean="0"/>
              <a:t>Sistem r</a:t>
            </a:r>
            <a:r>
              <a:rPr lang="en-US" altLang="id-ID" sz="2800" dirty="0" err="1" smtClean="0"/>
              <a:t>espira</a:t>
            </a:r>
            <a:r>
              <a:rPr lang="id-ID" altLang="id-ID" sz="2800" dirty="0" smtClean="0"/>
              <a:t>si</a:t>
            </a:r>
            <a:r>
              <a:rPr lang="en-US" altLang="id-ID" sz="2800" dirty="0" smtClean="0"/>
              <a:t>: </a:t>
            </a:r>
            <a:r>
              <a:rPr lang="id-ID" altLang="id-ID" sz="2800" dirty="0" smtClean="0"/>
              <a:t>Ronki basal basal ke-2 paru</a:t>
            </a:r>
            <a:r>
              <a:rPr lang="en-US" altLang="id-ID" sz="2800" dirty="0" smtClean="0"/>
              <a:t> </a:t>
            </a:r>
          </a:p>
          <a:p>
            <a:r>
              <a:rPr lang="en-US" altLang="id-ID" sz="2800" dirty="0" smtClean="0"/>
              <a:t>Abdomen:  Distended &amp; Liver +</a:t>
            </a:r>
          </a:p>
          <a:p>
            <a:r>
              <a:rPr lang="en-US" altLang="id-ID" sz="2800" dirty="0" smtClean="0"/>
              <a:t>Hb:12.9g% &amp; CD4 33%, sputum </a:t>
            </a:r>
            <a:r>
              <a:rPr lang="id-ID" altLang="id-ID" sz="2800" dirty="0" smtClean="0"/>
              <a:t>BTA </a:t>
            </a:r>
            <a:r>
              <a:rPr lang="en-US" altLang="id-ID" sz="2800" dirty="0" err="1" smtClean="0"/>
              <a:t>negati</a:t>
            </a:r>
            <a:r>
              <a:rPr lang="id-ID" altLang="id-ID" sz="2800" dirty="0" smtClean="0"/>
              <a:t>f</a:t>
            </a:r>
            <a:endParaRPr lang="en-US" altLang="id-ID" sz="2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81656" y="112410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9pPr>
          </a:lstStyle>
          <a:p>
            <a:r>
              <a:rPr lang="id-ID" altLang="id-ID" b="1" dirty="0">
                <a:solidFill>
                  <a:srgbClr val="7030A0"/>
                </a:solidFill>
                <a:effectLst/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  <a:effectLst/>
              </a:rPr>
              <a:t> – </a:t>
            </a:r>
            <a:r>
              <a:rPr lang="id-ID" altLang="id-ID" b="1" dirty="0">
                <a:solidFill>
                  <a:srgbClr val="7030A0"/>
                </a:solidFill>
                <a:effectLst/>
              </a:rPr>
              <a:t>3 </a:t>
            </a:r>
            <a:r>
              <a:rPr lang="id-ID" altLang="id-ID" sz="2400" b="1" dirty="0">
                <a:solidFill>
                  <a:srgbClr val="7030A0"/>
                </a:solidFill>
                <a:effectLst/>
              </a:rPr>
              <a:t>(lanjutan)</a:t>
            </a:r>
            <a:endParaRPr lang="en-US" altLang="id-ID" b="1" dirty="0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714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79663"/>
            <a:ext cx="4033838" cy="2936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Object 1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1375" y="1976438"/>
            <a:ext cx="4035425" cy="3743325"/>
          </a:xfr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52160" y="127158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9pPr>
          </a:lstStyle>
          <a:p>
            <a:r>
              <a:rPr lang="id-ID" altLang="id-ID" b="1">
                <a:solidFill>
                  <a:srgbClr val="7030A0"/>
                </a:solidFill>
                <a:effectLst/>
              </a:rPr>
              <a:t>Studi kasus</a:t>
            </a:r>
            <a:r>
              <a:rPr lang="en-US" altLang="id-ID" b="1">
                <a:solidFill>
                  <a:srgbClr val="7030A0"/>
                </a:solidFill>
                <a:effectLst/>
              </a:rPr>
              <a:t> – </a:t>
            </a:r>
            <a:r>
              <a:rPr lang="id-ID" altLang="id-ID" b="1">
                <a:solidFill>
                  <a:srgbClr val="7030A0"/>
                </a:solidFill>
                <a:effectLst/>
              </a:rPr>
              <a:t>3 </a:t>
            </a:r>
            <a:r>
              <a:rPr lang="id-ID" altLang="id-ID" sz="2400" b="1">
                <a:solidFill>
                  <a:srgbClr val="7030A0"/>
                </a:solidFill>
                <a:effectLst/>
              </a:rPr>
              <a:t>(lanjutan)</a:t>
            </a:r>
            <a:endParaRPr lang="en-US" altLang="id-ID" b="1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48546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25688"/>
            <a:ext cx="4032250" cy="3043237"/>
          </a:xfrm>
        </p:spPr>
      </p:pic>
      <p:pic>
        <p:nvPicPr>
          <p:cNvPr id="5" name="Object 1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1375" y="2251075"/>
            <a:ext cx="4035425" cy="3194050"/>
          </a:xfr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66908" y="112410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9pPr>
          </a:lstStyle>
          <a:p>
            <a:r>
              <a:rPr lang="id-ID" altLang="id-ID" b="1" dirty="0">
                <a:solidFill>
                  <a:srgbClr val="7030A0"/>
                </a:solidFill>
                <a:effectLst/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  <a:effectLst/>
              </a:rPr>
              <a:t> – </a:t>
            </a:r>
            <a:r>
              <a:rPr lang="id-ID" altLang="id-ID" b="1" dirty="0">
                <a:solidFill>
                  <a:srgbClr val="7030A0"/>
                </a:solidFill>
                <a:effectLst/>
              </a:rPr>
              <a:t>3 </a:t>
            </a:r>
            <a:r>
              <a:rPr lang="id-ID" altLang="id-ID" sz="2400" b="1" dirty="0">
                <a:solidFill>
                  <a:srgbClr val="7030A0"/>
                </a:solidFill>
                <a:effectLst/>
              </a:rPr>
              <a:t>(lanjutan)</a:t>
            </a:r>
            <a:endParaRPr lang="en-US" altLang="id-ID" b="1" dirty="0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85532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224116" y="2123768"/>
            <a:ext cx="7462684" cy="1305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id-ID" dirty="0" smtClean="0"/>
              <a:t>Diagnosis klinisnya apa</a:t>
            </a:r>
            <a:r>
              <a:rPr lang="en-US" altLang="id-ID" dirty="0" smtClean="0"/>
              <a:t>?</a:t>
            </a:r>
            <a:endParaRPr lang="en-US" altLang="id-ID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96404" y="156654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9pPr>
          </a:lstStyle>
          <a:p>
            <a:r>
              <a:rPr lang="id-ID" altLang="id-ID" b="1" dirty="0">
                <a:solidFill>
                  <a:srgbClr val="7030A0"/>
                </a:solidFill>
                <a:effectLst/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  <a:effectLst/>
              </a:rPr>
              <a:t> – </a:t>
            </a:r>
            <a:r>
              <a:rPr lang="id-ID" altLang="id-ID" b="1" dirty="0">
                <a:solidFill>
                  <a:srgbClr val="7030A0"/>
                </a:solidFill>
                <a:effectLst/>
              </a:rPr>
              <a:t>3 </a:t>
            </a:r>
            <a:r>
              <a:rPr lang="id-ID" altLang="id-ID" sz="2400" b="1" dirty="0">
                <a:solidFill>
                  <a:srgbClr val="7030A0"/>
                </a:solidFill>
                <a:effectLst/>
              </a:rPr>
              <a:t>(lanjutan)</a:t>
            </a:r>
            <a:endParaRPr lang="en-US" altLang="id-ID" b="1" dirty="0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87134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752160" y="1555944"/>
            <a:ext cx="8359884" cy="981075"/>
          </a:xfrm>
        </p:spPr>
        <p:txBody>
          <a:bodyPr/>
          <a:lstStyle/>
          <a:p>
            <a:r>
              <a:rPr lang="id-ID" altLang="id-ID" sz="4000" dirty="0"/>
              <a:t>Perjalanan k</a:t>
            </a:r>
            <a:r>
              <a:rPr lang="en-US" altLang="id-ID" sz="4000" dirty="0" err="1"/>
              <a:t>lini</a:t>
            </a:r>
            <a:r>
              <a:rPr lang="id-ID" altLang="id-ID" sz="4000" dirty="0"/>
              <a:t>s</a:t>
            </a:r>
            <a:r>
              <a:rPr lang="en-US" altLang="id-ID" sz="4000" dirty="0"/>
              <a:t> – 8 </a:t>
            </a:r>
            <a:r>
              <a:rPr lang="id-ID" altLang="id-ID" sz="4000" dirty="0"/>
              <a:t>bln berikutnya</a:t>
            </a:r>
            <a:r>
              <a:rPr lang="en-US" altLang="id-ID" sz="4000" dirty="0"/>
              <a:t>…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52160" y="2694036"/>
            <a:ext cx="82296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id-ID" dirty="0" smtClean="0"/>
              <a:t>                         M</a:t>
            </a:r>
            <a:r>
              <a:rPr lang="id-ID" altLang="id-ID" dirty="0" smtClean="0"/>
              <a:t>ei</a:t>
            </a:r>
            <a:r>
              <a:rPr lang="en-US" altLang="id-ID" dirty="0" smtClean="0"/>
              <a:t> 2008</a:t>
            </a:r>
          </a:p>
          <a:p>
            <a:r>
              <a:rPr lang="id-ID" altLang="id-ID" dirty="0" smtClean="0"/>
              <a:t>BB</a:t>
            </a:r>
            <a:r>
              <a:rPr lang="en-US" altLang="id-ID" dirty="0" smtClean="0"/>
              <a:t>: 18 Kg </a:t>
            </a:r>
          </a:p>
          <a:p>
            <a:r>
              <a:rPr lang="en-US" altLang="id-ID" dirty="0" smtClean="0"/>
              <a:t>Echo</a:t>
            </a:r>
            <a:r>
              <a:rPr lang="id-ID" altLang="id-ID" dirty="0" smtClean="0"/>
              <a:t> kardiografi</a:t>
            </a:r>
            <a:r>
              <a:rPr lang="en-US" altLang="id-ID" dirty="0" smtClean="0"/>
              <a:t> &gt;&gt; Moderate LV dysfunction, Mild MR, Mild Pulmonary Hypertension, </a:t>
            </a:r>
            <a:r>
              <a:rPr lang="id-ID" altLang="id-ID" dirty="0" smtClean="0"/>
              <a:t>Efusi P</a:t>
            </a:r>
            <a:r>
              <a:rPr lang="en-US" altLang="id-ID" dirty="0" err="1" smtClean="0"/>
              <a:t>eri</a:t>
            </a:r>
            <a:r>
              <a:rPr lang="id-ID" altLang="id-ID" dirty="0" smtClean="0"/>
              <a:t>k</a:t>
            </a:r>
            <a:r>
              <a:rPr lang="en-US" altLang="id-ID" dirty="0" err="1" smtClean="0"/>
              <a:t>ardial</a:t>
            </a:r>
            <a:r>
              <a:rPr lang="id-ID" altLang="id-ID" dirty="0" smtClean="0"/>
              <a:t> (-)</a:t>
            </a:r>
            <a:r>
              <a:rPr lang="en-US" altLang="id-ID" dirty="0" smtClean="0"/>
              <a:t>, Ejection fraction 48%</a:t>
            </a:r>
            <a:endParaRPr lang="en-US" altLang="id-ID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25900" y="171402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9pPr>
          </a:lstStyle>
          <a:p>
            <a:r>
              <a:rPr lang="id-ID" altLang="id-ID" b="1" dirty="0">
                <a:solidFill>
                  <a:srgbClr val="7030A0"/>
                </a:solidFill>
                <a:effectLst/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  <a:effectLst/>
              </a:rPr>
              <a:t> – </a:t>
            </a:r>
            <a:r>
              <a:rPr lang="id-ID" altLang="id-ID" b="1" dirty="0">
                <a:solidFill>
                  <a:srgbClr val="7030A0"/>
                </a:solidFill>
                <a:effectLst/>
              </a:rPr>
              <a:t>3 </a:t>
            </a:r>
            <a:r>
              <a:rPr lang="id-ID" altLang="id-ID" sz="2400" b="1" dirty="0">
                <a:solidFill>
                  <a:srgbClr val="7030A0"/>
                </a:solidFill>
                <a:effectLst/>
              </a:rPr>
              <a:t>(lanjutan)</a:t>
            </a:r>
            <a:endParaRPr lang="en-US" altLang="id-ID" b="1" dirty="0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2838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angel\csm\dcm photos\DSC_4278.JPG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905000"/>
            <a:ext cx="3976688" cy="3200400"/>
          </a:xfrm>
          <a:prstGeom prst="rect">
            <a:avLst/>
          </a:prstGeom>
          <a:noFill/>
          <a:ln/>
          <a:effectLst>
            <a:outerShdw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ject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3835400" cy="327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14400" y="5486400"/>
            <a:ext cx="3429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d-ID" sz="2400" dirty="0"/>
              <a:t>September 2007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724400" y="5562600"/>
            <a:ext cx="3886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d-ID" sz="2400"/>
              <a:t>November 2007.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96404" y="141906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9pPr>
          </a:lstStyle>
          <a:p>
            <a:r>
              <a:rPr lang="id-ID" altLang="id-ID" b="1" dirty="0">
                <a:solidFill>
                  <a:srgbClr val="7030A0"/>
                </a:solidFill>
                <a:effectLst/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  <a:effectLst/>
              </a:rPr>
              <a:t> – </a:t>
            </a:r>
            <a:r>
              <a:rPr lang="id-ID" altLang="id-ID" b="1" dirty="0">
                <a:solidFill>
                  <a:srgbClr val="7030A0"/>
                </a:solidFill>
                <a:effectLst/>
              </a:rPr>
              <a:t>3 </a:t>
            </a:r>
            <a:r>
              <a:rPr lang="id-ID" altLang="id-ID" sz="2400" b="1" dirty="0">
                <a:solidFill>
                  <a:srgbClr val="7030A0"/>
                </a:solidFill>
                <a:effectLst/>
              </a:rPr>
              <a:t>(lanjutan)</a:t>
            </a:r>
            <a:endParaRPr lang="en-US" altLang="id-ID" b="1" dirty="0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38664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45847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213" y="3870325"/>
            <a:ext cx="4497387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447800" y="4495800"/>
            <a:ext cx="13596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d-ID" sz="2400" dirty="0"/>
              <a:t>Jan. 2008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705600" y="3276600"/>
            <a:ext cx="14818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id-ID" sz="2400"/>
              <a:t>Feb. 2008.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11152" y="97662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-34"/>
                <a:cs typeface="Arial" charset="0"/>
              </a:defRPr>
            </a:lvl9pPr>
          </a:lstStyle>
          <a:p>
            <a:r>
              <a:rPr lang="id-ID" altLang="id-ID" b="1" dirty="0">
                <a:solidFill>
                  <a:srgbClr val="7030A0"/>
                </a:solidFill>
                <a:effectLst/>
              </a:rPr>
              <a:t>Studi kasus</a:t>
            </a:r>
            <a:r>
              <a:rPr lang="en-US" altLang="id-ID" b="1" dirty="0">
                <a:solidFill>
                  <a:srgbClr val="7030A0"/>
                </a:solidFill>
                <a:effectLst/>
              </a:rPr>
              <a:t> – </a:t>
            </a:r>
            <a:r>
              <a:rPr lang="id-ID" altLang="id-ID" b="1" dirty="0">
                <a:solidFill>
                  <a:srgbClr val="7030A0"/>
                </a:solidFill>
                <a:effectLst/>
              </a:rPr>
              <a:t>3 </a:t>
            </a:r>
            <a:r>
              <a:rPr lang="id-ID" altLang="id-ID" sz="2400" b="1" dirty="0">
                <a:solidFill>
                  <a:srgbClr val="7030A0"/>
                </a:solidFill>
                <a:effectLst/>
              </a:rPr>
              <a:t>(lanjutan)</a:t>
            </a:r>
            <a:endParaRPr lang="en-US" altLang="id-ID" b="1" dirty="0"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46073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781656" y="97662"/>
            <a:ext cx="8229600" cy="1143000"/>
          </a:xfrm>
        </p:spPr>
        <p:txBody>
          <a:bodyPr>
            <a:normAutofit/>
          </a:bodyPr>
          <a:lstStyle/>
          <a:p>
            <a:r>
              <a:rPr lang="id-ID" altLang="id-ID" b="1" dirty="0">
                <a:solidFill>
                  <a:srgbClr val="7030A0"/>
                </a:solidFill>
              </a:rPr>
              <a:t>D</a:t>
            </a:r>
            <a:r>
              <a:rPr lang="en-US" altLang="id-ID" b="1" dirty="0" err="1">
                <a:solidFill>
                  <a:srgbClr val="7030A0"/>
                </a:solidFill>
              </a:rPr>
              <a:t>iagnosis</a:t>
            </a:r>
            <a:r>
              <a:rPr lang="id-ID" altLang="id-ID" b="1" dirty="0">
                <a:solidFill>
                  <a:srgbClr val="7030A0"/>
                </a:solidFill>
              </a:rPr>
              <a:t> akhir</a:t>
            </a:r>
            <a:endParaRPr lang="en-US" altLang="id-ID" b="1" dirty="0">
              <a:solidFill>
                <a:srgbClr val="7030A0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1106130" y="1828800"/>
            <a:ext cx="758067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id-ID" sz="3600" dirty="0" smtClean="0"/>
              <a:t>Probable IRIS- </a:t>
            </a:r>
            <a:endParaRPr lang="id-ID" altLang="id-ID" sz="3600" dirty="0" smtClean="0"/>
          </a:p>
          <a:p>
            <a:pPr>
              <a:buFont typeface="Wingdings" pitchFamily="2" charset="2"/>
              <a:buNone/>
            </a:pPr>
            <a:r>
              <a:rPr lang="id-ID" altLang="id-ID" sz="3600" dirty="0" smtClean="0"/>
              <a:t>	D</a:t>
            </a:r>
            <a:r>
              <a:rPr lang="en-US" altLang="id-ID" sz="3600" dirty="0" err="1" smtClean="0"/>
              <a:t>ilated</a:t>
            </a:r>
            <a:r>
              <a:rPr lang="en-US" altLang="id-ID" sz="3600" dirty="0" smtClean="0"/>
              <a:t> cardiomyopathy</a:t>
            </a:r>
            <a:endParaRPr lang="en-US" altLang="id-ID" sz="3600" dirty="0"/>
          </a:p>
        </p:txBody>
      </p:sp>
    </p:spTree>
    <p:extLst>
      <p:ext uri="{BB962C8B-B14F-4D97-AF65-F5344CB8AC3E}">
        <p14:creationId xmlns:p14="http://schemas.microsoft.com/office/powerpoint/2010/main" val="3732073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92272" y="2520623"/>
            <a:ext cx="7772400" cy="1736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id-ID" sz="4800" b="1" smtClean="0">
                <a:solidFill>
                  <a:srgbClr val="7030A0"/>
                </a:solidFill>
              </a:rPr>
              <a:t>Patogenesis</a:t>
            </a:r>
            <a:r>
              <a:rPr lang="id-ID" altLang="id-ID" sz="4800" b="1" smtClean="0">
                <a:solidFill>
                  <a:srgbClr val="7030A0"/>
                </a:solidFill>
              </a:rPr>
              <a:t> IRIS</a:t>
            </a:r>
            <a:endParaRPr lang="en-US" altLang="id-ID" sz="4800" b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231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799" y="63610"/>
            <a:ext cx="8354961" cy="747552"/>
          </a:xfrm>
        </p:spPr>
        <p:txBody>
          <a:bodyPr anchor="b">
            <a:normAutofit fontScale="90000"/>
          </a:bodyPr>
          <a:lstStyle/>
          <a:p>
            <a:r>
              <a:rPr lang="en-US" altLang="id-ID" sz="3600" b="1" dirty="0">
                <a:solidFill>
                  <a:srgbClr val="7030A0"/>
                </a:solidFill>
              </a:rPr>
              <a:t>Immune Reconstitution Inflammatory Syndrome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811152" y="1752600"/>
            <a:ext cx="8229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id-ID" dirty="0" smtClean="0"/>
              <a:t>Cell Mediated Immunity </a:t>
            </a:r>
            <a:r>
              <a:rPr lang="id-ID" altLang="id-ID" dirty="0" smtClean="0"/>
              <a:t>membaik dgn 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restora</a:t>
            </a:r>
            <a:r>
              <a:rPr lang="id-ID" altLang="id-ID" dirty="0" smtClean="0"/>
              <a:t>s</a:t>
            </a:r>
            <a:r>
              <a:rPr lang="en-US" altLang="id-ID" dirty="0" err="1" smtClean="0"/>
              <a:t>i</a:t>
            </a:r>
            <a:r>
              <a:rPr lang="en-US" altLang="id-ID" dirty="0" smtClean="0"/>
              <a:t> </a:t>
            </a:r>
            <a:r>
              <a:rPr lang="id-ID" altLang="id-ID" dirty="0" smtClean="0"/>
              <a:t>baik sel CD4</a:t>
            </a:r>
            <a:r>
              <a:rPr lang="en-US" altLang="id-ID" dirty="0" smtClean="0"/>
              <a:t> memory </a:t>
            </a:r>
            <a:r>
              <a:rPr lang="id-ID" altLang="id-ID" dirty="0" smtClean="0"/>
              <a:t>d</a:t>
            </a:r>
            <a:r>
              <a:rPr lang="en-US" altLang="id-ID" dirty="0" smtClean="0"/>
              <a:t>an naïve</a:t>
            </a:r>
          </a:p>
          <a:p>
            <a:pPr>
              <a:lnSpc>
                <a:spcPct val="90000"/>
              </a:lnSpc>
            </a:pPr>
            <a:r>
              <a:rPr lang="id-ID" altLang="id-ID" dirty="0" smtClean="0"/>
              <a:t>Peningkatan</a:t>
            </a:r>
            <a:r>
              <a:rPr lang="en-US" altLang="id-ID" dirty="0" smtClean="0"/>
              <a:t> </a:t>
            </a:r>
            <a:r>
              <a:rPr lang="id-ID" altLang="id-ID" dirty="0" smtClean="0"/>
              <a:t>sel </a:t>
            </a:r>
            <a:r>
              <a:rPr lang="en-US" altLang="id-ID" dirty="0" smtClean="0"/>
              <a:t>CD4/CD8 </a:t>
            </a:r>
            <a:r>
              <a:rPr lang="id-ID" altLang="id-ID" dirty="0" smtClean="0"/>
              <a:t>akan men</a:t>
            </a:r>
            <a:r>
              <a:rPr lang="en-US" altLang="id-ID" dirty="0" err="1" smtClean="0"/>
              <a:t>dete</a:t>
            </a:r>
            <a:r>
              <a:rPr lang="id-ID" altLang="id-ID" dirty="0" smtClean="0"/>
              <a:t>ksi</a:t>
            </a:r>
            <a:r>
              <a:rPr lang="en-US" altLang="id-ID" dirty="0" smtClean="0"/>
              <a:t> </a:t>
            </a:r>
            <a:r>
              <a:rPr lang="id-ID" altLang="id-ID" dirty="0" smtClean="0"/>
              <a:t>patogen tersembunyi yg terabaikan oleh defisiensi </a:t>
            </a:r>
            <a:r>
              <a:rPr lang="en-US" altLang="id-ID" dirty="0" err="1" smtClean="0"/>
              <a:t>imunit</a:t>
            </a:r>
            <a:r>
              <a:rPr lang="id-ID" altLang="id-ID" dirty="0" smtClean="0"/>
              <a:t>as sebelumnya</a:t>
            </a:r>
            <a:endParaRPr lang="en-US" altLang="id-ID" dirty="0" smtClean="0"/>
          </a:p>
          <a:p>
            <a:pPr>
              <a:lnSpc>
                <a:spcPct val="90000"/>
              </a:lnSpc>
            </a:pPr>
            <a:r>
              <a:rPr lang="id-ID" altLang="id-ID" dirty="0" smtClean="0"/>
              <a:t>Mengakibatkan</a:t>
            </a:r>
            <a:r>
              <a:rPr lang="en-US" altLang="id-ID" dirty="0" smtClean="0"/>
              <a:t> </a:t>
            </a:r>
            <a:r>
              <a:rPr lang="id-ID" altLang="id-ID" dirty="0" smtClean="0"/>
              <a:t>proses </a:t>
            </a:r>
            <a:r>
              <a:rPr lang="en-US" altLang="id-ID" dirty="0" err="1" smtClean="0"/>
              <a:t>inflama</a:t>
            </a:r>
            <a:r>
              <a:rPr lang="id-ID" altLang="id-ID" dirty="0" smtClean="0"/>
              <a:t>si</a:t>
            </a:r>
            <a:r>
              <a:rPr lang="en-US" altLang="id-ID" dirty="0" smtClean="0"/>
              <a:t> </a:t>
            </a:r>
            <a:r>
              <a:rPr lang="id-ID" altLang="id-ID" dirty="0" smtClean="0"/>
              <a:t>pd daerah dgn infeksi subklinis atau tersembunyi</a:t>
            </a:r>
            <a:endParaRPr lang="en-US" altLang="id-ID" dirty="0" smtClean="0"/>
          </a:p>
          <a:p>
            <a:pPr>
              <a:lnSpc>
                <a:spcPct val="90000"/>
              </a:lnSpc>
            </a:pPr>
            <a:r>
              <a:rPr lang="id-ID" altLang="id-ID" dirty="0" smtClean="0"/>
              <a:t>Biasanya membaik dgn tatalaksana 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inflama</a:t>
            </a:r>
            <a:r>
              <a:rPr lang="id-ID" altLang="id-ID" dirty="0" smtClean="0"/>
              <a:t>s</a:t>
            </a:r>
            <a:r>
              <a:rPr lang="en-US" altLang="id-ID" dirty="0" err="1" smtClean="0"/>
              <a:t>i</a:t>
            </a:r>
            <a:r>
              <a:rPr lang="en-US" altLang="id-ID" dirty="0" smtClean="0"/>
              <a:t> </a:t>
            </a:r>
            <a:r>
              <a:rPr lang="id-ID" altLang="id-ID" dirty="0" smtClean="0"/>
              <a:t>d</a:t>
            </a:r>
            <a:r>
              <a:rPr lang="en-US" altLang="id-ID" dirty="0" smtClean="0"/>
              <a:t>an</a:t>
            </a:r>
            <a:r>
              <a:rPr lang="id-ID" altLang="id-ID" dirty="0" smtClean="0"/>
              <a:t> terapi </a:t>
            </a:r>
            <a:r>
              <a:rPr lang="en-US" altLang="id-ID" dirty="0" err="1" smtClean="0"/>
              <a:t>spe</a:t>
            </a:r>
            <a:r>
              <a:rPr lang="id-ID" altLang="id-ID" dirty="0" smtClean="0"/>
              <a:t>s</a:t>
            </a:r>
            <a:r>
              <a:rPr lang="en-US" altLang="id-ID" dirty="0" err="1" smtClean="0"/>
              <a:t>ifi</a:t>
            </a:r>
            <a:r>
              <a:rPr lang="id-ID" altLang="id-ID" dirty="0" smtClean="0"/>
              <a:t>k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301822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737412" y="127158"/>
            <a:ext cx="8229600" cy="639762"/>
          </a:xfrm>
        </p:spPr>
        <p:txBody>
          <a:bodyPr>
            <a:noAutofit/>
          </a:bodyPr>
          <a:lstStyle/>
          <a:p>
            <a:r>
              <a:rPr lang="id-ID" altLang="id-ID" b="1" dirty="0">
                <a:solidFill>
                  <a:srgbClr val="7030A0"/>
                </a:solidFill>
              </a:rPr>
              <a:t>K</a:t>
            </a:r>
            <a:r>
              <a:rPr lang="en-US" altLang="id-ID" b="1" dirty="0" err="1">
                <a:solidFill>
                  <a:srgbClr val="7030A0"/>
                </a:solidFill>
              </a:rPr>
              <a:t>ategori</a:t>
            </a:r>
            <a:r>
              <a:rPr lang="en-US" altLang="id-ID" b="1" dirty="0">
                <a:solidFill>
                  <a:srgbClr val="7030A0"/>
                </a:solidFill>
              </a:rPr>
              <a:t> IRIS</a:t>
            </a:r>
          </a:p>
        </p:txBody>
      </p:sp>
      <p:graphicFrame>
        <p:nvGraphicFramePr>
          <p:cNvPr id="6" name="Group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253184"/>
              </p:ext>
            </p:extLst>
          </p:nvPr>
        </p:nvGraphicFramePr>
        <p:xfrm>
          <a:off x="816072" y="1066800"/>
          <a:ext cx="8278813" cy="4810760"/>
        </p:xfrm>
        <a:graphic>
          <a:graphicData uri="http://schemas.openxmlformats.org/drawingml/2006/table">
            <a:tbl>
              <a:tblPr/>
              <a:tblGrid>
                <a:gridCol w="4140200"/>
                <a:gridCol w="4138613"/>
              </a:tblGrid>
              <a:tr h="615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K</a:t>
                      </a:r>
                      <a:r>
                        <a:rPr kumimoji="0" lang="en-US" altLang="id-ID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ategori</a:t>
                      </a:r>
                      <a:endParaRPr kumimoji="0" lang="en-US" altLang="id-ID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Target </a:t>
                      </a:r>
                      <a:r>
                        <a:rPr kumimoji="0" lang="en-US" altLang="id-ID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Antigen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66"/>
                    </a:solidFill>
                  </a:tcPr>
                </a:tc>
              </a:tr>
              <a:tr h="766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Infectious-unmasking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Viable replicating infective antigen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8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Infectious-paradoxical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Dead or dying organisms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8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Auto imun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Host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Keganasan</a:t>
                      </a:r>
                      <a:endParaRPr kumimoji="0" lang="en-US" altLang="id-ID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Possible tumor or associated pathogen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8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Keadaan </a:t>
                      </a:r>
                      <a:r>
                        <a:rPr kumimoji="0" lang="en-US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inflama</a:t>
                      </a:r>
                      <a:r>
                        <a:rPr kumimoji="0" lang="id-ID" altLang="id-I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si lain</a:t>
                      </a:r>
                      <a:endParaRPr kumimoji="0" lang="en-US" altLang="id-ID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Range of antigens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34"/>
          <p:cNvSpPr>
            <a:spLocks noChangeArrowheads="1"/>
          </p:cNvSpPr>
          <p:nvPr/>
        </p:nvSpPr>
        <p:spPr bwMode="auto">
          <a:xfrm>
            <a:off x="737412" y="6081713"/>
            <a:ext cx="83303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id-ID" sz="1400" b="1" dirty="0"/>
              <a:t>Immune Reconstitution Inflammatory Syndrome in HIV-Infected Patients Receiving Antiretroviral Therapy Pathogenesis, Clinical Manifestations and Management</a:t>
            </a:r>
          </a:p>
          <a:p>
            <a:r>
              <a:rPr lang="en-US" altLang="id-ID" sz="1200" i="1" dirty="0" err="1"/>
              <a:t>Devesh</a:t>
            </a:r>
            <a:r>
              <a:rPr lang="en-US" altLang="id-ID" sz="1200" i="1" dirty="0"/>
              <a:t> J. </a:t>
            </a:r>
            <a:r>
              <a:rPr lang="en-US" altLang="id-ID" sz="1200" i="1" dirty="0" err="1"/>
              <a:t>Dhasmana</a:t>
            </a:r>
            <a:r>
              <a:rPr lang="en-US" altLang="id-ID" sz="1200" dirty="0"/>
              <a:t>, </a:t>
            </a:r>
            <a:r>
              <a:rPr lang="en-US" altLang="id-ID" sz="1200" i="1" dirty="0" err="1"/>
              <a:t>Keertan</a:t>
            </a:r>
            <a:r>
              <a:rPr lang="en-US" altLang="id-ID" sz="1200" i="1" dirty="0"/>
              <a:t> </a:t>
            </a:r>
            <a:r>
              <a:rPr lang="en-US" altLang="id-ID" sz="1200" i="1" dirty="0" err="1"/>
              <a:t>Dheda</a:t>
            </a:r>
            <a:r>
              <a:rPr lang="en-US" altLang="id-ID" sz="1200" dirty="0"/>
              <a:t>, </a:t>
            </a:r>
            <a:r>
              <a:rPr lang="en-US" altLang="id-ID" sz="1200" i="1" dirty="0" err="1"/>
              <a:t>Pernille</a:t>
            </a:r>
            <a:r>
              <a:rPr lang="en-US" altLang="id-ID" sz="1200" i="1" dirty="0"/>
              <a:t> </a:t>
            </a:r>
            <a:r>
              <a:rPr lang="en-US" altLang="id-ID" sz="1200" i="1" dirty="0" err="1"/>
              <a:t>Ravn</a:t>
            </a:r>
            <a:r>
              <a:rPr lang="en-US" altLang="id-ID" sz="1200" dirty="0"/>
              <a:t>, </a:t>
            </a:r>
            <a:r>
              <a:rPr lang="en-US" altLang="id-ID" sz="1200" i="1" dirty="0"/>
              <a:t>Robert J. Wilkinson</a:t>
            </a:r>
            <a:r>
              <a:rPr lang="en-US" altLang="id-ID" sz="1200" dirty="0"/>
              <a:t> and </a:t>
            </a:r>
            <a:r>
              <a:rPr lang="en-US" altLang="id-ID" sz="1200" i="1" dirty="0"/>
              <a:t>Graeme </a:t>
            </a:r>
            <a:r>
              <a:rPr lang="en-US" altLang="id-ID" sz="1200" i="1" dirty="0" err="1"/>
              <a:t>Meintjes</a:t>
            </a:r>
            <a:r>
              <a:rPr lang="en-US" altLang="id-ID" sz="1200" i="1" dirty="0"/>
              <a:t>; </a:t>
            </a:r>
            <a:r>
              <a:rPr lang="en-US" altLang="id-ID" sz="1200" dirty="0"/>
              <a:t>Drugs 2008; 68 (2): 191-208</a:t>
            </a:r>
          </a:p>
        </p:txBody>
      </p:sp>
    </p:spTree>
    <p:extLst>
      <p:ext uri="{BB962C8B-B14F-4D97-AF65-F5344CB8AC3E}">
        <p14:creationId xmlns:p14="http://schemas.microsoft.com/office/powerpoint/2010/main" val="3630879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715963"/>
          </a:xfrm>
        </p:spPr>
        <p:txBody>
          <a:bodyPr anchor="b">
            <a:noAutofit/>
          </a:bodyPr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Defini</a:t>
            </a:r>
            <a:r>
              <a:rPr lang="id-ID" altLang="id-ID" b="1" dirty="0">
                <a:solidFill>
                  <a:srgbClr val="7030A0"/>
                </a:solidFill>
              </a:rPr>
              <a:t>si</a:t>
            </a:r>
            <a:r>
              <a:rPr lang="en-US" altLang="id-ID" b="1" dirty="0">
                <a:solidFill>
                  <a:srgbClr val="7030A0"/>
                </a:solidFill>
              </a:rPr>
              <a:t> IRIS</a:t>
            </a:r>
          </a:p>
        </p:txBody>
      </p:sp>
      <p:graphicFrame>
        <p:nvGraphicFramePr>
          <p:cNvPr id="7" name="Group 5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21146041"/>
              </p:ext>
            </p:extLst>
          </p:nvPr>
        </p:nvGraphicFramePr>
        <p:xfrm>
          <a:off x="781663" y="1194212"/>
          <a:ext cx="8227194" cy="5153026"/>
        </p:xfrm>
        <a:graphic>
          <a:graphicData uri="http://schemas.openxmlformats.org/drawingml/2006/table">
            <a:tbl>
              <a:tblPr/>
              <a:tblGrid>
                <a:gridCol w="3923071"/>
                <a:gridCol w="4304123"/>
              </a:tblGrid>
              <a:tr h="533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FF66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Kriteria yg diperlukan</a:t>
                      </a:r>
                      <a:endParaRPr kumimoji="0" lang="en-US" altLang="id-ID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FF66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2317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FF66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Kriteria yg mendukung</a:t>
                      </a:r>
                      <a:endParaRPr kumimoji="0" lang="en-US" altLang="id-ID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FF66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2317F"/>
                    </a:solidFill>
                  </a:tcPr>
                </a:tc>
              </a:tr>
              <a:tr h="896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Memburuknya gejala inflamasi/infeksi</a:t>
                      </a:r>
                      <a:endParaRPr kumimoji="0" lang="en-US" alt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Peningkatan jumlah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 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sel CD4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 &gt; 25 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s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el/mm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3</a:t>
                      </a:r>
                      <a:endParaRPr kumimoji="0" lang="en-US" alt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Hubungan sementara dgn memulai ART</a:t>
                      </a:r>
                      <a:endParaRPr kumimoji="0" lang="en-US" altLang="id-ID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Biops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i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 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menunjukkan ’w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ell formed granulomatous inflammation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’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 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atau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 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‘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unusually exuberant inflammatory response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’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2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Gejala yg bukan dari infeksi atau penyakit baru yg didapat atau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 </a:t>
                      </a: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perjalanan normal penyakit yg didapat sebelumnya</a:t>
                      </a:r>
                      <a:endParaRPr kumimoji="0" lang="en-US" alt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GB" alt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Penurunan VL </a:t>
                      </a:r>
                      <a:r>
                        <a:rPr kumimoji="0" lang="en-US" altLang="id-ID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-34"/>
                          <a:cs typeface="Arial" charset="0"/>
                        </a:rPr>
                        <a:t>&gt; 1 log10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-34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GB" altLang="id-ID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-34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39"/>
          <p:cNvSpPr txBox="1">
            <a:spLocks noChangeArrowheads="1"/>
          </p:cNvSpPr>
          <p:nvPr/>
        </p:nvSpPr>
        <p:spPr bwMode="auto">
          <a:xfrm>
            <a:off x="4495800" y="6507163"/>
            <a:ext cx="3657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 sz="1200" i="1" dirty="0">
                <a:latin typeface="Arial" charset="0"/>
              </a:rPr>
              <a:t>S</a:t>
            </a:r>
            <a:r>
              <a:rPr lang="id-ID" altLang="id-ID" sz="1200" i="1" dirty="0">
                <a:latin typeface="Arial" charset="0"/>
              </a:rPr>
              <a:t>umber</a:t>
            </a:r>
            <a:r>
              <a:rPr lang="en-US" altLang="id-ID" sz="1200" i="1" dirty="0">
                <a:latin typeface="Arial" charset="0"/>
              </a:rPr>
              <a:t>: CID J 2006;(1 June) 42: 1639-46</a:t>
            </a:r>
          </a:p>
        </p:txBody>
      </p:sp>
      <p:sp>
        <p:nvSpPr>
          <p:cNvPr id="9" name="Rectangle 40"/>
          <p:cNvSpPr>
            <a:spLocks noChangeArrowheads="1"/>
          </p:cNvSpPr>
          <p:nvPr/>
        </p:nvSpPr>
        <p:spPr bwMode="auto">
          <a:xfrm>
            <a:off x="0" y="0"/>
            <a:ext cx="32385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d-ID" sz="1100" b="1" i="1">
                <a:cs typeface="Times New Roman" pitchFamily="18" charset="0"/>
              </a:rPr>
              <a:t>    </a:t>
            </a:r>
            <a:endParaRPr lang="en-US" altLang="id-ID" sz="1100"/>
          </a:p>
          <a:p>
            <a:pPr eaLnBrk="0" hangingPunct="0"/>
            <a:r>
              <a:rPr lang="en-US" altLang="id-ID" sz="1100" b="1" i="1">
                <a:cs typeface="Times New Roman" pitchFamily="18" charset="0"/>
              </a:rPr>
              <a:t>    </a:t>
            </a:r>
            <a:endParaRPr lang="en-US" altLang="id-ID" sz="1100"/>
          </a:p>
          <a:p>
            <a:pPr eaLnBrk="0" hangingPunct="0"/>
            <a:r>
              <a:rPr lang="en-US" altLang="id-ID" sz="1100" b="1" i="1">
                <a:cs typeface="Times New Roman" pitchFamily="18" charset="0"/>
              </a:rPr>
              <a:t>    </a:t>
            </a:r>
            <a:endParaRPr lang="en-US" altLang="id-ID" sz="1100"/>
          </a:p>
          <a:p>
            <a:pPr eaLnBrk="0" hangingPunct="0"/>
            <a:r>
              <a:rPr lang="en-US" altLang="id-ID" sz="1100" b="1" i="1">
                <a:cs typeface="Times New Roman" pitchFamily="18" charset="0"/>
              </a:rPr>
              <a:t>    </a:t>
            </a:r>
            <a:endParaRPr lang="en-US" altLang="id-ID" sz="1100"/>
          </a:p>
          <a:p>
            <a:pPr eaLnBrk="0" hangingPunct="0"/>
            <a:r>
              <a:rPr lang="en-US" altLang="id-ID" sz="1100" b="1" i="1">
                <a:cs typeface="Times New Roman" pitchFamily="18" charset="0"/>
              </a:rPr>
              <a:t>    </a:t>
            </a:r>
          </a:p>
          <a:p>
            <a:pPr eaLnBrk="0" hangingPunct="0"/>
            <a:r>
              <a:rPr lang="en-US" altLang="id-ID" sz="1100" b="1" i="1">
                <a:cs typeface="Times New Roman" pitchFamily="18" charset="0"/>
              </a:rPr>
              <a:t>    </a:t>
            </a:r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94579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811152" y="141906"/>
            <a:ext cx="8229600" cy="868362"/>
          </a:xfrm>
        </p:spPr>
        <p:txBody>
          <a:bodyPr anchor="b"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Defini</a:t>
            </a:r>
            <a:r>
              <a:rPr lang="id-ID" altLang="id-ID" b="1" dirty="0">
                <a:solidFill>
                  <a:srgbClr val="7030A0"/>
                </a:solidFill>
              </a:rPr>
              <a:t>si</a:t>
            </a:r>
            <a:r>
              <a:rPr lang="en-US" altLang="id-ID" b="1" dirty="0">
                <a:solidFill>
                  <a:srgbClr val="7030A0"/>
                </a:solidFill>
              </a:rPr>
              <a:t> IRIS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811152" y="1600188"/>
            <a:ext cx="8077261" cy="4697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id-ID" sz="2800" dirty="0" smtClean="0"/>
              <a:t>HIV </a:t>
            </a:r>
            <a:r>
              <a:rPr lang="en-US" altLang="id-ID" sz="2800" dirty="0" err="1" smtClean="0"/>
              <a:t>positi</a:t>
            </a:r>
            <a:r>
              <a:rPr lang="id-ID" altLang="id-ID" sz="2800" dirty="0" smtClean="0"/>
              <a:t>f</a:t>
            </a:r>
            <a:endParaRPr lang="en-US" altLang="id-ID" sz="2800" dirty="0" smtClean="0"/>
          </a:p>
          <a:p>
            <a:pPr>
              <a:lnSpc>
                <a:spcPct val="90000"/>
              </a:lnSpc>
            </a:pPr>
            <a:r>
              <a:rPr lang="id-ID" altLang="id-ID" sz="2800" dirty="0" smtClean="0"/>
              <a:t>Mendapat</a:t>
            </a:r>
            <a:r>
              <a:rPr lang="en-US" altLang="id-ID" sz="2800" dirty="0" smtClean="0"/>
              <a:t> HAART</a:t>
            </a:r>
          </a:p>
          <a:p>
            <a:pPr lvl="1">
              <a:lnSpc>
                <a:spcPct val="90000"/>
              </a:lnSpc>
            </a:pPr>
            <a:r>
              <a:rPr lang="id-ID" altLang="id-ID" sz="2400" dirty="0" smtClean="0"/>
              <a:t>Penurunan jumlah</a:t>
            </a:r>
            <a:r>
              <a:rPr lang="en-US" altLang="id-ID" sz="2400" dirty="0" smtClean="0"/>
              <a:t> HIV-1 RNA </a:t>
            </a:r>
            <a:r>
              <a:rPr lang="id-ID" altLang="id-ID" sz="2400" dirty="0" smtClean="0"/>
              <a:t>dari basis</a:t>
            </a:r>
            <a:endParaRPr lang="en-US" altLang="id-ID" sz="2400" dirty="0" smtClean="0"/>
          </a:p>
          <a:p>
            <a:pPr lvl="1">
              <a:lnSpc>
                <a:spcPct val="90000"/>
              </a:lnSpc>
            </a:pPr>
            <a:r>
              <a:rPr lang="id-ID" altLang="id-ID" sz="2400" dirty="0" smtClean="0"/>
              <a:t>Peningkatan jumlah</a:t>
            </a:r>
            <a:r>
              <a:rPr lang="en-US" altLang="id-ID" sz="2400" dirty="0" smtClean="0"/>
              <a:t> </a:t>
            </a:r>
            <a:r>
              <a:rPr lang="id-ID" altLang="id-ID" sz="2400" dirty="0" smtClean="0"/>
              <a:t>sel </a:t>
            </a:r>
            <a:r>
              <a:rPr lang="en-US" altLang="id-ID" sz="2400" dirty="0" smtClean="0"/>
              <a:t>CD4 </a:t>
            </a:r>
            <a:r>
              <a:rPr lang="id-ID" altLang="id-ID" sz="2400" dirty="0" smtClean="0"/>
              <a:t>dari basis</a:t>
            </a:r>
            <a:r>
              <a:rPr lang="en-US" altLang="id-ID" sz="2400" dirty="0" smtClean="0"/>
              <a:t> (may lag HIV-1 RNA decrease)</a:t>
            </a:r>
          </a:p>
          <a:p>
            <a:pPr>
              <a:lnSpc>
                <a:spcPct val="90000"/>
              </a:lnSpc>
            </a:pPr>
            <a:r>
              <a:rPr lang="id-ID" altLang="id-ID" sz="2800" dirty="0" smtClean="0"/>
              <a:t>Gejala klinis konsisten dengan proses </a:t>
            </a:r>
            <a:r>
              <a:rPr lang="en-US" altLang="id-ID" sz="2800" dirty="0" err="1" smtClean="0"/>
              <a:t>inflama</a:t>
            </a:r>
            <a:r>
              <a:rPr lang="id-ID" altLang="id-ID" sz="2800" dirty="0" smtClean="0"/>
              <a:t>si</a:t>
            </a:r>
            <a:endParaRPr lang="en-US" altLang="id-ID" sz="2800" dirty="0" smtClean="0"/>
          </a:p>
          <a:p>
            <a:pPr>
              <a:lnSpc>
                <a:spcPct val="90000"/>
              </a:lnSpc>
            </a:pPr>
            <a:r>
              <a:rPr lang="id-ID" altLang="id-ID" sz="2800" dirty="0" smtClean="0"/>
              <a:t>Perjalanan klinis</a:t>
            </a:r>
            <a:r>
              <a:rPr lang="en-US" altLang="id-ID" sz="2800" dirty="0" smtClean="0"/>
              <a:t> </a:t>
            </a:r>
            <a:r>
              <a:rPr lang="id-ID" altLang="id-ID" sz="2800" dirty="0" smtClean="0"/>
              <a:t>TIDAK</a:t>
            </a:r>
            <a:r>
              <a:rPr lang="en-US" altLang="id-ID" sz="2800" dirty="0" smtClean="0"/>
              <a:t> </a:t>
            </a:r>
            <a:r>
              <a:rPr lang="id-ID" altLang="id-ID" sz="2800" dirty="0" smtClean="0"/>
              <a:t>konsisten dgn</a:t>
            </a:r>
            <a:r>
              <a:rPr lang="en-US" altLang="id-ID" sz="2800" dirty="0" smtClean="0"/>
              <a:t>:</a:t>
            </a:r>
          </a:p>
          <a:p>
            <a:pPr lvl="1">
              <a:lnSpc>
                <a:spcPct val="90000"/>
              </a:lnSpc>
            </a:pPr>
            <a:r>
              <a:rPr lang="id-ID" altLang="id-ID" sz="2400" dirty="0" smtClean="0"/>
              <a:t>Perjalanan yg diharapkan dari IO yg didiagnosis sebelumnya</a:t>
            </a:r>
            <a:endParaRPr lang="en-US" altLang="id-ID" sz="2400" dirty="0" smtClean="0"/>
          </a:p>
          <a:p>
            <a:pPr lvl="1">
              <a:lnSpc>
                <a:spcPct val="90000"/>
              </a:lnSpc>
            </a:pPr>
            <a:r>
              <a:rPr lang="id-ID" altLang="id-ID" sz="2400" dirty="0" smtClean="0"/>
              <a:t>Perjalanan yg diharapkan dari IO yg baru didiagnosis</a:t>
            </a:r>
            <a:endParaRPr lang="en-US" altLang="id-ID" sz="2400" dirty="0" smtClean="0"/>
          </a:p>
          <a:p>
            <a:pPr lvl="1">
              <a:lnSpc>
                <a:spcPct val="90000"/>
              </a:lnSpc>
            </a:pPr>
            <a:r>
              <a:rPr lang="id-ID" altLang="id-ID" sz="2400" dirty="0" smtClean="0"/>
              <a:t>Toksisitas obat</a:t>
            </a:r>
            <a:endParaRPr lang="en-US" altLang="id-ID" sz="2000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6400800"/>
            <a:ext cx="609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algn="r"/>
            <a:r>
              <a:rPr lang="en-US" altLang="id-ID" sz="1200" i="1">
                <a:latin typeface="Arial" charset="0"/>
              </a:rPr>
              <a:t>Source:  Journal of Antimicrobial Chemotherapy (2006) 57, 167-170;</a:t>
            </a:r>
          </a:p>
          <a:p>
            <a:pPr lvl="1" algn="r"/>
            <a:r>
              <a:rPr lang="en-US" altLang="id-ID" sz="1200" i="1">
                <a:latin typeface="Arial" charset="0"/>
              </a:rPr>
              <a:t>             Samuel A. Shelburne, Martin Montes and Richard J.Hamill</a:t>
            </a:r>
            <a:endParaRPr lang="en-GB" altLang="id-ID" sz="1200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914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96404" y="186816"/>
            <a:ext cx="8229600" cy="762000"/>
          </a:xfrm>
        </p:spPr>
        <p:txBody>
          <a:bodyPr anchor="b"/>
          <a:lstStyle/>
          <a:p>
            <a:r>
              <a:rPr lang="en-US" altLang="id-ID" sz="4000" b="1" dirty="0" err="1">
                <a:solidFill>
                  <a:srgbClr val="7030A0"/>
                </a:solidFill>
              </a:rPr>
              <a:t>Defini</a:t>
            </a:r>
            <a:r>
              <a:rPr lang="id-ID" altLang="id-ID" sz="4000" b="1" dirty="0">
                <a:solidFill>
                  <a:srgbClr val="7030A0"/>
                </a:solidFill>
              </a:rPr>
              <a:t>si</a:t>
            </a:r>
            <a:r>
              <a:rPr lang="en-US" altLang="id-ID" sz="4000" b="1" dirty="0">
                <a:solidFill>
                  <a:srgbClr val="7030A0"/>
                </a:solidFill>
              </a:rPr>
              <a:t> IRIS: </a:t>
            </a:r>
            <a:r>
              <a:rPr lang="id-ID" altLang="id-ID" sz="4000" b="1" dirty="0">
                <a:solidFill>
                  <a:srgbClr val="7030A0"/>
                </a:solidFill>
              </a:rPr>
              <a:t>Kriteria </a:t>
            </a:r>
            <a:r>
              <a:rPr lang="en-US" altLang="id-ID" sz="4000" b="1" dirty="0">
                <a:solidFill>
                  <a:srgbClr val="7030A0"/>
                </a:solidFill>
              </a:rPr>
              <a:t>Major 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796404" y="1796832"/>
            <a:ext cx="8118996" cy="4412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id-ID" altLang="id-ID" sz="2400" dirty="0" smtClean="0"/>
              <a:t>D</a:t>
            </a:r>
            <a:r>
              <a:rPr lang="en-US" altLang="id-ID" sz="2400" dirty="0" err="1" smtClean="0"/>
              <a:t>iagnosis</a:t>
            </a:r>
            <a:r>
              <a:rPr lang="en-US" altLang="id-ID" sz="2400" dirty="0" smtClean="0"/>
              <a:t> AIDS</a:t>
            </a:r>
            <a:r>
              <a:rPr lang="id-ID" altLang="id-ID" sz="2400" dirty="0" smtClean="0"/>
              <a:t> sebelumnya</a:t>
            </a:r>
            <a:endParaRPr lang="en-US" altLang="id-ID" sz="2400" dirty="0" smtClean="0"/>
          </a:p>
          <a:p>
            <a:pPr>
              <a:lnSpc>
                <a:spcPct val="90000"/>
              </a:lnSpc>
            </a:pPr>
            <a:r>
              <a:rPr lang="id-ID" altLang="id-ID" sz="2400" dirty="0" smtClean="0"/>
              <a:t>ART yg bersamaan</a:t>
            </a:r>
            <a:r>
              <a:rPr lang="en-US" altLang="id-ID" sz="2400" dirty="0" smtClean="0"/>
              <a:t>; </a:t>
            </a:r>
            <a:r>
              <a:rPr lang="id-ID" altLang="id-ID" sz="2400" dirty="0" smtClean="0"/>
              <a:t>Peningkatan jumlah</a:t>
            </a:r>
            <a:r>
              <a:rPr lang="en-US" altLang="id-ID" sz="2400" dirty="0" smtClean="0"/>
              <a:t> CD4 </a:t>
            </a:r>
            <a:r>
              <a:rPr lang="id-ID" altLang="id-ID" sz="2400" dirty="0" smtClean="0"/>
              <a:t>dan penurunan VL</a:t>
            </a:r>
            <a:r>
              <a:rPr lang="en-US" altLang="id-ID" sz="2400" dirty="0" smtClean="0"/>
              <a:t> &gt; 1 log copies/ml</a:t>
            </a:r>
          </a:p>
          <a:p>
            <a:pPr>
              <a:lnSpc>
                <a:spcPct val="90000"/>
              </a:lnSpc>
            </a:pPr>
            <a:r>
              <a:rPr lang="id-ID" altLang="id-ID" sz="2400" dirty="0" smtClean="0"/>
              <a:t>Gambaran a</a:t>
            </a:r>
            <a:r>
              <a:rPr lang="en-US" altLang="id-ID" sz="2400" dirty="0" smtClean="0"/>
              <a:t>t</a:t>
            </a:r>
            <a:r>
              <a:rPr lang="id-ID" altLang="id-ID" sz="2400" dirty="0" smtClean="0"/>
              <a:t>i</a:t>
            </a:r>
            <a:r>
              <a:rPr lang="en-US" altLang="id-ID" sz="2400" dirty="0" smtClean="0"/>
              <a:t>pi</a:t>
            </a:r>
            <a:r>
              <a:rPr lang="id-ID" altLang="id-ID" sz="2400" dirty="0" smtClean="0"/>
              <a:t>k</a:t>
            </a:r>
            <a:r>
              <a:rPr lang="en-US" altLang="id-ID" sz="2400" dirty="0" smtClean="0"/>
              <a:t>al </a:t>
            </a:r>
            <a:r>
              <a:rPr lang="id-ID" altLang="id-ID" sz="2400" dirty="0" smtClean="0"/>
              <a:t>dari</a:t>
            </a:r>
            <a:r>
              <a:rPr lang="en-US" altLang="id-ID" sz="2400" dirty="0" smtClean="0"/>
              <a:t> ‘</a:t>
            </a:r>
            <a:r>
              <a:rPr lang="id-ID" altLang="id-ID" sz="2400" dirty="0" smtClean="0"/>
              <a:t>IO atau tumor</a:t>
            </a:r>
            <a:r>
              <a:rPr lang="en-US" altLang="id-ID" sz="2400" dirty="0" smtClean="0"/>
              <a:t>’, </a:t>
            </a:r>
            <a:r>
              <a:rPr lang="id-ID" altLang="id-ID" sz="2400" dirty="0" smtClean="0"/>
              <a:t>mis</a:t>
            </a:r>
            <a:r>
              <a:rPr lang="en-US" altLang="id-ID" sz="2400" dirty="0" smtClean="0"/>
              <a:t>:</a:t>
            </a:r>
          </a:p>
          <a:p>
            <a:pPr lvl="1">
              <a:lnSpc>
                <a:spcPct val="90000"/>
              </a:lnSpc>
            </a:pPr>
            <a:r>
              <a:rPr lang="id-ID" altLang="id-ID" sz="2000" dirty="0" smtClean="0"/>
              <a:t>Penyakit terlokalisir atau</a:t>
            </a:r>
            <a:r>
              <a:rPr lang="en-US" altLang="id-ID" sz="20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id-ID" altLang="id-ID" sz="2000" dirty="0" smtClean="0"/>
              <a:t>Inflamasi berlebihan atau</a:t>
            </a:r>
            <a:r>
              <a:rPr lang="en-US" altLang="id-ID" sz="20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id-ID" altLang="id-ID" sz="2000" dirty="0" smtClean="0"/>
              <a:t>Respon </a:t>
            </a:r>
            <a:r>
              <a:rPr lang="en-US" altLang="id-ID" sz="2000" dirty="0" err="1" smtClean="0"/>
              <a:t>inflama</a:t>
            </a:r>
            <a:r>
              <a:rPr lang="id-ID" altLang="id-ID" sz="2000" dirty="0" smtClean="0"/>
              <a:t>si atipikal atau</a:t>
            </a:r>
            <a:endParaRPr lang="en-US" altLang="id-ID" sz="2000" dirty="0" smtClean="0"/>
          </a:p>
          <a:p>
            <a:pPr lvl="1">
              <a:lnSpc>
                <a:spcPct val="90000"/>
              </a:lnSpc>
            </a:pPr>
            <a:r>
              <a:rPr lang="id-ID" altLang="id-ID" sz="2000" dirty="0" smtClean="0"/>
              <a:t>Memburuknya penyakit yg ada</a:t>
            </a:r>
            <a:r>
              <a:rPr lang="en-US" altLang="id-ID" sz="20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id-ID" altLang="id-ID" sz="2000" dirty="0" smtClean="0"/>
              <a:t>Gejala konsisten dgn keadaan</a:t>
            </a:r>
            <a:r>
              <a:rPr lang="en-US" altLang="id-ID" sz="2000" dirty="0" smtClean="0"/>
              <a:t> </a:t>
            </a:r>
            <a:r>
              <a:rPr lang="en-US" altLang="id-ID" sz="2000" dirty="0" err="1" smtClean="0"/>
              <a:t>infe</a:t>
            </a:r>
            <a:r>
              <a:rPr lang="id-ID" altLang="id-ID" sz="2000" dirty="0" smtClean="0"/>
              <a:t>ks</a:t>
            </a:r>
            <a:r>
              <a:rPr lang="en-US" altLang="id-ID" sz="2000" dirty="0" err="1" smtClean="0"/>
              <a:t>ius</a:t>
            </a:r>
            <a:r>
              <a:rPr lang="en-US" altLang="id-ID" sz="2000" dirty="0" smtClean="0"/>
              <a:t>/</a:t>
            </a:r>
            <a:r>
              <a:rPr lang="en-US" altLang="id-ID" sz="2000" dirty="0" err="1" smtClean="0"/>
              <a:t>inflama</a:t>
            </a:r>
            <a:r>
              <a:rPr lang="id-ID" altLang="id-ID" sz="2000" dirty="0" smtClean="0"/>
              <a:t>si</a:t>
            </a:r>
            <a:endParaRPr lang="en-US" altLang="id-ID" sz="2000" dirty="0" smtClean="0"/>
          </a:p>
          <a:p>
            <a:pPr>
              <a:lnSpc>
                <a:spcPct val="90000"/>
              </a:lnSpc>
            </a:pPr>
            <a:r>
              <a:rPr lang="id-ID" altLang="id-ID" sz="2400" dirty="0" smtClean="0"/>
              <a:t>Gejala bukan akibat perjalanan normal dari IO baru atau sebelumnya atau efek samping </a:t>
            </a:r>
            <a:r>
              <a:rPr lang="en-US" altLang="id-ID" sz="2400" dirty="0" smtClean="0"/>
              <a:t>ART</a:t>
            </a:r>
            <a:endParaRPr lang="en-US" altLang="id-ID" sz="2400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895600" y="6473825"/>
            <a:ext cx="5867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  <a:buClr>
                <a:srgbClr val="003399"/>
              </a:buClr>
            </a:pPr>
            <a:r>
              <a:rPr lang="en-US" altLang="id-ID" sz="1200" i="1">
                <a:latin typeface="Arial" charset="0"/>
              </a:rPr>
              <a:t>Source: Battegay and Drechsler; Current Opinion in HIV and AIDS; 2006, 1; 56-61</a:t>
            </a:r>
            <a:r>
              <a:rPr lang="en-US" altLang="id-ID">
                <a:solidFill>
                  <a:schemeClr val="accent2"/>
                </a:solidFill>
              </a:rPr>
              <a:t>   </a:t>
            </a:r>
            <a:endParaRPr lang="en-GB" altLang="id-ID"/>
          </a:p>
        </p:txBody>
      </p:sp>
    </p:spTree>
    <p:extLst>
      <p:ext uri="{BB962C8B-B14F-4D97-AF65-F5344CB8AC3E}">
        <p14:creationId xmlns:p14="http://schemas.microsoft.com/office/powerpoint/2010/main" val="709930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656" y="23922"/>
            <a:ext cx="8229600" cy="1143000"/>
          </a:xfrm>
        </p:spPr>
        <p:txBody>
          <a:bodyPr anchor="b"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Defini</a:t>
            </a:r>
            <a:r>
              <a:rPr lang="id-ID" altLang="id-ID" b="1" dirty="0">
                <a:solidFill>
                  <a:srgbClr val="7030A0"/>
                </a:solidFill>
              </a:rPr>
              <a:t>si</a:t>
            </a:r>
            <a:r>
              <a:rPr lang="en-US" altLang="id-ID" b="1" dirty="0">
                <a:solidFill>
                  <a:srgbClr val="7030A0"/>
                </a:solidFill>
              </a:rPr>
              <a:t> IRIS: </a:t>
            </a:r>
            <a:r>
              <a:rPr lang="id-ID" altLang="id-ID" b="1" dirty="0">
                <a:solidFill>
                  <a:srgbClr val="7030A0"/>
                </a:solidFill>
              </a:rPr>
              <a:t>Kriteria </a:t>
            </a:r>
            <a:r>
              <a:rPr lang="en-US" altLang="id-ID" b="1" dirty="0">
                <a:solidFill>
                  <a:srgbClr val="7030A0"/>
                </a:solidFill>
              </a:rPr>
              <a:t>Minor 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11152" y="2013156"/>
            <a:ext cx="8229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id-ID" altLang="id-ID" sz="3600" dirty="0" smtClean="0"/>
              <a:t>Peningkatan jumlah</a:t>
            </a:r>
            <a:r>
              <a:rPr lang="en-US" altLang="id-ID" sz="3600" dirty="0" smtClean="0"/>
              <a:t> </a:t>
            </a:r>
            <a:r>
              <a:rPr lang="id-ID" altLang="id-ID" sz="3600" dirty="0" smtClean="0"/>
              <a:t>sel </a:t>
            </a:r>
            <a:r>
              <a:rPr lang="en-US" altLang="id-ID" sz="3600" dirty="0" smtClean="0"/>
              <a:t>CD4</a:t>
            </a:r>
          </a:p>
          <a:p>
            <a:pPr>
              <a:lnSpc>
                <a:spcPct val="110000"/>
              </a:lnSpc>
            </a:pPr>
            <a:r>
              <a:rPr lang="id-ID" altLang="id-ID" sz="3600" dirty="0" smtClean="0"/>
              <a:t>Peningkatan respon imun yg spesifik</a:t>
            </a:r>
            <a:endParaRPr lang="en-US" altLang="id-ID" sz="3600" dirty="0" smtClean="0"/>
          </a:p>
          <a:p>
            <a:pPr>
              <a:lnSpc>
                <a:spcPct val="110000"/>
              </a:lnSpc>
            </a:pPr>
            <a:r>
              <a:rPr lang="id-ID" altLang="id-ID" sz="3600" dirty="0" smtClean="0"/>
              <a:t>Resolusi s</a:t>
            </a:r>
            <a:r>
              <a:rPr lang="en-US" altLang="id-ID" sz="3600" dirty="0" err="1" smtClean="0"/>
              <a:t>pontan</a:t>
            </a:r>
            <a:r>
              <a:rPr lang="id-ID" altLang="id-ID" sz="3600" dirty="0" smtClean="0"/>
              <a:t> dari gejala tanpa terapi </a:t>
            </a:r>
            <a:r>
              <a:rPr lang="en-US" altLang="id-ID" sz="3600" dirty="0" err="1" smtClean="0"/>
              <a:t>spe</a:t>
            </a:r>
            <a:r>
              <a:rPr lang="id-ID" altLang="id-ID" sz="3600" dirty="0" smtClean="0"/>
              <a:t>s</a:t>
            </a:r>
            <a:r>
              <a:rPr lang="en-US" altLang="id-ID" sz="3600" dirty="0" err="1" smtClean="0"/>
              <a:t>ifi</a:t>
            </a:r>
            <a:r>
              <a:rPr lang="id-ID" altLang="id-ID" sz="3600" dirty="0" smtClean="0"/>
              <a:t>k</a:t>
            </a:r>
            <a:endParaRPr lang="en-US" altLang="id-ID" sz="3600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819400" y="6397625"/>
            <a:ext cx="5867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lnSpc>
                <a:spcPct val="80000"/>
              </a:lnSpc>
              <a:spcBef>
                <a:spcPct val="50000"/>
              </a:spcBef>
              <a:buClr>
                <a:srgbClr val="003399"/>
              </a:buClr>
            </a:pPr>
            <a:r>
              <a:rPr lang="en-US" altLang="id-ID" sz="1200" i="1">
                <a:latin typeface="Arial" charset="0"/>
              </a:rPr>
              <a:t>Source: Battegay and Drechsler; Current Opinion in HIV and AIDS; 2006, 1; 56-61</a:t>
            </a:r>
            <a:r>
              <a:rPr lang="en-US" altLang="id-ID">
                <a:solidFill>
                  <a:schemeClr val="accent2"/>
                </a:solidFill>
              </a:rPr>
              <a:t>   </a:t>
            </a:r>
            <a:endParaRPr lang="en-GB" altLang="id-ID"/>
          </a:p>
        </p:txBody>
      </p:sp>
    </p:spTree>
    <p:extLst>
      <p:ext uri="{BB962C8B-B14F-4D97-AF65-F5344CB8AC3E}">
        <p14:creationId xmlns:p14="http://schemas.microsoft.com/office/powerpoint/2010/main" val="3837999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6908" y="127158"/>
            <a:ext cx="8229600" cy="890478"/>
          </a:xfrm>
        </p:spPr>
        <p:txBody>
          <a:bodyPr anchor="b"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Defini</a:t>
            </a:r>
            <a:r>
              <a:rPr lang="id-ID" altLang="id-ID" b="1" dirty="0">
                <a:solidFill>
                  <a:srgbClr val="7030A0"/>
                </a:solidFill>
              </a:rPr>
              <a:t>s</a:t>
            </a:r>
            <a:r>
              <a:rPr lang="en-US" altLang="id-ID" b="1" dirty="0" err="1">
                <a:solidFill>
                  <a:srgbClr val="7030A0"/>
                </a:solidFill>
              </a:rPr>
              <a:t>i</a:t>
            </a:r>
            <a:r>
              <a:rPr lang="id-ID" altLang="id-ID" b="1" dirty="0">
                <a:solidFill>
                  <a:srgbClr val="7030A0"/>
                </a:solidFill>
              </a:rPr>
              <a:t> Praktis</a:t>
            </a:r>
            <a:r>
              <a:rPr lang="en-US" altLang="id-ID" b="1" dirty="0">
                <a:solidFill>
                  <a:srgbClr val="7030A0"/>
                </a:solidFill>
              </a:rPr>
              <a:t>: NACO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11152" y="1688688"/>
            <a:ext cx="82296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id-ID" sz="3600" dirty="0" smtClean="0"/>
              <a:t>“</a:t>
            </a:r>
            <a:r>
              <a:rPr lang="id-ID" altLang="id-ID" sz="3600" dirty="0" smtClean="0"/>
              <a:t>Terjadinya atau manifestasi IO baru dalam waktu 6 minggu - 6 bulan setelah memulai</a:t>
            </a:r>
            <a:r>
              <a:rPr lang="en-US" altLang="id-ID" sz="3600" dirty="0" smtClean="0"/>
              <a:t> ART; </a:t>
            </a:r>
            <a:r>
              <a:rPr lang="id-ID" altLang="id-ID" sz="3600" dirty="0" smtClean="0"/>
              <a:t>dgn peningkatan jumlah</a:t>
            </a:r>
            <a:r>
              <a:rPr lang="en-US" altLang="id-ID" sz="3600" dirty="0" smtClean="0"/>
              <a:t> CD4”</a:t>
            </a:r>
            <a:endParaRPr lang="en-US" altLang="id-ID" sz="3600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347012" y="5551645"/>
            <a:ext cx="7010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 sz="2000" i="1" dirty="0">
                <a:latin typeface="Arial" charset="0"/>
              </a:rPr>
              <a:t>India’s National AIDS Control Organization, Antiretroviral Therapy Guidelines for HIV-infected Adults and Adolescents Including Post-exposure Prophylaxis.  May 2007</a:t>
            </a:r>
          </a:p>
        </p:txBody>
      </p:sp>
    </p:spTree>
    <p:extLst>
      <p:ext uri="{BB962C8B-B14F-4D97-AF65-F5344CB8AC3E}">
        <p14:creationId xmlns:p14="http://schemas.microsoft.com/office/powerpoint/2010/main" val="2099877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11152" y="239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altLang="id-ID" sz="3600" b="1" i="1" dirty="0">
                <a:solidFill>
                  <a:srgbClr val="7030A0"/>
                </a:solidFill>
              </a:rPr>
              <a:t>International Network Study of HIV-associated IRIS </a:t>
            </a:r>
            <a:r>
              <a:rPr lang="en-GB" altLang="id-ID" sz="3600" b="1" dirty="0">
                <a:solidFill>
                  <a:srgbClr val="7030A0"/>
                </a:solidFill>
              </a:rPr>
              <a:t>(INSHI)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825900" y="1600200"/>
            <a:ext cx="8256648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altLang="id-ID" dirty="0" err="1" smtClean="0"/>
              <a:t>Menunjukkan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respons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terhadap</a:t>
            </a:r>
            <a:r>
              <a:rPr lang="en-GB" altLang="id-ID" dirty="0" smtClean="0"/>
              <a:t> </a:t>
            </a:r>
            <a:r>
              <a:rPr lang="id-ID" altLang="id-ID" dirty="0" smtClean="0"/>
              <a:t>ART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dengan</a:t>
            </a:r>
            <a:r>
              <a:rPr lang="en-GB" altLang="id-ID" dirty="0" smtClean="0"/>
              <a:t>: </a:t>
            </a:r>
          </a:p>
          <a:p>
            <a:pPr marL="838200" lvl="1" indent="-381000">
              <a:lnSpc>
                <a:spcPct val="90000"/>
              </a:lnSpc>
              <a:buFontTx/>
              <a:buAutoNum type="alphaLcPeriod"/>
            </a:pPr>
            <a:r>
              <a:rPr lang="en-GB" altLang="id-ID" dirty="0" err="1" smtClean="0"/>
              <a:t>mendapat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terapi</a:t>
            </a:r>
            <a:r>
              <a:rPr lang="en-GB" altLang="id-ID" dirty="0" smtClean="0"/>
              <a:t> ARV</a:t>
            </a:r>
            <a:endParaRPr lang="id-ID" altLang="id-ID" dirty="0" smtClean="0"/>
          </a:p>
          <a:p>
            <a:pPr marL="838200" lvl="1" indent="-381000">
              <a:lnSpc>
                <a:spcPct val="90000"/>
              </a:lnSpc>
              <a:buFontTx/>
              <a:buAutoNum type="alphaLcPeriod"/>
            </a:pPr>
            <a:r>
              <a:rPr lang="en-GB" altLang="id-ID" dirty="0" err="1" smtClean="0"/>
              <a:t>penurunan</a:t>
            </a:r>
            <a:r>
              <a:rPr lang="en-GB" altLang="id-ID" dirty="0" smtClean="0"/>
              <a:t> viral load &gt; 1 log </a:t>
            </a:r>
            <a:r>
              <a:rPr lang="id-ID" altLang="id-ID" dirty="0" smtClean="0"/>
              <a:t>c</a:t>
            </a:r>
            <a:r>
              <a:rPr lang="en-GB" altLang="id-ID" dirty="0" smtClean="0"/>
              <a:t>op</a:t>
            </a:r>
            <a:r>
              <a:rPr lang="id-ID" altLang="id-ID" dirty="0" smtClean="0"/>
              <a:t>y</a:t>
            </a:r>
            <a:r>
              <a:rPr lang="en-GB" altLang="id-ID" dirty="0" smtClean="0"/>
              <a:t>/ml (</a:t>
            </a:r>
            <a:r>
              <a:rPr lang="en-GB" altLang="id-ID" dirty="0" err="1" smtClean="0"/>
              <a:t>jika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tersedia</a:t>
            </a:r>
            <a:r>
              <a:rPr lang="en-GB" altLang="id-ID" dirty="0" smtClean="0"/>
              <a:t>) </a:t>
            </a:r>
          </a:p>
          <a:p>
            <a:pPr marL="457200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altLang="id-ID" dirty="0" err="1" smtClean="0"/>
              <a:t>Perburukan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gejala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klinis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infeksi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atau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timbul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reaksi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inflamasi</a:t>
            </a:r>
            <a:r>
              <a:rPr lang="en-GB" altLang="id-ID" dirty="0" smtClean="0"/>
              <a:t> yang </a:t>
            </a:r>
            <a:r>
              <a:rPr lang="en-GB" altLang="id-ID" dirty="0" err="1" smtClean="0"/>
              <a:t>terkait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dgn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inisiasi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terapi</a:t>
            </a:r>
            <a:r>
              <a:rPr lang="en-GB" altLang="id-ID" dirty="0" smtClean="0"/>
              <a:t> ARV </a:t>
            </a:r>
          </a:p>
          <a:p>
            <a:pPr marL="457200" indent="-4572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altLang="id-ID" dirty="0" err="1" smtClean="0"/>
              <a:t>Gejala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klinis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tersebut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bukan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disebabkan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oleh</a:t>
            </a:r>
            <a:r>
              <a:rPr lang="en-GB" altLang="id-ID" dirty="0" smtClean="0"/>
              <a:t>: </a:t>
            </a:r>
          </a:p>
          <a:p>
            <a:pPr marL="838200" lvl="1" indent="-381000">
              <a:lnSpc>
                <a:spcPct val="90000"/>
              </a:lnSpc>
              <a:buFont typeface="Wingdings" pitchFamily="2" charset="2"/>
              <a:buAutoNum type="alphaLcPeriod"/>
            </a:pPr>
            <a:r>
              <a:rPr lang="en-GB" altLang="id-ID" dirty="0" err="1" smtClean="0"/>
              <a:t>Gejala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klinis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dari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infeksi</a:t>
            </a:r>
            <a:r>
              <a:rPr lang="en-GB" altLang="id-ID" dirty="0" smtClean="0"/>
              <a:t> yang </a:t>
            </a:r>
            <a:r>
              <a:rPr lang="en-GB" altLang="id-ID" dirty="0" err="1" smtClean="0"/>
              <a:t>diketahui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sebelumnya</a:t>
            </a:r>
            <a:r>
              <a:rPr lang="en-GB" altLang="id-ID" dirty="0" smtClean="0"/>
              <a:t> yang </a:t>
            </a:r>
            <a:r>
              <a:rPr lang="en-GB" altLang="id-ID" dirty="0" err="1" smtClean="0"/>
              <a:t>telah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berhasil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disembuhkan</a:t>
            </a:r>
            <a:r>
              <a:rPr lang="en-GB" altLang="id-ID" dirty="0" smtClean="0"/>
              <a:t> (</a:t>
            </a:r>
            <a:r>
              <a:rPr lang="en-GB" altLang="id-ID" i="1" dirty="0" smtClean="0"/>
              <a:t>Expected clinical course of a previously recognized and successfully treated infection</a:t>
            </a:r>
            <a:r>
              <a:rPr lang="en-GB" altLang="id-ID" dirty="0" smtClean="0"/>
              <a:t>) </a:t>
            </a:r>
            <a:endParaRPr lang="id-ID" altLang="id-ID" dirty="0" smtClean="0"/>
          </a:p>
          <a:p>
            <a:pPr marL="838200" lvl="1" indent="-381000">
              <a:lnSpc>
                <a:spcPct val="90000"/>
              </a:lnSpc>
              <a:buFont typeface="Wingdings" pitchFamily="2" charset="2"/>
              <a:buAutoNum type="alphaLcPeriod"/>
            </a:pPr>
            <a:r>
              <a:rPr lang="id-ID" altLang="id-ID" dirty="0" smtClean="0"/>
              <a:t>E</a:t>
            </a:r>
            <a:r>
              <a:rPr lang="en-GB" altLang="id-ID" dirty="0" err="1" smtClean="0"/>
              <a:t>fek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samping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obat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atau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toksisitas</a:t>
            </a:r>
            <a:endParaRPr lang="id-ID" altLang="id-ID" dirty="0" smtClean="0"/>
          </a:p>
          <a:p>
            <a:pPr marL="838200" lvl="1" indent="-381000">
              <a:lnSpc>
                <a:spcPct val="90000"/>
              </a:lnSpc>
              <a:buFont typeface="Wingdings" pitchFamily="2" charset="2"/>
              <a:buAutoNum type="alphaLcPeriod"/>
            </a:pPr>
            <a:r>
              <a:rPr lang="id-ID" altLang="id-ID" dirty="0" smtClean="0"/>
              <a:t>K</a:t>
            </a:r>
            <a:r>
              <a:rPr lang="en-GB" altLang="id-ID" dirty="0" err="1" smtClean="0"/>
              <a:t>egagalan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terapi</a:t>
            </a:r>
            <a:endParaRPr lang="id-ID" altLang="id-ID" dirty="0" smtClean="0"/>
          </a:p>
          <a:p>
            <a:pPr marL="838200" lvl="1" indent="-381000">
              <a:lnSpc>
                <a:spcPct val="90000"/>
              </a:lnSpc>
              <a:buFont typeface="Wingdings" pitchFamily="2" charset="2"/>
              <a:buAutoNum type="alphaLcPeriod"/>
            </a:pPr>
            <a:r>
              <a:rPr lang="id-ID" altLang="id-ID" dirty="0" smtClean="0"/>
              <a:t>K</a:t>
            </a:r>
            <a:r>
              <a:rPr lang="en-GB" altLang="id-ID" dirty="0" err="1" smtClean="0"/>
              <a:t>etidakpatuhan</a:t>
            </a:r>
            <a:r>
              <a:rPr lang="en-GB" altLang="id-ID" dirty="0" smtClean="0"/>
              <a:t> </a:t>
            </a:r>
            <a:r>
              <a:rPr lang="en-GB" altLang="id-ID" dirty="0" err="1" smtClean="0"/>
              <a:t>menggunakan</a:t>
            </a:r>
            <a:r>
              <a:rPr lang="en-GB" altLang="id-ID" dirty="0" smtClean="0"/>
              <a:t> ARV </a:t>
            </a:r>
          </a:p>
          <a:p>
            <a:pPr marL="457200" indent="-457200">
              <a:lnSpc>
                <a:spcPct val="90000"/>
              </a:lnSpc>
            </a:pPr>
            <a:endParaRPr lang="en-GB" altLang="id-ID" dirty="0"/>
          </a:p>
        </p:txBody>
      </p:sp>
    </p:spTree>
    <p:extLst>
      <p:ext uri="{BB962C8B-B14F-4D97-AF65-F5344CB8AC3E}">
        <p14:creationId xmlns:p14="http://schemas.microsoft.com/office/powerpoint/2010/main" val="1721681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656" y="112410"/>
            <a:ext cx="8229600" cy="944562"/>
          </a:xfrm>
        </p:spPr>
        <p:txBody>
          <a:bodyPr anchor="b"/>
          <a:lstStyle/>
          <a:p>
            <a:r>
              <a:rPr lang="en-US" altLang="id-ID" b="1" dirty="0">
                <a:solidFill>
                  <a:srgbClr val="7030A0"/>
                </a:solidFill>
              </a:rPr>
              <a:t>Onset IRIS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656" y="1196879"/>
            <a:ext cx="8350093" cy="4918789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352800" y="6477000"/>
            <a:ext cx="5486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 sz="1200" i="1">
                <a:latin typeface="Arial" charset="0"/>
              </a:rPr>
              <a:t>S</a:t>
            </a:r>
            <a:r>
              <a:rPr lang="id-ID" altLang="id-ID" sz="1200" i="1">
                <a:latin typeface="Arial" charset="0"/>
              </a:rPr>
              <a:t>umber</a:t>
            </a:r>
            <a:r>
              <a:rPr lang="en-US" altLang="id-ID" sz="1200" i="1">
                <a:latin typeface="Arial" charset="0"/>
              </a:rPr>
              <a:t>: AIDS 2005, Vol 19 No4 ;399-406, Samuel A. Shelburne et al</a:t>
            </a:r>
          </a:p>
        </p:txBody>
      </p:sp>
    </p:spTree>
    <p:extLst>
      <p:ext uri="{BB962C8B-B14F-4D97-AF65-F5344CB8AC3E}">
        <p14:creationId xmlns:p14="http://schemas.microsoft.com/office/powerpoint/2010/main" val="233488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40648" y="112410"/>
            <a:ext cx="8229600" cy="715962"/>
          </a:xfrm>
        </p:spPr>
        <p:txBody>
          <a:bodyPr anchor="b"/>
          <a:lstStyle/>
          <a:p>
            <a:r>
              <a:rPr lang="en-US" altLang="id-ID" sz="4000" b="1" dirty="0">
                <a:solidFill>
                  <a:srgbClr val="7030A0"/>
                </a:solidFill>
              </a:rPr>
              <a:t>HAART &amp; </a:t>
            </a:r>
            <a:r>
              <a:rPr lang="id-ID" altLang="id-ID" sz="4000" b="1" dirty="0">
                <a:solidFill>
                  <a:srgbClr val="7030A0"/>
                </a:solidFill>
              </a:rPr>
              <a:t>Jumlah </a:t>
            </a:r>
            <a:r>
              <a:rPr lang="en-US" altLang="id-ID" sz="4000" b="1" dirty="0">
                <a:solidFill>
                  <a:srgbClr val="7030A0"/>
                </a:solidFill>
              </a:rPr>
              <a:t>HIV RNA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6908" y="1052051"/>
            <a:ext cx="8347596" cy="5487771"/>
          </a:xfrm>
          <a:prstGeom prst="rect">
            <a:avLst/>
          </a:prstGeo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57600" y="6583363"/>
            <a:ext cx="5486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 sz="1200" i="1">
                <a:latin typeface="Arial" charset="0"/>
              </a:rPr>
              <a:t>S</a:t>
            </a:r>
            <a:r>
              <a:rPr lang="id-ID" altLang="id-ID" sz="1200" i="1">
                <a:latin typeface="Arial" charset="0"/>
              </a:rPr>
              <a:t>umber</a:t>
            </a:r>
            <a:r>
              <a:rPr lang="en-US" altLang="id-ID" sz="1200" i="1">
                <a:latin typeface="Arial" charset="0"/>
              </a:rPr>
              <a:t>: AIDS 2005, Vol 19 No4 ;399-406, Samuel A. Shelburne et al</a:t>
            </a:r>
          </a:p>
        </p:txBody>
      </p:sp>
    </p:spTree>
    <p:extLst>
      <p:ext uri="{BB962C8B-B14F-4D97-AF65-F5344CB8AC3E}">
        <p14:creationId xmlns:p14="http://schemas.microsoft.com/office/powerpoint/2010/main" val="3550138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8928" y="75897"/>
            <a:ext cx="8490151" cy="828675"/>
          </a:xfrm>
        </p:spPr>
        <p:txBody>
          <a:bodyPr anchor="b"/>
          <a:lstStyle/>
          <a:p>
            <a:r>
              <a:rPr lang="id-ID" altLang="id-ID" sz="3600" b="1" dirty="0">
                <a:solidFill>
                  <a:srgbClr val="7030A0"/>
                </a:solidFill>
              </a:rPr>
              <a:t>Respon </a:t>
            </a:r>
            <a:r>
              <a:rPr lang="en-US" altLang="id-ID" sz="3600" b="1" dirty="0">
                <a:solidFill>
                  <a:srgbClr val="7030A0"/>
                </a:solidFill>
              </a:rPr>
              <a:t>IRIS &amp; Non-IRIS </a:t>
            </a:r>
            <a:r>
              <a:rPr lang="id-ID" altLang="id-ID" sz="3600" b="1" dirty="0">
                <a:solidFill>
                  <a:srgbClr val="7030A0"/>
                </a:solidFill>
              </a:rPr>
              <a:t>thd</a:t>
            </a:r>
            <a:r>
              <a:rPr lang="en-US" altLang="id-ID" sz="3600" b="1" dirty="0">
                <a:solidFill>
                  <a:srgbClr val="7030A0"/>
                </a:solidFill>
              </a:rPr>
              <a:t> HAART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2168" y="1107415"/>
            <a:ext cx="8399200" cy="4951721"/>
          </a:xfrm>
          <a:prstGeom prst="rect">
            <a:avLst/>
          </a:prstGeo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76600" y="6477000"/>
            <a:ext cx="5486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 sz="1200" i="1">
                <a:latin typeface="Arial" charset="0"/>
              </a:rPr>
              <a:t>S</a:t>
            </a:r>
            <a:r>
              <a:rPr lang="id-ID" altLang="id-ID" sz="1200" i="1">
                <a:latin typeface="Arial" charset="0"/>
              </a:rPr>
              <a:t>umber</a:t>
            </a:r>
            <a:r>
              <a:rPr lang="en-US" altLang="id-ID" sz="1200" i="1">
                <a:latin typeface="Arial" charset="0"/>
              </a:rPr>
              <a:t>: AIDS 2005, Vol 19 No4 ;399-406, Samuel A. Shelburne et al</a:t>
            </a:r>
          </a:p>
        </p:txBody>
      </p:sp>
    </p:spTree>
    <p:extLst>
      <p:ext uri="{BB962C8B-B14F-4D97-AF65-F5344CB8AC3E}">
        <p14:creationId xmlns:p14="http://schemas.microsoft.com/office/powerpoint/2010/main" val="2637915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2160" y="38670"/>
            <a:ext cx="8229600" cy="1008465"/>
          </a:xfrm>
        </p:spPr>
        <p:txBody>
          <a:bodyPr anchor="b"/>
          <a:lstStyle/>
          <a:p>
            <a:r>
              <a:rPr lang="id-ID" altLang="id-ID" b="1">
                <a:solidFill>
                  <a:srgbClr val="7030A0"/>
                </a:solidFill>
              </a:rPr>
              <a:t>Spektrum Klinis</a:t>
            </a:r>
            <a:endParaRPr lang="en-US" altLang="id-ID" b="1" dirty="0">
              <a:solidFill>
                <a:srgbClr val="7030A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99652" y="1777176"/>
            <a:ext cx="7787148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id-ID" dirty="0" err="1" smtClean="0"/>
              <a:t>Heterogen</a:t>
            </a:r>
            <a:endParaRPr lang="en-US" altLang="id-ID" dirty="0" smtClean="0"/>
          </a:p>
          <a:p>
            <a:r>
              <a:rPr lang="en-US" altLang="id-ID" dirty="0" smtClean="0"/>
              <a:t>Onset; </a:t>
            </a:r>
            <a:r>
              <a:rPr lang="id-ID" altLang="id-ID" dirty="0" smtClean="0"/>
              <a:t>awal/lambat</a:t>
            </a:r>
            <a:endParaRPr lang="en-US" altLang="id-ID" dirty="0" smtClean="0"/>
          </a:p>
          <a:p>
            <a:r>
              <a:rPr lang="id-ID" altLang="id-ID" dirty="0" smtClean="0"/>
              <a:t>Gejala a</a:t>
            </a:r>
            <a:r>
              <a:rPr lang="en-US" altLang="id-ID" dirty="0" smtClean="0"/>
              <a:t>t</a:t>
            </a:r>
            <a:r>
              <a:rPr lang="id-ID" altLang="id-ID" dirty="0" smtClean="0"/>
              <a:t>i</a:t>
            </a:r>
            <a:r>
              <a:rPr lang="en-US" altLang="id-ID" dirty="0" smtClean="0"/>
              <a:t>pi</a:t>
            </a:r>
            <a:r>
              <a:rPr lang="id-ID" altLang="id-ID" dirty="0" smtClean="0"/>
              <a:t>k</a:t>
            </a:r>
            <a:r>
              <a:rPr lang="en-US" altLang="id-ID" dirty="0" smtClean="0"/>
              <a:t>al; </a:t>
            </a:r>
            <a:r>
              <a:rPr lang="en-US" altLang="id-ID" dirty="0" err="1" smtClean="0"/>
              <a:t>generali</a:t>
            </a:r>
            <a:r>
              <a:rPr lang="id-ID" altLang="id-ID" dirty="0" smtClean="0"/>
              <a:t>sata</a:t>
            </a:r>
            <a:r>
              <a:rPr lang="en-US" altLang="id-ID" dirty="0" smtClean="0"/>
              <a:t>/lo</a:t>
            </a:r>
            <a:r>
              <a:rPr lang="id-ID" altLang="id-ID" dirty="0" smtClean="0"/>
              <a:t>k</a:t>
            </a:r>
            <a:r>
              <a:rPr lang="en-US" altLang="id-ID" dirty="0" smtClean="0"/>
              <a:t>al</a:t>
            </a:r>
          </a:p>
          <a:p>
            <a:r>
              <a:rPr lang="id-ID" altLang="id-ID" dirty="0" smtClean="0"/>
              <a:t>S</a:t>
            </a:r>
            <a:r>
              <a:rPr lang="en-US" altLang="id-ID" dirty="0" err="1" smtClean="0"/>
              <a:t>everity</a:t>
            </a:r>
            <a:r>
              <a:rPr lang="id-ID" altLang="id-ID" dirty="0" smtClean="0"/>
              <a:t> bervariasi</a:t>
            </a:r>
            <a:endParaRPr lang="en-US" altLang="id-ID" dirty="0" smtClean="0"/>
          </a:p>
          <a:p>
            <a:r>
              <a:rPr lang="id-ID" altLang="id-ID" dirty="0" smtClean="0"/>
              <a:t>Agen i</a:t>
            </a:r>
            <a:r>
              <a:rPr lang="en-US" altLang="id-ID" dirty="0" err="1" smtClean="0"/>
              <a:t>nfe</a:t>
            </a:r>
            <a:r>
              <a:rPr lang="id-ID" altLang="id-ID" dirty="0" smtClean="0"/>
              <a:t>ksius</a:t>
            </a:r>
            <a:r>
              <a:rPr lang="en-US" altLang="id-ID" dirty="0" smtClean="0"/>
              <a:t>/</a:t>
            </a:r>
            <a:r>
              <a:rPr lang="id-ID" altLang="id-ID" dirty="0" smtClean="0"/>
              <a:t>tempat </a:t>
            </a:r>
            <a:r>
              <a:rPr lang="en-US" altLang="id-ID" dirty="0" err="1" smtClean="0"/>
              <a:t>infe</a:t>
            </a:r>
            <a:r>
              <a:rPr lang="id-ID" altLang="id-ID" dirty="0" smtClean="0"/>
              <a:t>ks</a:t>
            </a:r>
            <a:r>
              <a:rPr lang="en-US" altLang="id-ID" dirty="0" err="1" smtClean="0"/>
              <a:t>i</a:t>
            </a:r>
            <a:endParaRPr lang="en-US" altLang="id-ID" dirty="0" smtClean="0"/>
          </a:p>
          <a:p>
            <a:endParaRPr lang="en-US" altLang="id-ID" dirty="0" smtClean="0"/>
          </a:p>
          <a:p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1266050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70144" y="53418"/>
            <a:ext cx="8229600" cy="1023214"/>
          </a:xfrm>
        </p:spPr>
        <p:txBody>
          <a:bodyPr anchor="b"/>
          <a:lstStyle/>
          <a:p>
            <a:r>
              <a:rPr lang="en-US" altLang="id-ID" b="1" dirty="0">
                <a:solidFill>
                  <a:srgbClr val="7030A0"/>
                </a:solidFill>
              </a:rPr>
              <a:t>Diagnosis</a:t>
            </a:r>
            <a:r>
              <a:rPr lang="id-ID" altLang="id-ID" b="1" dirty="0">
                <a:solidFill>
                  <a:srgbClr val="7030A0"/>
                </a:solidFill>
              </a:rPr>
              <a:t> Banding</a:t>
            </a:r>
            <a:endParaRPr lang="en-US" altLang="id-ID" b="1" dirty="0">
              <a:solidFill>
                <a:srgbClr val="7030A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70144" y="1991032"/>
            <a:ext cx="8229600" cy="3883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id-ID" altLang="id-ID" dirty="0" smtClean="0"/>
              <a:t>Infeksi </a:t>
            </a:r>
            <a:r>
              <a:rPr lang="en-US" altLang="id-ID" dirty="0" err="1" smtClean="0"/>
              <a:t>Oportunisti</a:t>
            </a:r>
            <a:r>
              <a:rPr lang="id-ID" altLang="id-ID" dirty="0" smtClean="0"/>
              <a:t>k</a:t>
            </a:r>
            <a:endParaRPr lang="en-US" altLang="id-ID" dirty="0" smtClean="0"/>
          </a:p>
          <a:p>
            <a:pPr>
              <a:lnSpc>
                <a:spcPct val="125000"/>
              </a:lnSpc>
            </a:pPr>
            <a:r>
              <a:rPr lang="id-ID" altLang="id-ID" dirty="0" smtClean="0"/>
              <a:t>Organisme dgn resistensi obat</a:t>
            </a:r>
            <a:endParaRPr lang="en-US" altLang="id-ID" dirty="0" smtClean="0"/>
          </a:p>
          <a:p>
            <a:pPr>
              <a:lnSpc>
                <a:spcPct val="125000"/>
              </a:lnSpc>
            </a:pPr>
            <a:r>
              <a:rPr lang="id-ID" altLang="id-ID" dirty="0" smtClean="0"/>
              <a:t>Efek samping obat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551037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2454275"/>
            <a:ext cx="7772400" cy="1736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altLang="id-ID" sz="4800" b="1" smtClean="0">
                <a:solidFill>
                  <a:srgbClr val="7030A0"/>
                </a:solidFill>
              </a:rPr>
              <a:t>Faktor </a:t>
            </a:r>
            <a:r>
              <a:rPr lang="en-US" altLang="id-ID" sz="4800" b="1" smtClean="0">
                <a:solidFill>
                  <a:srgbClr val="7030A0"/>
                </a:solidFill>
              </a:rPr>
              <a:t>Ris</a:t>
            </a:r>
            <a:r>
              <a:rPr lang="id-ID" altLang="id-ID" sz="4800" b="1" smtClean="0">
                <a:solidFill>
                  <a:srgbClr val="7030A0"/>
                </a:solidFill>
              </a:rPr>
              <a:t>i</a:t>
            </a:r>
            <a:r>
              <a:rPr lang="en-US" altLang="id-ID" sz="4800" b="1" smtClean="0">
                <a:solidFill>
                  <a:srgbClr val="7030A0"/>
                </a:solidFill>
              </a:rPr>
              <a:t>k</a:t>
            </a:r>
            <a:r>
              <a:rPr lang="id-ID" altLang="id-ID" sz="4800" b="1" smtClean="0">
                <a:solidFill>
                  <a:srgbClr val="7030A0"/>
                </a:solidFill>
              </a:rPr>
              <a:t>o IRIS</a:t>
            </a:r>
            <a:endParaRPr lang="en-US" altLang="id-ID" sz="4800" b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22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12" y="228599"/>
            <a:ext cx="8434407" cy="580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20850" y="6338888"/>
            <a:ext cx="567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d-ID" sz="1800"/>
              <a:t>French: AIDS, Volume 18(12).August 20, 2004.1615-1627 </a:t>
            </a:r>
          </a:p>
        </p:txBody>
      </p:sp>
    </p:spTree>
    <p:extLst>
      <p:ext uri="{BB962C8B-B14F-4D97-AF65-F5344CB8AC3E}">
        <p14:creationId xmlns:p14="http://schemas.microsoft.com/office/powerpoint/2010/main" val="1045797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811152" y="53418"/>
            <a:ext cx="8229600" cy="1143000"/>
          </a:xfrm>
        </p:spPr>
        <p:txBody>
          <a:bodyPr/>
          <a:lstStyle/>
          <a:p>
            <a:r>
              <a:rPr lang="id-ID" b="1" dirty="0" smtClean="0">
                <a:solidFill>
                  <a:srgbClr val="7030A0"/>
                </a:solidFill>
              </a:rPr>
              <a:t>Rasio CD4/CD8</a:t>
            </a:r>
            <a:endParaRPr lang="id-ID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78424" y="2020528"/>
            <a:ext cx="8214852" cy="2780071"/>
          </a:xfrm>
        </p:spPr>
        <p:txBody>
          <a:bodyPr/>
          <a:lstStyle/>
          <a:p>
            <a:r>
              <a:rPr lang="id-ID" dirty="0" smtClean="0"/>
              <a:t>Normal rasio CD4/CD4: 0,9 – 3,0</a:t>
            </a:r>
          </a:p>
          <a:p>
            <a:r>
              <a:rPr lang="id-ID" dirty="0" smtClean="0"/>
              <a:t>Rasio CD4/CD8 0,15 lebih besar kemungkinan mendapat IRIS dibandingkan rasio CD4/CD8 = 0,3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4839672" y="6248400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i="1" dirty="0" smtClean="0"/>
              <a:t>Clin Infect Dis 42: 418-427, 2006</a:t>
            </a:r>
            <a:endParaRPr lang="id-ID" sz="1800" i="1" dirty="0"/>
          </a:p>
        </p:txBody>
      </p:sp>
    </p:spTree>
    <p:extLst>
      <p:ext uri="{BB962C8B-B14F-4D97-AF65-F5344CB8AC3E}">
        <p14:creationId xmlns:p14="http://schemas.microsoft.com/office/powerpoint/2010/main" val="2016302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6848160" y="6248400"/>
            <a:ext cx="21336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FB5C8F-4B15-4C7C-8FDF-CB8231D7CD61}" type="slidenum">
              <a:rPr lang="en-GB" altLang="id-ID" smtClean="0"/>
              <a:pPr/>
              <a:t>37</a:t>
            </a:fld>
            <a:endParaRPr lang="en-GB" altLang="id-ID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84892" y="19668"/>
            <a:ext cx="8229600" cy="914400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Ris</a:t>
            </a:r>
            <a:r>
              <a:rPr lang="id-ID" altLang="id-ID" b="1" dirty="0">
                <a:solidFill>
                  <a:srgbClr val="7030A0"/>
                </a:solidFill>
              </a:rPr>
              <a:t>i</a:t>
            </a:r>
            <a:r>
              <a:rPr lang="en-US" altLang="id-ID" b="1" dirty="0">
                <a:solidFill>
                  <a:srgbClr val="7030A0"/>
                </a:solidFill>
              </a:rPr>
              <a:t>k</a:t>
            </a:r>
            <a:r>
              <a:rPr lang="id-ID" altLang="id-ID" b="1" dirty="0">
                <a:solidFill>
                  <a:srgbClr val="7030A0"/>
                </a:solidFill>
              </a:rPr>
              <a:t>o</a:t>
            </a:r>
            <a:r>
              <a:rPr lang="en-US" altLang="id-ID" b="1" dirty="0">
                <a:solidFill>
                  <a:srgbClr val="7030A0"/>
                </a:solidFill>
              </a:rPr>
              <a:t> TB-IRIS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0980" y="1024313"/>
            <a:ext cx="8249268" cy="5681287"/>
          </a:xfrm>
          <a:prstGeom prst="rect">
            <a:avLst/>
          </a:prstGeom>
          <a:noFill/>
          <a:ln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366372" y="6474080"/>
            <a:ext cx="2438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d-ID" sz="1800"/>
              <a:t>AIDS 2007, 21:335–341</a:t>
            </a:r>
          </a:p>
        </p:txBody>
      </p:sp>
    </p:spTree>
    <p:extLst>
      <p:ext uri="{BB962C8B-B14F-4D97-AF65-F5344CB8AC3E}">
        <p14:creationId xmlns:p14="http://schemas.microsoft.com/office/powerpoint/2010/main" val="3374957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781656" y="127158"/>
            <a:ext cx="8229600" cy="868362"/>
          </a:xfrm>
        </p:spPr>
        <p:txBody>
          <a:bodyPr anchor="b"/>
          <a:lstStyle/>
          <a:p>
            <a:r>
              <a:rPr lang="id-ID" altLang="id-ID" b="1" dirty="0">
                <a:solidFill>
                  <a:srgbClr val="7030A0"/>
                </a:solidFill>
              </a:rPr>
              <a:t>Tatalaksana</a:t>
            </a:r>
            <a:endParaRPr lang="en-US" altLang="id-ID" b="1" dirty="0">
              <a:solidFill>
                <a:srgbClr val="7030A0"/>
              </a:solidFill>
            </a:endParaRP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796413" y="1619856"/>
            <a:ext cx="8168200" cy="5140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id-ID" altLang="id-ID" sz="2800" dirty="0" smtClean="0"/>
              <a:t>Bentuk ringan</a:t>
            </a:r>
            <a:r>
              <a:rPr lang="en-US" altLang="id-ID" sz="2800" dirty="0" smtClean="0"/>
              <a:t> (</a:t>
            </a:r>
            <a:r>
              <a:rPr lang="id-ID" altLang="id-ID" sz="2800" dirty="0" smtClean="0"/>
              <a:t>dgn melanjutkan </a:t>
            </a:r>
            <a:r>
              <a:rPr lang="en-US" altLang="id-ID" sz="2800" dirty="0" smtClean="0"/>
              <a:t>ART)</a:t>
            </a:r>
          </a:p>
          <a:p>
            <a:pPr lvl="1">
              <a:lnSpc>
                <a:spcPct val="90000"/>
              </a:lnSpc>
            </a:pPr>
            <a:r>
              <a:rPr lang="en-US" altLang="id-ID" sz="2400" dirty="0" err="1" smtClean="0"/>
              <a:t>Observa</a:t>
            </a:r>
            <a:r>
              <a:rPr lang="id-ID" altLang="id-ID" sz="2400" dirty="0" smtClean="0"/>
              <a:t>s</a:t>
            </a:r>
            <a:r>
              <a:rPr lang="en-US" altLang="id-ID" sz="2400" dirty="0" err="1" smtClean="0"/>
              <a:t>i</a:t>
            </a:r>
            <a:r>
              <a:rPr lang="en-US" altLang="id-ID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id-ID" altLang="id-ID" sz="2800" dirty="0" smtClean="0"/>
              <a:t>IRIS terlokalisir</a:t>
            </a:r>
            <a:r>
              <a:rPr lang="en-US" altLang="id-ID" sz="2800" dirty="0" smtClean="0"/>
              <a:t> (</a:t>
            </a:r>
            <a:r>
              <a:rPr lang="id-ID" altLang="id-ID" sz="2800" dirty="0" smtClean="0"/>
              <a:t>dgn melanjutkan</a:t>
            </a:r>
            <a:r>
              <a:rPr lang="en-US" altLang="id-ID" sz="2800" dirty="0" smtClean="0"/>
              <a:t> ART)</a:t>
            </a:r>
          </a:p>
          <a:p>
            <a:pPr lvl="1">
              <a:lnSpc>
                <a:spcPct val="90000"/>
              </a:lnSpc>
            </a:pPr>
            <a:r>
              <a:rPr lang="id-ID" altLang="id-ID" sz="2400" dirty="0" smtClean="0"/>
              <a:t>Terapi lokal seperti prosedur bedah minor</a:t>
            </a:r>
            <a:r>
              <a:rPr lang="en-US" altLang="id-ID" sz="2400" dirty="0" smtClean="0"/>
              <a:t> </a:t>
            </a:r>
            <a:r>
              <a:rPr lang="id-ID" altLang="id-ID" sz="2400" dirty="0" smtClean="0"/>
              <a:t>untuk abses kelenjar getah bening</a:t>
            </a:r>
            <a:endParaRPr lang="en-US" altLang="id-ID" sz="2400" dirty="0" smtClean="0"/>
          </a:p>
          <a:p>
            <a:pPr>
              <a:lnSpc>
                <a:spcPct val="90000"/>
              </a:lnSpc>
            </a:pPr>
            <a:r>
              <a:rPr lang="id-ID" altLang="id-ID" sz="2800" dirty="0" smtClean="0"/>
              <a:t>Kebanyakan keadaan</a:t>
            </a:r>
            <a:r>
              <a:rPr lang="en-US" altLang="id-ID" sz="2800" dirty="0" smtClean="0"/>
              <a:t> (</a:t>
            </a:r>
            <a:r>
              <a:rPr lang="id-ID" altLang="id-ID" sz="2800" dirty="0" smtClean="0"/>
              <a:t>dgn melanjutkan</a:t>
            </a:r>
            <a:r>
              <a:rPr lang="en-US" altLang="id-ID" sz="2800" dirty="0" smtClean="0"/>
              <a:t> ART)</a:t>
            </a:r>
          </a:p>
          <a:p>
            <a:pPr lvl="1">
              <a:lnSpc>
                <a:spcPct val="90000"/>
              </a:lnSpc>
            </a:pPr>
            <a:r>
              <a:rPr lang="en-US" altLang="id-ID" sz="2400" b="1" dirty="0" smtClean="0">
                <a:solidFill>
                  <a:srgbClr val="0070C0"/>
                </a:solidFill>
              </a:rPr>
              <a:t>Unmasking &amp;/</a:t>
            </a:r>
            <a:r>
              <a:rPr lang="id-ID" altLang="id-ID" sz="2400" b="1" dirty="0" smtClean="0">
                <a:solidFill>
                  <a:srgbClr val="0070C0"/>
                </a:solidFill>
              </a:rPr>
              <a:t>atau</a:t>
            </a:r>
            <a:r>
              <a:rPr lang="en-US" altLang="id-ID" sz="2400" b="1" dirty="0" smtClean="0">
                <a:solidFill>
                  <a:srgbClr val="0070C0"/>
                </a:solidFill>
              </a:rPr>
              <a:t> Recognition of ongoing infections &gt;&gt;</a:t>
            </a:r>
            <a:r>
              <a:rPr lang="en-US" altLang="id-ID" sz="2400" dirty="0" smtClean="0">
                <a:solidFill>
                  <a:srgbClr val="0070C0"/>
                </a:solidFill>
              </a:rPr>
              <a:t> </a:t>
            </a:r>
            <a:r>
              <a:rPr lang="id-ID" altLang="id-ID" sz="2400" dirty="0" smtClean="0"/>
              <a:t>Terapi a</a:t>
            </a:r>
            <a:r>
              <a:rPr lang="en-US" altLang="id-ID" sz="2400" dirty="0" err="1" smtClean="0"/>
              <a:t>ntimi</a:t>
            </a:r>
            <a:r>
              <a:rPr lang="id-ID" altLang="id-ID" sz="2400" dirty="0" smtClean="0"/>
              <a:t>k</a:t>
            </a:r>
            <a:r>
              <a:rPr lang="en-US" altLang="id-ID" sz="2400" dirty="0" err="1" smtClean="0"/>
              <a:t>roba</a:t>
            </a:r>
            <a:r>
              <a:rPr lang="en-US" altLang="id-ID" sz="2400" dirty="0" smtClean="0"/>
              <a:t> </a:t>
            </a:r>
            <a:r>
              <a:rPr lang="id-ID" altLang="id-ID" sz="2400" dirty="0" smtClean="0"/>
              <a:t>utk menurunkan jumlah</a:t>
            </a:r>
            <a:r>
              <a:rPr lang="en-US" altLang="id-ID" sz="2400" dirty="0" smtClean="0"/>
              <a:t> antigen </a:t>
            </a:r>
            <a:r>
              <a:rPr lang="id-ID" altLang="id-ID" sz="2400" dirty="0" smtClean="0"/>
              <a:t>dari patogen pencetus</a:t>
            </a:r>
            <a:r>
              <a:rPr lang="en-US" altLang="id-ID" sz="2400" dirty="0" smtClean="0"/>
              <a:t>;</a:t>
            </a:r>
          </a:p>
          <a:p>
            <a:pPr lvl="1">
              <a:lnSpc>
                <a:spcPct val="90000"/>
              </a:lnSpc>
            </a:pPr>
            <a:r>
              <a:rPr lang="en-US" altLang="id-ID" sz="2400" b="1" dirty="0" smtClean="0">
                <a:solidFill>
                  <a:srgbClr val="0070C0"/>
                </a:solidFill>
              </a:rPr>
              <a:t>Reconstituting immune reaction to non-replicating antigens &gt;&gt;</a:t>
            </a:r>
            <a:r>
              <a:rPr lang="en-US" altLang="id-ID" sz="2400" dirty="0" smtClean="0">
                <a:solidFill>
                  <a:srgbClr val="0070C0"/>
                </a:solidFill>
              </a:rPr>
              <a:t> </a:t>
            </a:r>
            <a:r>
              <a:rPr lang="id-ID" altLang="id-ID" sz="2400" dirty="0" smtClean="0"/>
              <a:t>tdk perlu terapi</a:t>
            </a:r>
            <a:r>
              <a:rPr lang="en-US" altLang="id-ID" sz="2400" dirty="0" smtClean="0"/>
              <a:t> </a:t>
            </a:r>
            <a:r>
              <a:rPr lang="en-US" altLang="id-ID" sz="2400" dirty="0" err="1" smtClean="0"/>
              <a:t>antimi</a:t>
            </a:r>
            <a:r>
              <a:rPr lang="id-ID" altLang="id-ID" sz="2400" dirty="0" smtClean="0"/>
              <a:t>k</a:t>
            </a:r>
            <a:r>
              <a:rPr lang="en-US" altLang="id-ID" sz="2400" dirty="0" err="1" smtClean="0"/>
              <a:t>roba</a:t>
            </a:r>
            <a:r>
              <a:rPr lang="en-US" altLang="id-ID" sz="2400" dirty="0" smtClean="0"/>
              <a:t>. </a:t>
            </a:r>
            <a:r>
              <a:rPr lang="id-ID" altLang="id-ID" sz="2400" dirty="0" smtClean="0"/>
              <a:t>Terapi jangka pendek k</a:t>
            </a:r>
            <a:r>
              <a:rPr lang="en-US" altLang="id-ID" sz="2400" dirty="0" err="1" smtClean="0"/>
              <a:t>orti</a:t>
            </a:r>
            <a:r>
              <a:rPr lang="id-ID" altLang="id-ID" sz="2400" dirty="0" smtClean="0"/>
              <a:t>k</a:t>
            </a:r>
            <a:r>
              <a:rPr lang="en-US" altLang="id-ID" sz="2400" dirty="0" err="1" smtClean="0"/>
              <a:t>osteroid</a:t>
            </a:r>
            <a:r>
              <a:rPr lang="en-US" altLang="id-ID" sz="2400" dirty="0" smtClean="0"/>
              <a:t> </a:t>
            </a:r>
            <a:r>
              <a:rPr lang="id-ID" altLang="id-ID" sz="2400" dirty="0" smtClean="0"/>
              <a:t>atau NSAID utk menurunkan</a:t>
            </a:r>
            <a:r>
              <a:rPr lang="en-US" altLang="id-ID" sz="2400" dirty="0" smtClean="0"/>
              <a:t> </a:t>
            </a:r>
            <a:r>
              <a:rPr lang="en-US" altLang="id-ID" sz="2400" dirty="0" err="1" smtClean="0"/>
              <a:t>inflama</a:t>
            </a:r>
            <a:r>
              <a:rPr lang="id-ID" altLang="id-ID" sz="2400" dirty="0" smtClean="0"/>
              <a:t>s</a:t>
            </a:r>
            <a:r>
              <a:rPr lang="en-US" altLang="id-ID" sz="2400" dirty="0" err="1" smtClean="0"/>
              <a:t>i</a:t>
            </a:r>
            <a:r>
              <a:rPr lang="en-US" altLang="id-ID" sz="2400" dirty="0" smtClean="0"/>
              <a:t>.</a:t>
            </a:r>
            <a:endParaRPr lang="en-US" altLang="id-ID" sz="2400" dirty="0"/>
          </a:p>
        </p:txBody>
      </p:sp>
    </p:spTree>
    <p:extLst>
      <p:ext uri="{BB962C8B-B14F-4D97-AF65-F5344CB8AC3E}">
        <p14:creationId xmlns:p14="http://schemas.microsoft.com/office/powerpoint/2010/main" val="5114187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1152" y="127158"/>
            <a:ext cx="8229600" cy="934730"/>
          </a:xfrm>
        </p:spPr>
        <p:txBody>
          <a:bodyPr anchor="b"/>
          <a:lstStyle/>
          <a:p>
            <a:r>
              <a:rPr lang="id-ID" altLang="id-ID" b="1" dirty="0">
                <a:solidFill>
                  <a:srgbClr val="7030A0"/>
                </a:solidFill>
              </a:rPr>
              <a:t>Tatalaksana</a:t>
            </a:r>
            <a:endParaRPr lang="en-US" altLang="id-ID" b="1" dirty="0">
              <a:solidFill>
                <a:srgbClr val="7030A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11152" y="1905000"/>
            <a:ext cx="8229600" cy="2095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id-ID" dirty="0" smtClean="0"/>
              <a:t>Penghentian ART utk sementara harus dipertimbangkan jika timbul bentuk IRIS yang berpotensi mengancam jiwa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27948025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508" y="0"/>
            <a:ext cx="7658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282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11152" y="274638"/>
            <a:ext cx="8229600" cy="978975"/>
          </a:xfrm>
        </p:spPr>
        <p:txBody>
          <a:bodyPr/>
          <a:lstStyle/>
          <a:p>
            <a:r>
              <a:rPr lang="en-US" altLang="id-ID" b="1" dirty="0">
                <a:solidFill>
                  <a:srgbClr val="7030A0"/>
                </a:solidFill>
              </a:rPr>
              <a:t>P</a:t>
            </a:r>
            <a:r>
              <a:rPr lang="id-ID" altLang="id-ID" b="1" dirty="0">
                <a:solidFill>
                  <a:srgbClr val="7030A0"/>
                </a:solidFill>
              </a:rPr>
              <a:t>encegahan</a:t>
            </a:r>
            <a:r>
              <a:rPr lang="en-US" altLang="id-ID" b="1" dirty="0">
                <a:solidFill>
                  <a:srgbClr val="7030A0"/>
                </a:solidFill>
              </a:rPr>
              <a:t> IRIS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11152" y="1806672"/>
            <a:ext cx="82296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id-ID" altLang="id-ID" dirty="0" smtClean="0"/>
              <a:t>Jika mungkin, mengidentifikasi dan mengobati I</a:t>
            </a:r>
            <a:r>
              <a:rPr lang="en-US" altLang="id-ID" dirty="0" smtClean="0"/>
              <a:t>O </a:t>
            </a:r>
            <a:r>
              <a:rPr lang="id-ID" altLang="id-ID" dirty="0" smtClean="0"/>
              <a:t>sebelum memulai ART.</a:t>
            </a:r>
            <a:endParaRPr lang="en-US" altLang="id-ID" dirty="0" smtClean="0"/>
          </a:p>
          <a:p>
            <a:pPr lvl="1">
              <a:lnSpc>
                <a:spcPct val="80000"/>
              </a:lnSpc>
            </a:pPr>
            <a:r>
              <a:rPr lang="id-ID" altLang="id-ID" dirty="0" smtClean="0"/>
              <a:t>Berapa lama ART ditunda</a:t>
            </a:r>
            <a:r>
              <a:rPr lang="en-US" altLang="id-ID" dirty="0" smtClean="0"/>
              <a:t>??</a:t>
            </a:r>
          </a:p>
          <a:p>
            <a:pPr>
              <a:lnSpc>
                <a:spcPct val="80000"/>
              </a:lnSpc>
              <a:buFontTx/>
              <a:buBlip>
                <a:blip r:embed="rId2"/>
              </a:buBlip>
            </a:pPr>
            <a:endParaRPr lang="en-US" altLang="id-ID" sz="2400" dirty="0" smtClean="0"/>
          </a:p>
          <a:p>
            <a:pPr>
              <a:lnSpc>
                <a:spcPct val="80000"/>
              </a:lnSpc>
            </a:pPr>
            <a:r>
              <a:rPr lang="id-ID" altLang="id-ID" dirty="0" smtClean="0"/>
              <a:t>Pada pasien dgn IO yang baru2 ini diobati</a:t>
            </a:r>
            <a:r>
              <a:rPr lang="en-US" altLang="id-ID" dirty="0" smtClean="0"/>
              <a:t>, </a:t>
            </a:r>
            <a:r>
              <a:rPr lang="en-US" altLang="id-ID" dirty="0" err="1" smtClean="0"/>
              <a:t>identif</a:t>
            </a:r>
            <a:r>
              <a:rPr lang="id-ID" altLang="id-ID" dirty="0" smtClean="0"/>
              <a:t>ikasi risiko</a:t>
            </a:r>
            <a:r>
              <a:rPr lang="en-US" altLang="id-ID" dirty="0" smtClean="0"/>
              <a:t> “paradoxical” IRIS</a:t>
            </a:r>
          </a:p>
          <a:p>
            <a:pPr lvl="1">
              <a:lnSpc>
                <a:spcPct val="80000"/>
              </a:lnSpc>
            </a:pPr>
            <a:r>
              <a:rPr lang="id-ID" altLang="id-ID" dirty="0" smtClean="0"/>
              <a:t>Jumlah sel</a:t>
            </a:r>
            <a:r>
              <a:rPr lang="en-US" altLang="id-ID" dirty="0" smtClean="0"/>
              <a:t> CD4 </a:t>
            </a:r>
            <a:r>
              <a:rPr lang="id-ID" altLang="id-ID" dirty="0" smtClean="0"/>
              <a:t>yg rendah</a:t>
            </a:r>
            <a:endParaRPr lang="en-US" altLang="id-ID" dirty="0" smtClean="0"/>
          </a:p>
          <a:p>
            <a:pPr lvl="1">
              <a:lnSpc>
                <a:spcPct val="80000"/>
              </a:lnSpc>
            </a:pPr>
            <a:r>
              <a:rPr lang="id-ID" altLang="id-ID" dirty="0" smtClean="0"/>
              <a:t>Infeksi d</a:t>
            </a:r>
            <a:r>
              <a:rPr lang="en-US" altLang="id-ID" dirty="0" err="1" smtClean="0"/>
              <a:t>iseminat</a:t>
            </a:r>
            <a:r>
              <a:rPr lang="id-ID" altLang="id-ID" dirty="0" smtClean="0"/>
              <a:t>a</a:t>
            </a:r>
            <a:endParaRPr lang="en-US" altLang="id-ID" dirty="0" smtClean="0"/>
          </a:p>
          <a:p>
            <a:pPr lvl="1">
              <a:lnSpc>
                <a:spcPct val="80000"/>
              </a:lnSpc>
            </a:pPr>
            <a:r>
              <a:rPr lang="id-ID" altLang="id-ID" dirty="0" smtClean="0"/>
              <a:t>Kerentanan g</a:t>
            </a:r>
            <a:r>
              <a:rPr lang="en-US" altLang="id-ID" dirty="0" err="1" smtClean="0"/>
              <a:t>eneti</a:t>
            </a:r>
            <a:r>
              <a:rPr lang="id-ID" altLang="id-ID" dirty="0" smtClean="0"/>
              <a:t>k</a:t>
            </a:r>
            <a:endParaRPr lang="en-US" altLang="id-ID" sz="1000" dirty="0"/>
          </a:p>
        </p:txBody>
      </p:sp>
    </p:spTree>
    <p:extLst>
      <p:ext uri="{BB962C8B-B14F-4D97-AF65-F5344CB8AC3E}">
        <p14:creationId xmlns:p14="http://schemas.microsoft.com/office/powerpoint/2010/main" val="42350671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5900" y="171402"/>
            <a:ext cx="8229600" cy="801994"/>
          </a:xfrm>
        </p:spPr>
        <p:txBody>
          <a:bodyPr anchor="b"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Ke</a:t>
            </a:r>
            <a:r>
              <a:rPr lang="id-ID" altLang="id-ID" b="1" dirty="0">
                <a:solidFill>
                  <a:srgbClr val="7030A0"/>
                </a:solidFill>
              </a:rPr>
              <a:t>simpulan</a:t>
            </a:r>
            <a:endParaRPr lang="en-US" altLang="id-ID" b="1" dirty="0">
              <a:solidFill>
                <a:srgbClr val="7030A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25900" y="1784554"/>
            <a:ext cx="8229600" cy="4311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id-ID" sz="2800" dirty="0" smtClean="0"/>
              <a:t>IRIS </a:t>
            </a:r>
            <a:r>
              <a:rPr lang="id-ID" altLang="id-ID" sz="2800" dirty="0" smtClean="0"/>
              <a:t>jarang terjadi jika </a:t>
            </a:r>
            <a:r>
              <a:rPr lang="en-US" altLang="id-ID" sz="2800" dirty="0" smtClean="0"/>
              <a:t>ART </a:t>
            </a:r>
            <a:r>
              <a:rPr lang="id-ID" altLang="id-ID" sz="2800" dirty="0" smtClean="0"/>
              <a:t>dimulai cukup dini</a:t>
            </a:r>
            <a:endParaRPr lang="en-US" altLang="id-ID" sz="2800" dirty="0" smtClean="0"/>
          </a:p>
          <a:p>
            <a:r>
              <a:rPr lang="id-ID" altLang="id-ID" sz="2800" dirty="0" smtClean="0"/>
              <a:t>Odha yg datang dalam stadium lanjut berisiko mendapat</a:t>
            </a:r>
            <a:r>
              <a:rPr lang="en-US" altLang="id-ID" sz="2800" dirty="0" smtClean="0"/>
              <a:t> IRIS</a:t>
            </a:r>
          </a:p>
          <a:p>
            <a:r>
              <a:rPr lang="id-ID" altLang="id-ID" sz="2800" dirty="0" smtClean="0"/>
              <a:t>Dokter perlu tahu tentang sindrom ini dan patofisiologinya ketika melakukan</a:t>
            </a:r>
            <a:r>
              <a:rPr lang="en-US" altLang="id-ID" sz="2800" dirty="0" smtClean="0"/>
              <a:t> diagnosis </a:t>
            </a:r>
            <a:r>
              <a:rPr lang="id-ID" altLang="id-ID" sz="2800" dirty="0" smtClean="0"/>
              <a:t>banding dari berbagai gejala klinis pada Odha dgn </a:t>
            </a:r>
            <a:r>
              <a:rPr lang="en-US" altLang="id-ID" sz="2800" dirty="0" smtClean="0"/>
              <a:t>ART </a:t>
            </a:r>
          </a:p>
          <a:p>
            <a:pPr lvl="1"/>
            <a:r>
              <a:rPr lang="id-ID" altLang="id-ID" sz="2400" dirty="0" smtClean="0"/>
              <a:t>Penting di negara dgn pemberian </a:t>
            </a:r>
            <a:r>
              <a:rPr lang="en-US" altLang="id-ID" sz="2400" dirty="0" smtClean="0"/>
              <a:t>ART </a:t>
            </a:r>
            <a:r>
              <a:rPr lang="id-ID" altLang="id-ID" sz="2400" dirty="0" smtClean="0"/>
              <a:t>utk Odha dgn defisiensi imun berat</a:t>
            </a:r>
            <a:r>
              <a:rPr lang="en-US" altLang="id-ID" sz="2400" dirty="0" smtClean="0"/>
              <a:t>.</a:t>
            </a:r>
            <a:endParaRPr lang="en-US" altLang="id-ID" sz="2400" dirty="0"/>
          </a:p>
        </p:txBody>
      </p:sp>
    </p:spTree>
    <p:extLst>
      <p:ext uri="{BB962C8B-B14F-4D97-AF65-F5344CB8AC3E}">
        <p14:creationId xmlns:p14="http://schemas.microsoft.com/office/powerpoint/2010/main" val="24432363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848028" y="2550119"/>
            <a:ext cx="7772400" cy="1736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altLang="id-ID" sz="4800" b="1" smtClean="0">
                <a:solidFill>
                  <a:srgbClr val="7030A0"/>
                </a:solidFill>
              </a:rPr>
              <a:t>Ilustrasi</a:t>
            </a:r>
            <a:endParaRPr lang="en-US" altLang="id-ID" sz="4800" b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8715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96404" y="186150"/>
            <a:ext cx="8229600" cy="792162"/>
          </a:xfrm>
        </p:spPr>
        <p:txBody>
          <a:bodyPr anchor="b"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Ilustra</a:t>
            </a:r>
            <a:r>
              <a:rPr lang="id-ID" altLang="id-ID" b="1" dirty="0">
                <a:solidFill>
                  <a:srgbClr val="7030A0"/>
                </a:solidFill>
              </a:rPr>
              <a:t>s</a:t>
            </a:r>
            <a:r>
              <a:rPr lang="en-US" altLang="id-ID" b="1" dirty="0" err="1">
                <a:solidFill>
                  <a:srgbClr val="7030A0"/>
                </a:solidFill>
              </a:rPr>
              <a:t>i</a:t>
            </a:r>
            <a:r>
              <a:rPr lang="en-US" altLang="id-ID" b="1" dirty="0">
                <a:solidFill>
                  <a:srgbClr val="7030A0"/>
                </a:solidFill>
              </a:rPr>
              <a:t> 1</a:t>
            </a: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4800600" y="1600200"/>
            <a:ext cx="1981200" cy="990600"/>
          </a:xfrm>
          <a:prstGeom prst="curvedDown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GB" altLang="id-ID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990600" y="4722813"/>
            <a:ext cx="3538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d-ID" altLang="id-ID" b="1">
                <a:latin typeface="Arial" charset="0"/>
              </a:rPr>
              <a:t>Sebelum</a:t>
            </a:r>
            <a:r>
              <a:rPr lang="en-US" altLang="id-ID" b="1">
                <a:latin typeface="Arial" charset="0"/>
              </a:rPr>
              <a:t> ART: 3.6.2004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6781800" y="1676400"/>
            <a:ext cx="2362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id-ID" b="1">
                <a:latin typeface="Arial" charset="0"/>
              </a:rPr>
              <a:t>4 </a:t>
            </a:r>
            <a:r>
              <a:rPr lang="id-ID" altLang="id-ID" b="1">
                <a:latin typeface="Arial" charset="0"/>
              </a:rPr>
              <a:t>bln kmd</a:t>
            </a:r>
            <a:r>
              <a:rPr lang="en-US" altLang="id-ID" b="1">
                <a:latin typeface="Arial" charset="0"/>
              </a:rPr>
              <a:t>: 11.10.2004</a:t>
            </a:r>
          </a:p>
        </p:txBody>
      </p:sp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79525"/>
            <a:ext cx="3976688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150" y="2438400"/>
            <a:ext cx="37528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1584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58642" y="141906"/>
            <a:ext cx="7801897" cy="792162"/>
          </a:xfrm>
        </p:spPr>
        <p:txBody>
          <a:bodyPr anchor="b"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Ilustra</a:t>
            </a:r>
            <a:r>
              <a:rPr lang="id-ID" altLang="id-ID" b="1" dirty="0">
                <a:solidFill>
                  <a:srgbClr val="7030A0"/>
                </a:solidFill>
              </a:rPr>
              <a:t>s</a:t>
            </a:r>
            <a:r>
              <a:rPr lang="en-US" altLang="id-ID" b="1" dirty="0" err="1">
                <a:solidFill>
                  <a:srgbClr val="7030A0"/>
                </a:solidFill>
              </a:rPr>
              <a:t>i</a:t>
            </a:r>
            <a:r>
              <a:rPr lang="en-US" altLang="id-ID" b="1" dirty="0">
                <a:solidFill>
                  <a:srgbClr val="7030A0"/>
                </a:solidFill>
              </a:rPr>
              <a:t> 2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724400" y="1447800"/>
            <a:ext cx="1981200" cy="990600"/>
          </a:xfrm>
          <a:prstGeom prst="curvedDown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GB" altLang="id-ID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447800" y="5486400"/>
            <a:ext cx="224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d-ID" altLang="id-ID" b="1">
                <a:latin typeface="Arial" charset="0"/>
              </a:rPr>
              <a:t>Sebelum</a:t>
            </a:r>
            <a:r>
              <a:rPr lang="en-US" altLang="id-ID" b="1">
                <a:latin typeface="Arial" charset="0"/>
              </a:rPr>
              <a:t> ART</a:t>
            </a:r>
            <a:r>
              <a:rPr lang="en-US" altLang="id-ID" b="1"/>
              <a:t> 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6705600" y="1905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d-ID" b="1">
                <a:latin typeface="Arial" charset="0"/>
              </a:rPr>
              <a:t>11 </a:t>
            </a:r>
            <a:r>
              <a:rPr lang="id-ID" altLang="id-ID" b="1">
                <a:latin typeface="Arial" charset="0"/>
              </a:rPr>
              <a:t>minggu kmd</a:t>
            </a:r>
            <a:r>
              <a:rPr lang="en-US" altLang="id-ID" b="1">
                <a:latin typeface="Arial" charset="0"/>
              </a:rPr>
              <a:t> 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3619500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438400"/>
            <a:ext cx="335280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4071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96404" y="274638"/>
            <a:ext cx="8229600" cy="757749"/>
          </a:xfrm>
        </p:spPr>
        <p:txBody>
          <a:bodyPr anchor="b">
            <a:normAutofit fontScale="90000"/>
          </a:bodyPr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Ilustra</a:t>
            </a:r>
            <a:r>
              <a:rPr lang="id-ID" altLang="id-ID" b="1" dirty="0">
                <a:solidFill>
                  <a:srgbClr val="7030A0"/>
                </a:solidFill>
              </a:rPr>
              <a:t>s</a:t>
            </a:r>
            <a:r>
              <a:rPr lang="en-US" altLang="id-ID" b="1" dirty="0" err="1">
                <a:solidFill>
                  <a:srgbClr val="7030A0"/>
                </a:solidFill>
              </a:rPr>
              <a:t>i</a:t>
            </a:r>
            <a:r>
              <a:rPr lang="en-US" altLang="id-ID" b="1" dirty="0">
                <a:solidFill>
                  <a:srgbClr val="7030A0"/>
                </a:solidFill>
              </a:rPr>
              <a:t> 3</a:t>
            </a:r>
          </a:p>
        </p:txBody>
      </p:sp>
      <p:pic>
        <p:nvPicPr>
          <p:cNvPr id="5" name="Object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724" y="1697692"/>
            <a:ext cx="3048000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ject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124" y="2408892"/>
            <a:ext cx="3048000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4382724" y="1799292"/>
            <a:ext cx="2133600" cy="609600"/>
          </a:xfrm>
          <a:prstGeom prst="curvedDownArrow">
            <a:avLst>
              <a:gd name="adj1" fmla="val 70000"/>
              <a:gd name="adj2" fmla="val 14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GB" altLang="id-ID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754324" y="2635905"/>
            <a:ext cx="241776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d-ID" b="1">
                <a:latin typeface="Arial" charset="0"/>
              </a:rPr>
              <a:t>10 </a:t>
            </a:r>
            <a:r>
              <a:rPr lang="id-ID" altLang="id-ID" b="1">
                <a:latin typeface="Arial" charset="0"/>
              </a:rPr>
              <a:t>minggu kmd</a:t>
            </a:r>
            <a:endParaRPr lang="en-US" altLang="id-ID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154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37412" y="186150"/>
            <a:ext cx="8229600" cy="868362"/>
          </a:xfrm>
        </p:spPr>
        <p:txBody>
          <a:bodyPr anchor="b"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Ilustra</a:t>
            </a:r>
            <a:r>
              <a:rPr lang="id-ID" altLang="id-ID" b="1" dirty="0">
                <a:solidFill>
                  <a:srgbClr val="7030A0"/>
                </a:solidFill>
              </a:rPr>
              <a:t>s</a:t>
            </a:r>
            <a:r>
              <a:rPr lang="en-US" altLang="id-ID" b="1" dirty="0" err="1">
                <a:solidFill>
                  <a:srgbClr val="7030A0"/>
                </a:solidFill>
              </a:rPr>
              <a:t>i</a:t>
            </a:r>
            <a:r>
              <a:rPr lang="id-ID" altLang="id-ID" b="1" dirty="0">
                <a:solidFill>
                  <a:srgbClr val="7030A0"/>
                </a:solidFill>
              </a:rPr>
              <a:t> </a:t>
            </a:r>
            <a:r>
              <a:rPr lang="en-US" altLang="id-ID" b="1" dirty="0">
                <a:solidFill>
                  <a:srgbClr val="7030A0"/>
                </a:solidFill>
              </a:rPr>
              <a:t>4</a:t>
            </a:r>
          </a:p>
        </p:txBody>
      </p:sp>
      <p:pic>
        <p:nvPicPr>
          <p:cNvPr id="5" name="Picture 4" descr="IMG_07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212" y="1723092"/>
            <a:ext cx="3867150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MG_07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212" y="3551892"/>
            <a:ext cx="386715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4776012" y="4466292"/>
            <a:ext cx="762000" cy="228600"/>
          </a:xfrm>
          <a:prstGeom prst="rightArrow">
            <a:avLst>
              <a:gd name="adj1" fmla="val 50000"/>
              <a:gd name="adj2" fmla="val 8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GB" altLang="id-ID"/>
          </a:p>
        </p:txBody>
      </p:sp>
    </p:spTree>
    <p:extLst>
      <p:ext uri="{BB962C8B-B14F-4D97-AF65-F5344CB8AC3E}">
        <p14:creationId xmlns:p14="http://schemas.microsoft.com/office/powerpoint/2010/main" val="13420598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752160" y="127158"/>
            <a:ext cx="8229600" cy="792162"/>
          </a:xfrm>
        </p:spPr>
        <p:txBody>
          <a:bodyPr anchor="b"/>
          <a:lstStyle/>
          <a:p>
            <a:r>
              <a:rPr lang="en-US" altLang="id-ID" b="1" dirty="0" err="1">
                <a:solidFill>
                  <a:srgbClr val="7030A0"/>
                </a:solidFill>
              </a:rPr>
              <a:t>Ilustra</a:t>
            </a:r>
            <a:r>
              <a:rPr lang="id-ID" altLang="id-ID" b="1" dirty="0">
                <a:solidFill>
                  <a:srgbClr val="7030A0"/>
                </a:solidFill>
              </a:rPr>
              <a:t>s</a:t>
            </a:r>
            <a:r>
              <a:rPr lang="en-US" altLang="id-ID" b="1" dirty="0" err="1">
                <a:solidFill>
                  <a:srgbClr val="7030A0"/>
                </a:solidFill>
              </a:rPr>
              <a:t>i</a:t>
            </a:r>
            <a:r>
              <a:rPr lang="en-US" altLang="id-ID" b="1" dirty="0">
                <a:solidFill>
                  <a:srgbClr val="7030A0"/>
                </a:solidFill>
              </a:rPr>
              <a:t> 5</a:t>
            </a:r>
          </a:p>
        </p:txBody>
      </p:sp>
      <p:pic>
        <p:nvPicPr>
          <p:cNvPr id="5" name="Content Placeholder 4" descr="000_007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2103" y="1706597"/>
            <a:ext cx="6911379" cy="4974410"/>
          </a:xfrm>
          <a:noFill/>
        </p:spPr>
      </p:pic>
    </p:spTree>
    <p:extLst>
      <p:ext uri="{BB962C8B-B14F-4D97-AF65-F5344CB8AC3E}">
        <p14:creationId xmlns:p14="http://schemas.microsoft.com/office/powerpoint/2010/main" val="26855695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1152" y="274638"/>
            <a:ext cx="8229600" cy="860988"/>
          </a:xfrm>
        </p:spPr>
        <p:txBody>
          <a:bodyPr anchor="b"/>
          <a:lstStyle/>
          <a:p>
            <a:r>
              <a:rPr lang="en-US" altLang="id-ID" b="1" dirty="0">
                <a:solidFill>
                  <a:srgbClr val="7030A0"/>
                </a:solidFill>
              </a:rPr>
              <a:t>IRIS CMV (Cytomegalovirus)</a:t>
            </a:r>
          </a:p>
        </p:txBody>
      </p:sp>
      <p:pic>
        <p:nvPicPr>
          <p:cNvPr id="5" name="Picture 5" descr="cmv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4904" y="1973820"/>
            <a:ext cx="8153400" cy="3846513"/>
          </a:xfrm>
          <a:noFill/>
        </p:spPr>
      </p:pic>
    </p:spTree>
    <p:extLst>
      <p:ext uri="{BB962C8B-B14F-4D97-AF65-F5344CB8AC3E}">
        <p14:creationId xmlns:p14="http://schemas.microsoft.com/office/powerpoint/2010/main" val="22683141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96404" y="38670"/>
            <a:ext cx="8229600" cy="919975"/>
          </a:xfrm>
        </p:spPr>
        <p:txBody>
          <a:bodyPr anchor="b"/>
          <a:lstStyle/>
          <a:p>
            <a:r>
              <a:rPr lang="en-US" altLang="id-ID" b="1" dirty="0">
                <a:solidFill>
                  <a:srgbClr val="7030A0"/>
                </a:solidFill>
              </a:rPr>
              <a:t>IRIS CMV (Cytomegalovirus)</a:t>
            </a:r>
          </a:p>
        </p:txBody>
      </p:sp>
      <p:pic>
        <p:nvPicPr>
          <p:cNvPr id="5" name="Picture 5" descr="cmv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003316"/>
            <a:ext cx="8153400" cy="3846513"/>
          </a:xfrm>
          <a:noFill/>
        </p:spPr>
      </p:pic>
    </p:spTree>
    <p:extLst>
      <p:ext uri="{BB962C8B-B14F-4D97-AF65-F5344CB8AC3E}">
        <p14:creationId xmlns:p14="http://schemas.microsoft.com/office/powerpoint/2010/main" val="148630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mazing-animations.com/animations/thanks1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031" y="2478487"/>
            <a:ext cx="4189208" cy="336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1564</Words>
  <Application>Microsoft Office PowerPoint</Application>
  <PresentationFormat>On-screen Show (4:3)</PresentationFormat>
  <Paragraphs>215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PowerPoint Presentation</vt:lpstr>
      <vt:lpstr>Uraian</vt:lpstr>
      <vt:lpstr>IRIS- epidemiologi</vt:lpstr>
      <vt:lpstr>Studi Kasus IRIS</vt:lpstr>
      <vt:lpstr>Studi Kasus 1</vt:lpstr>
      <vt:lpstr>Studi Kasus 1 (lanjutan)</vt:lpstr>
      <vt:lpstr>Studi Kasus 1 (lanjutan)</vt:lpstr>
      <vt:lpstr>Studi Kasus 1 (lanjutan)</vt:lpstr>
      <vt:lpstr>Studi kasus - 2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Perjalanan klinis – 8 bln berikutnya…</vt:lpstr>
      <vt:lpstr>PowerPoint Presentation</vt:lpstr>
      <vt:lpstr>PowerPoint Presentation</vt:lpstr>
      <vt:lpstr>Diagnosis akhir</vt:lpstr>
      <vt:lpstr>PowerPoint Presentation</vt:lpstr>
      <vt:lpstr>Immune Reconstitution Inflammatory Syndrome</vt:lpstr>
      <vt:lpstr>Kategori IRIS</vt:lpstr>
      <vt:lpstr>Definisi IRIS</vt:lpstr>
      <vt:lpstr>Definisi IRIS</vt:lpstr>
      <vt:lpstr>Definisi IRIS: Kriteria Major </vt:lpstr>
      <vt:lpstr>Definisi IRIS: Kriteria Minor </vt:lpstr>
      <vt:lpstr>Definisi Praktis: NACO</vt:lpstr>
      <vt:lpstr>International Network Study of HIV-associated IRIS (INSHI) </vt:lpstr>
      <vt:lpstr>Onset IRIS</vt:lpstr>
      <vt:lpstr>HAART &amp; Jumlah HIV RNA</vt:lpstr>
      <vt:lpstr>Respon IRIS &amp; Non-IRIS thd HAART</vt:lpstr>
      <vt:lpstr>Spektrum Klinis</vt:lpstr>
      <vt:lpstr>Diagnosis Banding</vt:lpstr>
      <vt:lpstr>PowerPoint Presentation</vt:lpstr>
      <vt:lpstr>PowerPoint Presentation</vt:lpstr>
      <vt:lpstr>Rasio CD4/CD8</vt:lpstr>
      <vt:lpstr>Risiko TB-IRIS</vt:lpstr>
      <vt:lpstr>Tatalaksana</vt:lpstr>
      <vt:lpstr>Tatalaksana</vt:lpstr>
      <vt:lpstr>PowerPoint Presentation</vt:lpstr>
      <vt:lpstr>Pencegahan IRIS</vt:lpstr>
      <vt:lpstr>Kesimpulan</vt:lpstr>
      <vt:lpstr>PowerPoint Presentation</vt:lpstr>
      <vt:lpstr>Ilustrasi 1</vt:lpstr>
      <vt:lpstr>Ilustrasi 2</vt:lpstr>
      <vt:lpstr>Ilustrasi 3</vt:lpstr>
      <vt:lpstr>Ilustrasi 4</vt:lpstr>
      <vt:lpstr>Ilustrasi 5</vt:lpstr>
      <vt:lpstr>IRIS CMV (Cytomegalovirus)</vt:lpstr>
      <vt:lpstr>IRIS CMV (Cytomegalovirus)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Yenny Lain</dc:creator>
  <cp:lastModifiedBy>Dr.Janto G Lingga</cp:lastModifiedBy>
  <cp:revision>12</cp:revision>
  <dcterms:created xsi:type="dcterms:W3CDTF">2014-11-19T06:12:49Z</dcterms:created>
  <dcterms:modified xsi:type="dcterms:W3CDTF">2014-11-24T15:30:59Z</dcterms:modified>
</cp:coreProperties>
</file>